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Default Extension="jpg" ContentType="image/jpg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tx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00527" y="715916"/>
            <a:ext cx="5303044" cy="729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bg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4068" y="4054098"/>
            <a:ext cx="10927080" cy="4965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Relationship Id="rId14" Type="http://schemas.openxmlformats.org/officeDocument/2006/relationships/image" Target="../media/image442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Relationship Id="rId12" Type="http://schemas.openxmlformats.org/officeDocument/2006/relationships/image" Target="../media/image455.png"/><Relationship Id="rId13" Type="http://schemas.openxmlformats.org/officeDocument/2006/relationships/image" Target="../media/image456.png"/><Relationship Id="rId14" Type="http://schemas.openxmlformats.org/officeDocument/2006/relationships/image" Target="../media/image457.png"/><Relationship Id="rId15" Type="http://schemas.openxmlformats.org/officeDocument/2006/relationships/image" Target="../media/image458.png"/><Relationship Id="rId16" Type="http://schemas.openxmlformats.org/officeDocument/2006/relationships/image" Target="../media/image459.png"/><Relationship Id="rId17" Type="http://schemas.openxmlformats.org/officeDocument/2006/relationships/image" Target="../media/image460.png"/><Relationship Id="rId18" Type="http://schemas.openxmlformats.org/officeDocument/2006/relationships/image" Target="../media/image461.png"/><Relationship Id="rId19" Type="http://schemas.openxmlformats.org/officeDocument/2006/relationships/image" Target="../media/image462.png"/><Relationship Id="rId20" Type="http://schemas.openxmlformats.org/officeDocument/2006/relationships/image" Target="../media/image463.png"/><Relationship Id="rId21" Type="http://schemas.openxmlformats.org/officeDocument/2006/relationships/image" Target="../media/image464.png"/><Relationship Id="rId22" Type="http://schemas.openxmlformats.org/officeDocument/2006/relationships/image" Target="../media/image465.png"/><Relationship Id="rId23" Type="http://schemas.openxmlformats.org/officeDocument/2006/relationships/image" Target="../media/image466.png"/><Relationship Id="rId24" Type="http://schemas.openxmlformats.org/officeDocument/2006/relationships/image" Target="../media/image467.png"/><Relationship Id="rId25" Type="http://schemas.openxmlformats.org/officeDocument/2006/relationships/image" Target="../media/image468.png"/><Relationship Id="rId26" Type="http://schemas.openxmlformats.org/officeDocument/2006/relationships/image" Target="../media/image469.png"/><Relationship Id="rId27" Type="http://schemas.openxmlformats.org/officeDocument/2006/relationships/image" Target="../media/image470.png"/><Relationship Id="rId28" Type="http://schemas.openxmlformats.org/officeDocument/2006/relationships/image" Target="../media/image471.png"/><Relationship Id="rId29" Type="http://schemas.openxmlformats.org/officeDocument/2006/relationships/image" Target="../media/image472.png"/><Relationship Id="rId30" Type="http://schemas.openxmlformats.org/officeDocument/2006/relationships/image" Target="../media/image473.png"/><Relationship Id="rId31" Type="http://schemas.openxmlformats.org/officeDocument/2006/relationships/image" Target="../media/image474.png"/><Relationship Id="rId32" Type="http://schemas.openxmlformats.org/officeDocument/2006/relationships/image" Target="../media/image475.png"/><Relationship Id="rId33" Type="http://schemas.openxmlformats.org/officeDocument/2006/relationships/image" Target="../media/image476.png"/><Relationship Id="rId34" Type="http://schemas.openxmlformats.org/officeDocument/2006/relationships/image" Target="../media/image477.png"/><Relationship Id="rId35" Type="http://schemas.openxmlformats.org/officeDocument/2006/relationships/image" Target="../media/image478.png"/><Relationship Id="rId36" Type="http://schemas.openxmlformats.org/officeDocument/2006/relationships/image" Target="../media/image479.png"/><Relationship Id="rId37" Type="http://schemas.openxmlformats.org/officeDocument/2006/relationships/image" Target="../media/image480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3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Relationship Id="rId12" Type="http://schemas.openxmlformats.org/officeDocument/2006/relationships/image" Target="../media/image496.png"/><Relationship Id="rId13" Type="http://schemas.openxmlformats.org/officeDocument/2006/relationships/image" Target="../media/image497.png"/><Relationship Id="rId14" Type="http://schemas.openxmlformats.org/officeDocument/2006/relationships/image" Target="../media/image498.png"/><Relationship Id="rId15" Type="http://schemas.openxmlformats.org/officeDocument/2006/relationships/image" Target="../media/image499.png"/><Relationship Id="rId16" Type="http://schemas.openxmlformats.org/officeDocument/2006/relationships/image" Target="../media/image500.png"/><Relationship Id="rId17" Type="http://schemas.openxmlformats.org/officeDocument/2006/relationships/image" Target="../media/image501.png"/><Relationship Id="rId18" Type="http://schemas.openxmlformats.org/officeDocument/2006/relationships/image" Target="../media/image502.png"/><Relationship Id="rId19" Type="http://schemas.openxmlformats.org/officeDocument/2006/relationships/image" Target="../media/image503.png"/><Relationship Id="rId20" Type="http://schemas.openxmlformats.org/officeDocument/2006/relationships/image" Target="../media/image504.png"/><Relationship Id="rId21" Type="http://schemas.openxmlformats.org/officeDocument/2006/relationships/image" Target="../media/image505.png"/><Relationship Id="rId22" Type="http://schemas.openxmlformats.org/officeDocument/2006/relationships/image" Target="../media/image506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523.png"/><Relationship Id="rId17" Type="http://schemas.openxmlformats.org/officeDocument/2006/relationships/image" Target="../media/image524.png"/><Relationship Id="rId18" Type="http://schemas.openxmlformats.org/officeDocument/2006/relationships/image" Target="../media/image525.png"/><Relationship Id="rId19" Type="http://schemas.openxmlformats.org/officeDocument/2006/relationships/image" Target="../media/image526.png"/><Relationship Id="rId20" Type="http://schemas.openxmlformats.org/officeDocument/2006/relationships/image" Target="../media/image527.png"/><Relationship Id="rId21" Type="http://schemas.openxmlformats.org/officeDocument/2006/relationships/image" Target="../media/image528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Relationship Id="rId10" Type="http://schemas.openxmlformats.org/officeDocument/2006/relationships/image" Target="../media/image537.png"/><Relationship Id="rId11" Type="http://schemas.openxmlformats.org/officeDocument/2006/relationships/image" Target="../media/image538.png"/><Relationship Id="rId12" Type="http://schemas.openxmlformats.org/officeDocument/2006/relationships/image" Target="../media/image539.png"/><Relationship Id="rId13" Type="http://schemas.openxmlformats.org/officeDocument/2006/relationships/image" Target="../media/image540.png"/><Relationship Id="rId14" Type="http://schemas.openxmlformats.org/officeDocument/2006/relationships/image" Target="../media/image541.png"/><Relationship Id="rId15" Type="http://schemas.openxmlformats.org/officeDocument/2006/relationships/image" Target="../media/image542.png"/><Relationship Id="rId16" Type="http://schemas.openxmlformats.org/officeDocument/2006/relationships/image" Target="../media/image543.png"/><Relationship Id="rId17" Type="http://schemas.openxmlformats.org/officeDocument/2006/relationships/image" Target="../media/image544.png"/><Relationship Id="rId18" Type="http://schemas.openxmlformats.org/officeDocument/2006/relationships/image" Target="../media/image545.png"/><Relationship Id="rId19" Type="http://schemas.openxmlformats.org/officeDocument/2006/relationships/image" Target="../media/image546.png"/><Relationship Id="rId20" Type="http://schemas.openxmlformats.org/officeDocument/2006/relationships/image" Target="../media/image547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png"/><Relationship Id="rId3" Type="http://schemas.openxmlformats.org/officeDocument/2006/relationships/image" Target="../media/image551.png"/><Relationship Id="rId4" Type="http://schemas.openxmlformats.org/officeDocument/2006/relationships/image" Target="../media/image552.png"/><Relationship Id="rId5" Type="http://schemas.openxmlformats.org/officeDocument/2006/relationships/image" Target="../media/image553.png"/><Relationship Id="rId6" Type="http://schemas.openxmlformats.org/officeDocument/2006/relationships/image" Target="../media/image554.png"/><Relationship Id="rId7" Type="http://schemas.openxmlformats.org/officeDocument/2006/relationships/image" Target="../media/image555.png"/><Relationship Id="rId8" Type="http://schemas.openxmlformats.org/officeDocument/2006/relationships/image" Target="../media/image556.png"/><Relationship Id="rId9" Type="http://schemas.openxmlformats.org/officeDocument/2006/relationships/image" Target="../media/image557.png"/><Relationship Id="rId10" Type="http://schemas.openxmlformats.org/officeDocument/2006/relationships/image" Target="../media/image558.png"/><Relationship Id="rId11" Type="http://schemas.openxmlformats.org/officeDocument/2006/relationships/image" Target="../media/image559.png"/><Relationship Id="rId12" Type="http://schemas.openxmlformats.org/officeDocument/2006/relationships/image" Target="../media/image560.png"/><Relationship Id="rId13" Type="http://schemas.openxmlformats.org/officeDocument/2006/relationships/image" Target="../media/image561.png"/><Relationship Id="rId14" Type="http://schemas.openxmlformats.org/officeDocument/2006/relationships/image" Target="../media/image562.png"/><Relationship Id="rId15" Type="http://schemas.openxmlformats.org/officeDocument/2006/relationships/image" Target="../media/image563.png"/><Relationship Id="rId16" Type="http://schemas.openxmlformats.org/officeDocument/2006/relationships/image" Target="../media/image564.png"/><Relationship Id="rId17" Type="http://schemas.openxmlformats.org/officeDocument/2006/relationships/image" Target="../media/image565.png"/><Relationship Id="rId18" Type="http://schemas.openxmlformats.org/officeDocument/2006/relationships/image" Target="../media/image566.png"/><Relationship Id="rId19" Type="http://schemas.openxmlformats.org/officeDocument/2006/relationships/image" Target="../media/image567.png"/><Relationship Id="rId20" Type="http://schemas.openxmlformats.org/officeDocument/2006/relationships/image" Target="../media/image568.png"/><Relationship Id="rId21" Type="http://schemas.openxmlformats.org/officeDocument/2006/relationships/image" Target="../media/image569.png"/><Relationship Id="rId22" Type="http://schemas.openxmlformats.org/officeDocument/2006/relationships/image" Target="../media/image570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3.png"/><Relationship Id="rId3" Type="http://schemas.openxmlformats.org/officeDocument/2006/relationships/image" Target="../media/image574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Relationship Id="rId9" Type="http://schemas.openxmlformats.org/officeDocument/2006/relationships/image" Target="../media/image582.png"/><Relationship Id="rId10" Type="http://schemas.openxmlformats.org/officeDocument/2006/relationships/image" Target="../media/image583.png"/><Relationship Id="rId11" Type="http://schemas.openxmlformats.org/officeDocument/2006/relationships/image" Target="../media/image584.png"/><Relationship Id="rId12" Type="http://schemas.openxmlformats.org/officeDocument/2006/relationships/image" Target="../media/image585.png"/><Relationship Id="rId13" Type="http://schemas.openxmlformats.org/officeDocument/2006/relationships/image" Target="../media/image586.png"/><Relationship Id="rId14" Type="http://schemas.openxmlformats.org/officeDocument/2006/relationships/image" Target="../media/image587.png"/><Relationship Id="rId15" Type="http://schemas.openxmlformats.org/officeDocument/2006/relationships/image" Target="../media/image588.png"/><Relationship Id="rId16" Type="http://schemas.openxmlformats.org/officeDocument/2006/relationships/image" Target="../media/image589.png"/><Relationship Id="rId17" Type="http://schemas.openxmlformats.org/officeDocument/2006/relationships/image" Target="../media/image590.png"/><Relationship Id="rId18" Type="http://schemas.openxmlformats.org/officeDocument/2006/relationships/image" Target="../media/image591.png"/><Relationship Id="rId19" Type="http://schemas.openxmlformats.org/officeDocument/2006/relationships/image" Target="../media/image592.png"/><Relationship Id="rId20" Type="http://schemas.openxmlformats.org/officeDocument/2006/relationships/image" Target="../media/image593.png"/><Relationship Id="rId21" Type="http://schemas.openxmlformats.org/officeDocument/2006/relationships/image" Target="../media/image594.png"/><Relationship Id="rId22" Type="http://schemas.openxmlformats.org/officeDocument/2006/relationships/image" Target="../media/image595.png"/><Relationship Id="rId23" Type="http://schemas.openxmlformats.org/officeDocument/2006/relationships/image" Target="../media/image596.png"/><Relationship Id="rId24" Type="http://schemas.openxmlformats.org/officeDocument/2006/relationships/image" Target="../media/image597.png"/><Relationship Id="rId25" Type="http://schemas.openxmlformats.org/officeDocument/2006/relationships/image" Target="../media/image598.png"/><Relationship Id="rId26" Type="http://schemas.openxmlformats.org/officeDocument/2006/relationships/image" Target="../media/image599.png"/><Relationship Id="rId27" Type="http://schemas.openxmlformats.org/officeDocument/2006/relationships/image" Target="../media/image600.png"/><Relationship Id="rId28" Type="http://schemas.openxmlformats.org/officeDocument/2006/relationships/image" Target="../media/image601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2.png"/><Relationship Id="rId3" Type="http://schemas.openxmlformats.org/officeDocument/2006/relationships/image" Target="../media/image603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7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6.png"/><Relationship Id="rId3" Type="http://schemas.openxmlformats.org/officeDocument/2006/relationships/image" Target="../media/image617.png"/><Relationship Id="rId4" Type="http://schemas.openxmlformats.org/officeDocument/2006/relationships/image" Target="../media/image618.png"/><Relationship Id="rId5" Type="http://schemas.openxmlformats.org/officeDocument/2006/relationships/image" Target="../media/image619.png"/><Relationship Id="rId6" Type="http://schemas.openxmlformats.org/officeDocument/2006/relationships/image" Target="../media/image620.png"/><Relationship Id="rId7" Type="http://schemas.openxmlformats.org/officeDocument/2006/relationships/image" Target="../media/image621.png"/><Relationship Id="rId8" Type="http://schemas.openxmlformats.org/officeDocument/2006/relationships/image" Target="../media/image622.png"/><Relationship Id="rId9" Type="http://schemas.openxmlformats.org/officeDocument/2006/relationships/image" Target="../media/image623.png"/><Relationship Id="rId10" Type="http://schemas.openxmlformats.org/officeDocument/2006/relationships/image" Target="../media/image624.png"/><Relationship Id="rId11" Type="http://schemas.openxmlformats.org/officeDocument/2006/relationships/image" Target="../media/image625.png"/><Relationship Id="rId12" Type="http://schemas.openxmlformats.org/officeDocument/2006/relationships/image" Target="../media/image626.png"/><Relationship Id="rId13" Type="http://schemas.openxmlformats.org/officeDocument/2006/relationships/image" Target="../media/image627.png"/><Relationship Id="rId14" Type="http://schemas.openxmlformats.org/officeDocument/2006/relationships/image" Target="../media/image628.png"/><Relationship Id="rId15" Type="http://schemas.openxmlformats.org/officeDocument/2006/relationships/image" Target="../media/image629.png"/><Relationship Id="rId16" Type="http://schemas.openxmlformats.org/officeDocument/2006/relationships/image" Target="../media/image630.png"/><Relationship Id="rId17" Type="http://schemas.openxmlformats.org/officeDocument/2006/relationships/image" Target="../media/image631.png"/><Relationship Id="rId18" Type="http://schemas.openxmlformats.org/officeDocument/2006/relationships/image" Target="../media/image632.png"/><Relationship Id="rId19" Type="http://schemas.openxmlformats.org/officeDocument/2006/relationships/image" Target="../media/image633.png"/><Relationship Id="rId20" Type="http://schemas.openxmlformats.org/officeDocument/2006/relationships/image" Target="../media/image634.png"/><Relationship Id="rId21" Type="http://schemas.openxmlformats.org/officeDocument/2006/relationships/image" Target="../media/image635.png"/><Relationship Id="rId22" Type="http://schemas.openxmlformats.org/officeDocument/2006/relationships/image" Target="../media/image636.png"/><Relationship Id="rId23" Type="http://schemas.openxmlformats.org/officeDocument/2006/relationships/image" Target="../media/image637.png"/><Relationship Id="rId24" Type="http://schemas.openxmlformats.org/officeDocument/2006/relationships/image" Target="../media/image638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9.png"/><Relationship Id="rId3" Type="http://schemas.openxmlformats.org/officeDocument/2006/relationships/image" Target="../media/image640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1.png"/><Relationship Id="rId3" Type="http://schemas.openxmlformats.org/officeDocument/2006/relationships/image" Target="../media/image642.png"/><Relationship Id="rId4" Type="http://schemas.openxmlformats.org/officeDocument/2006/relationships/image" Target="../media/image643.png"/><Relationship Id="rId5" Type="http://schemas.openxmlformats.org/officeDocument/2006/relationships/image" Target="../media/image644.png"/><Relationship Id="rId6" Type="http://schemas.openxmlformats.org/officeDocument/2006/relationships/image" Target="../media/image645.png"/><Relationship Id="rId7" Type="http://schemas.openxmlformats.org/officeDocument/2006/relationships/image" Target="../media/image646.png"/><Relationship Id="rId8" Type="http://schemas.openxmlformats.org/officeDocument/2006/relationships/image" Target="../media/image647.png"/><Relationship Id="rId9" Type="http://schemas.openxmlformats.org/officeDocument/2006/relationships/image" Target="../media/image648.png"/><Relationship Id="rId10" Type="http://schemas.openxmlformats.org/officeDocument/2006/relationships/image" Target="../media/image649.png"/><Relationship Id="rId11" Type="http://schemas.openxmlformats.org/officeDocument/2006/relationships/image" Target="../media/image650.png"/><Relationship Id="rId12" Type="http://schemas.openxmlformats.org/officeDocument/2006/relationships/image" Target="../media/image651.png"/><Relationship Id="rId13" Type="http://schemas.openxmlformats.org/officeDocument/2006/relationships/image" Target="../media/image652.png"/><Relationship Id="rId14" Type="http://schemas.openxmlformats.org/officeDocument/2006/relationships/image" Target="../media/image653.png"/><Relationship Id="rId15" Type="http://schemas.openxmlformats.org/officeDocument/2006/relationships/image" Target="../media/image654.png"/><Relationship Id="rId16" Type="http://schemas.openxmlformats.org/officeDocument/2006/relationships/image" Target="../media/image655.png"/><Relationship Id="rId17" Type="http://schemas.openxmlformats.org/officeDocument/2006/relationships/image" Target="../media/image656.png"/><Relationship Id="rId18" Type="http://schemas.openxmlformats.org/officeDocument/2006/relationships/image" Target="../media/image657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8.png"/><Relationship Id="rId3" Type="http://schemas.openxmlformats.org/officeDocument/2006/relationships/image" Target="../media/image659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0.png"/><Relationship Id="rId3" Type="http://schemas.openxmlformats.org/officeDocument/2006/relationships/image" Target="../media/image661.png"/><Relationship Id="rId4" Type="http://schemas.openxmlformats.org/officeDocument/2006/relationships/image" Target="../media/image662.png"/><Relationship Id="rId5" Type="http://schemas.openxmlformats.org/officeDocument/2006/relationships/image" Target="../media/image663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666.png"/><Relationship Id="rId9" Type="http://schemas.openxmlformats.org/officeDocument/2006/relationships/image" Target="../media/image667.png"/><Relationship Id="rId10" Type="http://schemas.openxmlformats.org/officeDocument/2006/relationships/image" Target="../media/image668.png"/><Relationship Id="rId11" Type="http://schemas.openxmlformats.org/officeDocument/2006/relationships/image" Target="../media/image669.png"/><Relationship Id="rId12" Type="http://schemas.openxmlformats.org/officeDocument/2006/relationships/image" Target="../media/image670.png"/><Relationship Id="rId13" Type="http://schemas.openxmlformats.org/officeDocument/2006/relationships/image" Target="../media/image671.png"/><Relationship Id="rId14" Type="http://schemas.openxmlformats.org/officeDocument/2006/relationships/image" Target="../media/image672.png"/><Relationship Id="rId15" Type="http://schemas.openxmlformats.org/officeDocument/2006/relationships/image" Target="../media/image673.png"/><Relationship Id="rId16" Type="http://schemas.openxmlformats.org/officeDocument/2006/relationships/image" Target="../media/image674.png"/><Relationship Id="rId17" Type="http://schemas.openxmlformats.org/officeDocument/2006/relationships/image" Target="../media/image675.png"/><Relationship Id="rId18" Type="http://schemas.openxmlformats.org/officeDocument/2006/relationships/image" Target="../media/image676.png"/><Relationship Id="rId19" Type="http://schemas.openxmlformats.org/officeDocument/2006/relationships/image" Target="../media/image677.png"/><Relationship Id="rId20" Type="http://schemas.openxmlformats.org/officeDocument/2006/relationships/image" Target="../media/image678.png"/><Relationship Id="rId21" Type="http://schemas.openxmlformats.org/officeDocument/2006/relationships/image" Target="../media/image679.png"/><Relationship Id="rId22" Type="http://schemas.openxmlformats.org/officeDocument/2006/relationships/image" Target="../media/image68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1.png"/><Relationship Id="rId3" Type="http://schemas.openxmlformats.org/officeDocument/2006/relationships/image" Target="../media/image682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3.png"/><Relationship Id="rId3" Type="http://schemas.openxmlformats.org/officeDocument/2006/relationships/image" Target="../media/image684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5.png"/><Relationship Id="rId3" Type="http://schemas.openxmlformats.org/officeDocument/2006/relationships/image" Target="../media/image686.png"/><Relationship Id="rId4" Type="http://schemas.openxmlformats.org/officeDocument/2006/relationships/image" Target="../media/image687.png"/><Relationship Id="rId5" Type="http://schemas.openxmlformats.org/officeDocument/2006/relationships/image" Target="../media/image688.png"/><Relationship Id="rId6" Type="http://schemas.openxmlformats.org/officeDocument/2006/relationships/image" Target="../media/image689.png"/><Relationship Id="rId7" Type="http://schemas.openxmlformats.org/officeDocument/2006/relationships/image" Target="../media/image690.png"/><Relationship Id="rId8" Type="http://schemas.openxmlformats.org/officeDocument/2006/relationships/image" Target="../media/image691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2.png"/><Relationship Id="rId3" Type="http://schemas.openxmlformats.org/officeDocument/2006/relationships/image" Target="../media/image693.png"/><Relationship Id="rId4" Type="http://schemas.openxmlformats.org/officeDocument/2006/relationships/image" Target="../media/image694.png"/><Relationship Id="rId5" Type="http://schemas.openxmlformats.org/officeDocument/2006/relationships/image" Target="../media/image695.png"/><Relationship Id="rId6" Type="http://schemas.openxmlformats.org/officeDocument/2006/relationships/image" Target="../media/image696.png"/><Relationship Id="rId7" Type="http://schemas.openxmlformats.org/officeDocument/2006/relationships/image" Target="../media/image697.png"/><Relationship Id="rId8" Type="http://schemas.openxmlformats.org/officeDocument/2006/relationships/image" Target="../media/image698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9.png"/><Relationship Id="rId3" Type="http://schemas.openxmlformats.org/officeDocument/2006/relationships/image" Target="../media/image700.png"/><Relationship Id="rId4" Type="http://schemas.openxmlformats.org/officeDocument/2006/relationships/image" Target="../media/image701.png"/><Relationship Id="rId5" Type="http://schemas.openxmlformats.org/officeDocument/2006/relationships/image" Target="../media/image702.png"/><Relationship Id="rId6" Type="http://schemas.openxmlformats.org/officeDocument/2006/relationships/image" Target="../media/image703.png"/><Relationship Id="rId7" Type="http://schemas.openxmlformats.org/officeDocument/2006/relationships/image" Target="../media/image704.png"/><Relationship Id="rId8" Type="http://schemas.openxmlformats.org/officeDocument/2006/relationships/image" Target="../media/image705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6.png"/><Relationship Id="rId3" Type="http://schemas.openxmlformats.org/officeDocument/2006/relationships/image" Target="../media/image707.png"/><Relationship Id="rId4" Type="http://schemas.openxmlformats.org/officeDocument/2006/relationships/image" Target="../media/image708.png"/><Relationship Id="rId5" Type="http://schemas.openxmlformats.org/officeDocument/2006/relationships/image" Target="../media/image709.png"/><Relationship Id="rId6" Type="http://schemas.openxmlformats.org/officeDocument/2006/relationships/image" Target="../media/image710.png"/><Relationship Id="rId7" Type="http://schemas.openxmlformats.org/officeDocument/2006/relationships/image" Target="../media/image711.png"/><Relationship Id="rId8" Type="http://schemas.openxmlformats.org/officeDocument/2006/relationships/image" Target="../media/image712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3.png"/><Relationship Id="rId3" Type="http://schemas.openxmlformats.org/officeDocument/2006/relationships/image" Target="../media/image714.png"/><Relationship Id="rId4" Type="http://schemas.openxmlformats.org/officeDocument/2006/relationships/image" Target="../media/image715.png"/><Relationship Id="rId5" Type="http://schemas.openxmlformats.org/officeDocument/2006/relationships/image" Target="../media/image716.png"/><Relationship Id="rId6" Type="http://schemas.openxmlformats.org/officeDocument/2006/relationships/image" Target="../media/image717.png"/><Relationship Id="rId7" Type="http://schemas.openxmlformats.org/officeDocument/2006/relationships/image" Target="../media/image718.png"/><Relationship Id="rId8" Type="http://schemas.openxmlformats.org/officeDocument/2006/relationships/image" Target="../media/image719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png"/><Relationship Id="rId3" Type="http://schemas.openxmlformats.org/officeDocument/2006/relationships/image" Target="../media/image721.png"/><Relationship Id="rId4" Type="http://schemas.openxmlformats.org/officeDocument/2006/relationships/image" Target="../media/image722.png"/><Relationship Id="rId5" Type="http://schemas.openxmlformats.org/officeDocument/2006/relationships/image" Target="../media/image723.png"/><Relationship Id="rId6" Type="http://schemas.openxmlformats.org/officeDocument/2006/relationships/image" Target="../media/image724.png"/><Relationship Id="rId7" Type="http://schemas.openxmlformats.org/officeDocument/2006/relationships/image" Target="../media/image725.png"/><Relationship Id="rId8" Type="http://schemas.openxmlformats.org/officeDocument/2006/relationships/image" Target="../media/image726.png"/><Relationship Id="rId9" Type="http://schemas.openxmlformats.org/officeDocument/2006/relationships/image" Target="../media/image727.png"/><Relationship Id="rId10" Type="http://schemas.openxmlformats.org/officeDocument/2006/relationships/image" Target="../media/image728.png"/><Relationship Id="rId11" Type="http://schemas.openxmlformats.org/officeDocument/2006/relationships/image" Target="../media/image729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0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2.png"/><Relationship Id="rId3" Type="http://schemas.openxmlformats.org/officeDocument/2006/relationships/image" Target="../media/image733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4.png"/><Relationship Id="rId3" Type="http://schemas.openxmlformats.org/officeDocument/2006/relationships/image" Target="../media/image735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6.png"/><Relationship Id="rId3" Type="http://schemas.openxmlformats.org/officeDocument/2006/relationships/image" Target="../media/image737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8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9.pn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0.png"/><Relationship Id="rId3" Type="http://schemas.openxmlformats.org/officeDocument/2006/relationships/image" Target="../media/image741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2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3.png"/><Relationship Id="rId3" Type="http://schemas.openxmlformats.org/officeDocument/2006/relationships/image" Target="../media/image744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5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6.png"/><Relationship Id="rId3" Type="http://schemas.openxmlformats.org/officeDocument/2006/relationships/image" Target="../media/image74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8.png"/><Relationship Id="rId3" Type="http://schemas.openxmlformats.org/officeDocument/2006/relationships/image" Target="../media/image749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0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1.png"/><Relationship Id="rId3" Type="http://schemas.openxmlformats.org/officeDocument/2006/relationships/image" Target="../media/image752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3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4.png"/><Relationship Id="rId3" Type="http://schemas.openxmlformats.org/officeDocument/2006/relationships/image" Target="../media/image755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6.png"/><Relationship Id="rId3" Type="http://schemas.openxmlformats.org/officeDocument/2006/relationships/image" Target="../media/image757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8.png"/><Relationship Id="rId3" Type="http://schemas.openxmlformats.org/officeDocument/2006/relationships/image" Target="../media/image759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0.png"/><Relationship Id="rId3" Type="http://schemas.openxmlformats.org/officeDocument/2006/relationships/image" Target="../media/image761.png"/><Relationship Id="rId4" Type="http://schemas.openxmlformats.org/officeDocument/2006/relationships/image" Target="../media/image762.png"/><Relationship Id="rId5" Type="http://schemas.openxmlformats.org/officeDocument/2006/relationships/image" Target="../media/image763.png"/><Relationship Id="rId6" Type="http://schemas.openxmlformats.org/officeDocument/2006/relationships/image" Target="../media/image764.png"/><Relationship Id="rId7" Type="http://schemas.openxmlformats.org/officeDocument/2006/relationships/image" Target="../media/image765.png"/><Relationship Id="rId8" Type="http://schemas.openxmlformats.org/officeDocument/2006/relationships/image" Target="../media/image766.png"/><Relationship Id="rId9" Type="http://schemas.openxmlformats.org/officeDocument/2006/relationships/image" Target="../media/image767.png"/><Relationship Id="rId10" Type="http://schemas.openxmlformats.org/officeDocument/2006/relationships/image" Target="../media/image768.png"/><Relationship Id="rId11" Type="http://schemas.openxmlformats.org/officeDocument/2006/relationships/image" Target="../media/image769.png"/><Relationship Id="rId12" Type="http://schemas.openxmlformats.org/officeDocument/2006/relationships/image" Target="../media/image770.png"/><Relationship Id="rId13" Type="http://schemas.openxmlformats.org/officeDocument/2006/relationships/image" Target="../media/image771.png"/><Relationship Id="rId14" Type="http://schemas.openxmlformats.org/officeDocument/2006/relationships/image" Target="../media/image772.png"/><Relationship Id="rId15" Type="http://schemas.openxmlformats.org/officeDocument/2006/relationships/image" Target="../media/image773.png"/><Relationship Id="rId16" Type="http://schemas.openxmlformats.org/officeDocument/2006/relationships/image" Target="../media/image774.png"/><Relationship Id="rId17" Type="http://schemas.openxmlformats.org/officeDocument/2006/relationships/image" Target="../media/image775.png"/><Relationship Id="rId18" Type="http://schemas.openxmlformats.org/officeDocument/2006/relationships/image" Target="../media/image776.png"/><Relationship Id="rId19" Type="http://schemas.openxmlformats.org/officeDocument/2006/relationships/image" Target="../media/image777.png"/><Relationship Id="rId20" Type="http://schemas.openxmlformats.org/officeDocument/2006/relationships/image" Target="../media/image778.png"/><Relationship Id="rId21" Type="http://schemas.openxmlformats.org/officeDocument/2006/relationships/image" Target="../media/image779.png"/><Relationship Id="rId22" Type="http://schemas.openxmlformats.org/officeDocument/2006/relationships/image" Target="../media/image780.png"/><Relationship Id="rId23" Type="http://schemas.openxmlformats.org/officeDocument/2006/relationships/image" Target="../media/image781.png"/><Relationship Id="rId24" Type="http://schemas.openxmlformats.org/officeDocument/2006/relationships/image" Target="../media/image782.png"/><Relationship Id="rId25" Type="http://schemas.openxmlformats.org/officeDocument/2006/relationships/image" Target="../media/image783.png"/><Relationship Id="rId26" Type="http://schemas.openxmlformats.org/officeDocument/2006/relationships/image" Target="../media/image784.png"/><Relationship Id="rId27" Type="http://schemas.openxmlformats.org/officeDocument/2006/relationships/image" Target="../media/image785.png"/><Relationship Id="rId28" Type="http://schemas.openxmlformats.org/officeDocument/2006/relationships/image" Target="../media/image786.png"/><Relationship Id="rId29" Type="http://schemas.openxmlformats.org/officeDocument/2006/relationships/image" Target="../media/image787.png"/><Relationship Id="rId30" Type="http://schemas.openxmlformats.org/officeDocument/2006/relationships/image" Target="../media/image788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9.png"/><Relationship Id="rId3" Type="http://schemas.openxmlformats.org/officeDocument/2006/relationships/image" Target="../media/image790.png"/><Relationship Id="rId4" Type="http://schemas.openxmlformats.org/officeDocument/2006/relationships/image" Target="../media/image791.png"/><Relationship Id="rId5" Type="http://schemas.openxmlformats.org/officeDocument/2006/relationships/image" Target="../media/image792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Relationship Id="rId9" Type="http://schemas.openxmlformats.org/officeDocument/2006/relationships/image" Target="../media/image796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804.png"/><Relationship Id="rId18" Type="http://schemas.openxmlformats.org/officeDocument/2006/relationships/image" Target="../media/image805.png"/><Relationship Id="rId19" Type="http://schemas.openxmlformats.org/officeDocument/2006/relationships/image" Target="../media/image806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7.png"/><Relationship Id="rId3" Type="http://schemas.openxmlformats.org/officeDocument/2006/relationships/image" Target="../media/image80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Relationship Id="rId26" Type="http://schemas.openxmlformats.org/officeDocument/2006/relationships/image" Target="../media/image186.png"/><Relationship Id="rId27" Type="http://schemas.openxmlformats.org/officeDocument/2006/relationships/image" Target="../media/image187.png"/><Relationship Id="rId28" Type="http://schemas.openxmlformats.org/officeDocument/2006/relationships/image" Target="../media/image188.png"/><Relationship Id="rId29" Type="http://schemas.openxmlformats.org/officeDocument/2006/relationships/image" Target="../media/image189.png"/><Relationship Id="rId30" Type="http://schemas.openxmlformats.org/officeDocument/2006/relationships/image" Target="../media/image190.png"/><Relationship Id="rId31" Type="http://schemas.openxmlformats.org/officeDocument/2006/relationships/image" Target="../media/image191.png"/><Relationship Id="rId32" Type="http://schemas.openxmlformats.org/officeDocument/2006/relationships/image" Target="../media/image192.png"/><Relationship Id="rId33" Type="http://schemas.openxmlformats.org/officeDocument/2006/relationships/image" Target="../media/image193.png"/><Relationship Id="rId34" Type="http://schemas.openxmlformats.org/officeDocument/2006/relationships/image" Target="../media/image194.png"/><Relationship Id="rId35" Type="http://schemas.openxmlformats.org/officeDocument/2006/relationships/image" Target="../media/image195.png"/><Relationship Id="rId36" Type="http://schemas.openxmlformats.org/officeDocument/2006/relationships/image" Target="../media/image196.png"/><Relationship Id="rId37" Type="http://schemas.openxmlformats.org/officeDocument/2006/relationships/image" Target="../media/image197.png"/><Relationship Id="rId38" Type="http://schemas.openxmlformats.org/officeDocument/2006/relationships/image" Target="../media/image198.png"/><Relationship Id="rId39" Type="http://schemas.openxmlformats.org/officeDocument/2006/relationships/image" Target="../media/image199.png"/><Relationship Id="rId40" Type="http://schemas.openxmlformats.org/officeDocument/2006/relationships/image" Target="../media/image200.png"/><Relationship Id="rId41" Type="http://schemas.openxmlformats.org/officeDocument/2006/relationships/image" Target="../media/image201.png"/><Relationship Id="rId42" Type="http://schemas.openxmlformats.org/officeDocument/2006/relationships/image" Target="../media/image202.png"/><Relationship Id="rId43" Type="http://schemas.openxmlformats.org/officeDocument/2006/relationships/image" Target="../media/image203.png"/><Relationship Id="rId44" Type="http://schemas.openxmlformats.org/officeDocument/2006/relationships/image" Target="../media/image204.png"/><Relationship Id="rId45" Type="http://schemas.openxmlformats.org/officeDocument/2006/relationships/image" Target="../media/image205.png"/><Relationship Id="rId46" Type="http://schemas.openxmlformats.org/officeDocument/2006/relationships/image" Target="../media/image206.png"/><Relationship Id="rId47" Type="http://schemas.openxmlformats.org/officeDocument/2006/relationships/image" Target="../media/image207.png"/><Relationship Id="rId48" Type="http://schemas.openxmlformats.org/officeDocument/2006/relationships/image" Target="../media/image208.png"/><Relationship Id="rId49" Type="http://schemas.openxmlformats.org/officeDocument/2006/relationships/image" Target="../media/image209.png"/><Relationship Id="rId50" Type="http://schemas.openxmlformats.org/officeDocument/2006/relationships/image" Target="../media/image210.png"/><Relationship Id="rId51" Type="http://schemas.openxmlformats.org/officeDocument/2006/relationships/image" Target="../media/image211.png"/><Relationship Id="rId52" Type="http://schemas.openxmlformats.org/officeDocument/2006/relationships/image" Target="../media/image212.png"/><Relationship Id="rId53" Type="http://schemas.openxmlformats.org/officeDocument/2006/relationships/image" Target="../media/image213.png"/><Relationship Id="rId54" Type="http://schemas.openxmlformats.org/officeDocument/2006/relationships/image" Target="../media/image214.png"/><Relationship Id="rId55" Type="http://schemas.openxmlformats.org/officeDocument/2006/relationships/image" Target="../media/image215.png"/><Relationship Id="rId56" Type="http://schemas.openxmlformats.org/officeDocument/2006/relationships/image" Target="../media/image216.png"/><Relationship Id="rId57" Type="http://schemas.openxmlformats.org/officeDocument/2006/relationships/image" Target="../media/image217.png"/><Relationship Id="rId58" Type="http://schemas.openxmlformats.org/officeDocument/2006/relationships/image" Target="../media/image218.png"/><Relationship Id="rId59" Type="http://schemas.openxmlformats.org/officeDocument/2006/relationships/image" Target="../media/image219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Relationship Id="rId19" Type="http://schemas.openxmlformats.org/officeDocument/2006/relationships/image" Target="../media/image237.png"/><Relationship Id="rId20" Type="http://schemas.openxmlformats.org/officeDocument/2006/relationships/image" Target="../media/image238.png"/><Relationship Id="rId21" Type="http://schemas.openxmlformats.org/officeDocument/2006/relationships/image" Target="../media/image239.png"/><Relationship Id="rId22" Type="http://schemas.openxmlformats.org/officeDocument/2006/relationships/image" Target="../media/image240.png"/><Relationship Id="rId23" Type="http://schemas.openxmlformats.org/officeDocument/2006/relationships/image" Target="../media/image241.png"/><Relationship Id="rId24" Type="http://schemas.openxmlformats.org/officeDocument/2006/relationships/image" Target="../media/image242.png"/><Relationship Id="rId25" Type="http://schemas.openxmlformats.org/officeDocument/2006/relationships/image" Target="../media/image243.png"/><Relationship Id="rId26" Type="http://schemas.openxmlformats.org/officeDocument/2006/relationships/image" Target="../media/image244.png"/><Relationship Id="rId27" Type="http://schemas.openxmlformats.org/officeDocument/2006/relationships/image" Target="../media/image245.png"/><Relationship Id="rId28" Type="http://schemas.openxmlformats.org/officeDocument/2006/relationships/image" Target="../media/image246.png"/><Relationship Id="rId29" Type="http://schemas.openxmlformats.org/officeDocument/2006/relationships/image" Target="../media/image247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20" Type="http://schemas.openxmlformats.org/officeDocument/2006/relationships/image" Target="../media/image274.png"/><Relationship Id="rId21" Type="http://schemas.openxmlformats.org/officeDocument/2006/relationships/image" Target="../media/image275.png"/><Relationship Id="rId22" Type="http://schemas.openxmlformats.org/officeDocument/2006/relationships/image" Target="../media/image276.png"/><Relationship Id="rId23" Type="http://schemas.openxmlformats.org/officeDocument/2006/relationships/image" Target="../media/image277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Relationship Id="rId18" Type="http://schemas.openxmlformats.org/officeDocument/2006/relationships/image" Target="../media/image300.png"/><Relationship Id="rId19" Type="http://schemas.openxmlformats.org/officeDocument/2006/relationships/image" Target="../media/image301.png"/><Relationship Id="rId20" Type="http://schemas.openxmlformats.org/officeDocument/2006/relationships/image" Target="../media/image302.png"/><Relationship Id="rId21" Type="http://schemas.openxmlformats.org/officeDocument/2006/relationships/image" Target="../media/image303.png"/><Relationship Id="rId22" Type="http://schemas.openxmlformats.org/officeDocument/2006/relationships/image" Target="../media/image304.png"/><Relationship Id="rId23" Type="http://schemas.openxmlformats.org/officeDocument/2006/relationships/image" Target="../media/image305.png"/><Relationship Id="rId24" Type="http://schemas.openxmlformats.org/officeDocument/2006/relationships/image" Target="../media/image306.png"/><Relationship Id="rId25" Type="http://schemas.openxmlformats.org/officeDocument/2006/relationships/image" Target="../media/image307.png"/><Relationship Id="rId26" Type="http://schemas.openxmlformats.org/officeDocument/2006/relationships/image" Target="../media/image308.png"/><Relationship Id="rId27" Type="http://schemas.openxmlformats.org/officeDocument/2006/relationships/image" Target="../media/image309.png"/><Relationship Id="rId28" Type="http://schemas.openxmlformats.org/officeDocument/2006/relationships/image" Target="../media/image310.png"/><Relationship Id="rId29" Type="http://schemas.openxmlformats.org/officeDocument/2006/relationships/image" Target="../media/image31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png"/><Relationship Id="rId3" Type="http://schemas.openxmlformats.org/officeDocument/2006/relationships/image" Target="../media/image319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3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1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hyperlink" Target="http://standards-oui.ieee.org/oui/oui.txt" TargetMode="Externa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7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23126"/>
            <a:ext cx="20104100" cy="4585970"/>
          </a:xfrm>
          <a:custGeom>
            <a:avLst/>
            <a:gdLst/>
            <a:ahLst/>
            <a:cxnLst/>
            <a:rect l="l" t="t" r="r" b="b"/>
            <a:pathLst>
              <a:path w="20104100" h="4585970">
                <a:moveTo>
                  <a:pt x="0" y="4585430"/>
                </a:moveTo>
                <a:lnTo>
                  <a:pt x="20104099" y="4585430"/>
                </a:lnTo>
                <a:lnTo>
                  <a:pt x="20104099" y="0"/>
                </a:lnTo>
                <a:lnTo>
                  <a:pt x="0" y="0"/>
                </a:lnTo>
                <a:lnTo>
                  <a:pt x="0" y="458543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35857" y="7314710"/>
            <a:ext cx="10706100" cy="2957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80135" marR="5080" indent="-1068070">
              <a:lnSpc>
                <a:spcPct val="116599"/>
              </a:lnSpc>
              <a:spcBef>
                <a:spcPts val="100"/>
              </a:spcBef>
            </a:pPr>
            <a:r>
              <a:rPr dirty="0" sz="8250" spc="140">
                <a:solidFill>
                  <a:srgbClr val="FFFFFF"/>
                </a:solidFill>
                <a:latin typeface="Microsoft JhengHei UI"/>
                <a:cs typeface="Microsoft JhengHei UI"/>
              </a:rPr>
              <a:t>数据链路层的基本功能 点对点和⼴播信道</a:t>
            </a:r>
            <a:endParaRPr sz="825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83655" y="3081445"/>
            <a:ext cx="881062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-10">
                <a:solidFill>
                  <a:srgbClr val="000000"/>
                </a:solidFill>
              </a:rPr>
              <a:t>第</a:t>
            </a:r>
            <a:r>
              <a:rPr dirty="0" sz="8250" spc="200">
                <a:solidFill>
                  <a:srgbClr val="000000"/>
                </a:solidFill>
              </a:rPr>
              <a:t> </a:t>
            </a:r>
            <a:r>
              <a:rPr dirty="0" sz="8250" spc="-5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dirty="0" sz="825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250" spc="-10">
                <a:solidFill>
                  <a:srgbClr val="000000"/>
                </a:solidFill>
              </a:rPr>
              <a:t>章</a:t>
            </a:r>
            <a:r>
              <a:rPr dirty="0" sz="8250" spc="200">
                <a:solidFill>
                  <a:srgbClr val="000000"/>
                </a:solidFill>
              </a:rPr>
              <a:t> </a:t>
            </a:r>
            <a:r>
              <a:rPr dirty="0" sz="8250" spc="-10">
                <a:solidFill>
                  <a:srgbClr val="000000"/>
                </a:solidFill>
              </a:rPr>
              <a:t>数据链路层</a:t>
            </a:r>
            <a:endParaRPr sz="8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封装成帧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3474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2679065"/>
          </a:xfrm>
          <a:custGeom>
            <a:avLst/>
            <a:gdLst/>
            <a:ahLst/>
            <a:cxnLst/>
            <a:rect l="l" t="t" r="r" b="b"/>
            <a:pathLst>
              <a:path w="12963525" h="26790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420785"/>
                </a:lnTo>
                <a:lnTo>
                  <a:pt x="197" y="2472155"/>
                </a:lnTo>
                <a:lnTo>
                  <a:pt x="1581" y="2513583"/>
                </a:lnTo>
                <a:lnTo>
                  <a:pt x="12649" y="2572291"/>
                </a:lnTo>
                <a:lnTo>
                  <a:pt x="49226" y="2629704"/>
                </a:lnTo>
                <a:lnTo>
                  <a:pt x="106640" y="2666281"/>
                </a:lnTo>
                <a:lnTo>
                  <a:pt x="165348" y="2677350"/>
                </a:lnTo>
                <a:lnTo>
                  <a:pt x="206776" y="2678734"/>
                </a:lnTo>
                <a:lnTo>
                  <a:pt x="258146" y="2678932"/>
                </a:lnTo>
                <a:lnTo>
                  <a:pt x="12705299" y="2678932"/>
                </a:lnTo>
                <a:lnTo>
                  <a:pt x="12756671" y="2678734"/>
                </a:lnTo>
                <a:lnTo>
                  <a:pt x="12798099" y="2677350"/>
                </a:lnTo>
                <a:lnTo>
                  <a:pt x="12856802" y="2666281"/>
                </a:lnTo>
                <a:lnTo>
                  <a:pt x="12914218" y="2629704"/>
                </a:lnTo>
                <a:lnTo>
                  <a:pt x="12950799" y="2572291"/>
                </a:lnTo>
                <a:lnTo>
                  <a:pt x="12961867" y="2513583"/>
                </a:lnTo>
                <a:lnTo>
                  <a:pt x="12963250" y="2472155"/>
                </a:lnTo>
                <a:lnTo>
                  <a:pt x="12963448" y="242078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2679065"/>
          </a:xfrm>
          <a:custGeom>
            <a:avLst/>
            <a:gdLst/>
            <a:ahLst/>
            <a:cxnLst/>
            <a:rect l="l" t="t" r="r" b="b"/>
            <a:pathLst>
              <a:path w="12963525" h="26790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420785"/>
                </a:lnTo>
                <a:lnTo>
                  <a:pt x="12963250" y="2472155"/>
                </a:lnTo>
                <a:lnTo>
                  <a:pt x="12961867" y="2513583"/>
                </a:lnTo>
                <a:lnTo>
                  <a:pt x="12950799" y="2572291"/>
                </a:lnTo>
                <a:lnTo>
                  <a:pt x="12914218" y="2629704"/>
                </a:lnTo>
                <a:lnTo>
                  <a:pt x="12856802" y="2666281"/>
                </a:lnTo>
                <a:lnTo>
                  <a:pt x="12798099" y="2677350"/>
                </a:lnTo>
                <a:lnTo>
                  <a:pt x="12756671" y="2678734"/>
                </a:lnTo>
                <a:lnTo>
                  <a:pt x="12705299" y="2678932"/>
                </a:lnTo>
                <a:lnTo>
                  <a:pt x="258145" y="2678932"/>
                </a:lnTo>
                <a:lnTo>
                  <a:pt x="206775" y="2678734"/>
                </a:lnTo>
                <a:lnTo>
                  <a:pt x="165348" y="2677350"/>
                </a:lnTo>
                <a:lnTo>
                  <a:pt x="106640" y="2666281"/>
                </a:lnTo>
                <a:lnTo>
                  <a:pt x="49226" y="2629704"/>
                </a:lnTo>
                <a:lnTo>
                  <a:pt x="12650" y="2572291"/>
                </a:lnTo>
                <a:lnTo>
                  <a:pt x="1581" y="2513583"/>
                </a:lnTo>
                <a:lnTo>
                  <a:pt x="197" y="2472155"/>
                </a:lnTo>
                <a:lnTo>
                  <a:pt x="0" y="242078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671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9687" y="2424709"/>
            <a:ext cx="10747375" cy="189674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40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封装成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帧</a:t>
            </a:r>
            <a:r>
              <a:rPr dirty="0" sz="2850" spc="22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55">
                <a:latin typeface="Arial"/>
                <a:cs typeface="Arial"/>
              </a:rPr>
              <a:t>(framing)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80">
                <a:latin typeface="Microsoft JhengHei UI"/>
                <a:cs typeface="Microsoft JhengHei UI"/>
              </a:rPr>
              <a:t>就是在⼀段数据的前后分别添加⾸部和尾部，  然后就构成了⼀个帧。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⾸部和尾部</a:t>
            </a:r>
            <a:r>
              <a:rPr dirty="0" sz="2850" spc="80">
                <a:latin typeface="Microsoft JhengHei UI"/>
                <a:cs typeface="Microsoft JhengHei UI"/>
              </a:rPr>
              <a:t>的⼀个重要作⽤就是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进⾏帧定 界</a:t>
            </a:r>
            <a:r>
              <a:rPr dirty="0" sz="2850" spc="80">
                <a:latin typeface="Microsoft JhengHei UI"/>
                <a:cs typeface="Microsoft JhengHei UI"/>
              </a:rPr>
              <a:t>，确定帧的界限。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54490" y="5457495"/>
            <a:ext cx="4742180" cy="654050"/>
          </a:xfrm>
          <a:prstGeom prst="rect">
            <a:avLst/>
          </a:prstGeom>
          <a:solidFill>
            <a:srgbClr val="738FAF"/>
          </a:solidFill>
          <a:ln w="20941">
            <a:solidFill>
              <a:srgbClr val="000000"/>
            </a:solidFill>
          </a:ln>
        </p:spPr>
        <p:txBody>
          <a:bodyPr wrap="square" lIns="0" tIns="1225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dirty="0" sz="2450" spc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数据报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98762" y="8108412"/>
            <a:ext cx="1626235" cy="0"/>
          </a:xfrm>
          <a:custGeom>
            <a:avLst/>
            <a:gdLst/>
            <a:ahLst/>
            <a:cxnLst/>
            <a:rect l="l" t="t" r="r" b="b"/>
            <a:pathLst>
              <a:path w="1626234" h="0">
                <a:moveTo>
                  <a:pt x="0" y="0"/>
                </a:moveTo>
                <a:lnTo>
                  <a:pt x="1625768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140676" y="8108412"/>
            <a:ext cx="1735455" cy="0"/>
          </a:xfrm>
          <a:custGeom>
            <a:avLst/>
            <a:gdLst/>
            <a:ahLst/>
            <a:cxnLst/>
            <a:rect l="l" t="t" r="r" b="b"/>
            <a:pathLst>
              <a:path w="1735454" h="0">
                <a:moveTo>
                  <a:pt x="0" y="0"/>
                </a:moveTo>
                <a:lnTo>
                  <a:pt x="1734879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608833" y="803930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018166" y="803930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835769" y="5760157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帧开始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292173" y="6325865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09">
                <a:moveTo>
                  <a:pt x="0" y="0"/>
                </a:moveTo>
                <a:lnTo>
                  <a:pt x="0" y="257580"/>
                </a:lnTo>
              </a:path>
            </a:pathLst>
          </a:custGeom>
          <a:ln w="41883">
            <a:solidFill>
              <a:srgbClr val="B016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04218" y="656250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B016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473865" y="6354600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09">
                <a:moveTo>
                  <a:pt x="0" y="0"/>
                </a:moveTo>
                <a:lnTo>
                  <a:pt x="0" y="257580"/>
                </a:lnTo>
              </a:path>
            </a:pathLst>
          </a:custGeom>
          <a:ln w="41883">
            <a:solidFill>
              <a:srgbClr val="B016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385910" y="659123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B016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6974269" y="5817630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帧结束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93747" y="769621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B016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27687" y="6922822"/>
            <a:ext cx="454025" cy="589280"/>
          </a:xfrm>
          <a:custGeom>
            <a:avLst/>
            <a:gdLst/>
            <a:ahLst/>
            <a:cxnLst/>
            <a:rect l="l" t="t" r="r" b="b"/>
            <a:pathLst>
              <a:path w="454025" h="589279">
                <a:moveTo>
                  <a:pt x="453651" y="0"/>
                </a:moveTo>
                <a:lnTo>
                  <a:pt x="0" y="294493"/>
                </a:lnTo>
                <a:lnTo>
                  <a:pt x="453651" y="588987"/>
                </a:lnTo>
                <a:lnTo>
                  <a:pt x="453651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34088" y="7062234"/>
            <a:ext cx="903605" cy="310515"/>
          </a:xfrm>
          <a:custGeom>
            <a:avLst/>
            <a:gdLst/>
            <a:ahLst/>
            <a:cxnLst/>
            <a:rect l="l" t="t" r="r" b="b"/>
            <a:pathLst>
              <a:path w="903604" h="310515">
                <a:moveTo>
                  <a:pt x="0" y="310164"/>
                </a:moveTo>
                <a:lnTo>
                  <a:pt x="903113" y="310164"/>
                </a:lnTo>
                <a:lnTo>
                  <a:pt x="903113" y="0"/>
                </a:lnTo>
                <a:lnTo>
                  <a:pt x="0" y="0"/>
                </a:lnTo>
                <a:lnTo>
                  <a:pt x="0" y="310164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377668" y="6591495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发送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838635" y="8816927"/>
            <a:ext cx="3514725" cy="0"/>
          </a:xfrm>
          <a:custGeom>
            <a:avLst/>
            <a:gdLst/>
            <a:ahLst/>
            <a:cxnLst/>
            <a:rect l="l" t="t" r="r" b="b"/>
            <a:pathLst>
              <a:path w="3514725" h="0">
                <a:moveTo>
                  <a:pt x="0" y="0"/>
                </a:moveTo>
                <a:lnTo>
                  <a:pt x="3514516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12065" y="8816927"/>
            <a:ext cx="3565525" cy="0"/>
          </a:xfrm>
          <a:custGeom>
            <a:avLst/>
            <a:gdLst/>
            <a:ahLst/>
            <a:cxnLst/>
            <a:rect l="l" t="t" r="r" b="b"/>
            <a:pathLst>
              <a:path w="3565525" h="0">
                <a:moveTo>
                  <a:pt x="0" y="0"/>
                </a:moveTo>
                <a:lnTo>
                  <a:pt x="3565340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337440" y="874781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89556" y="874781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9231243" y="6785415"/>
          <a:ext cx="8246745" cy="2358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6885"/>
                <a:gridCol w="4709160"/>
                <a:gridCol w="1758950"/>
              </a:tblGrid>
              <a:tr h="842644">
                <a:tc>
                  <a:txBody>
                    <a:bodyPr/>
                    <a:lstStyle/>
                    <a:p>
                      <a:pPr marL="419100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帧⾸部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165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 marL="1425575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帧的数据部分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165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帧尾部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165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</a:tr>
              <a:tr h="876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414141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955800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2850" spc="15">
                          <a:latin typeface="Arial"/>
                          <a:cs typeface="Arial"/>
                        </a:rPr>
                        <a:t>≤MTU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200025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17220">
                <a:tc gridSpan="3">
                  <a:txBody>
                    <a:bodyPr/>
                    <a:lstStyle/>
                    <a:p>
                      <a:pPr algn="ctr" marL="1276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帧⻓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71120">
                    <a:lnR w="28575">
                      <a:solidFill>
                        <a:srgbClr val="414141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9306959" y="9038595"/>
            <a:ext cx="191071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发送起始位置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847828" y="6436800"/>
            <a:ext cx="1069975" cy="354965"/>
          </a:xfrm>
          <a:custGeom>
            <a:avLst/>
            <a:gdLst/>
            <a:ahLst/>
            <a:cxnLst/>
            <a:rect l="l" t="t" r="r" b="b"/>
            <a:pathLst>
              <a:path w="1069975" h="354965">
                <a:moveTo>
                  <a:pt x="1069559" y="0"/>
                </a:moveTo>
                <a:lnTo>
                  <a:pt x="0" y="0"/>
                </a:lnTo>
                <a:lnTo>
                  <a:pt x="534779" y="354413"/>
                </a:lnTo>
                <a:lnTo>
                  <a:pt x="1069559" y="0"/>
                </a:lnTo>
                <a:close/>
              </a:path>
            </a:pathLst>
          </a:custGeom>
          <a:solidFill>
            <a:srgbClr val="0B5F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035675" y="6121656"/>
            <a:ext cx="694055" cy="453390"/>
          </a:xfrm>
          <a:custGeom>
            <a:avLst/>
            <a:gdLst/>
            <a:ahLst/>
            <a:cxnLst/>
            <a:rect l="l" t="t" r="r" b="b"/>
            <a:pathLst>
              <a:path w="694055" h="453390">
                <a:moveTo>
                  <a:pt x="0" y="453200"/>
                </a:moveTo>
                <a:lnTo>
                  <a:pt x="693858" y="453200"/>
                </a:lnTo>
                <a:lnTo>
                  <a:pt x="693858" y="0"/>
                </a:lnTo>
                <a:lnTo>
                  <a:pt x="0" y="0"/>
                </a:lnTo>
                <a:lnTo>
                  <a:pt x="0" y="453200"/>
                </a:lnTo>
                <a:close/>
              </a:path>
            </a:pathLst>
          </a:custGeom>
          <a:solidFill>
            <a:srgbClr val="0B5F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82439" y="9912772"/>
            <a:ext cx="3751579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为什么需要规定</a:t>
            </a:r>
            <a:r>
              <a:rPr dirty="0" sz="2850" spc="20">
                <a:solidFill>
                  <a:srgbClr val="FF2600"/>
                </a:solidFill>
                <a:latin typeface="Arial"/>
                <a:cs typeface="Arial"/>
              </a:rPr>
              <a:t>MT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U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？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65832" y="10107352"/>
            <a:ext cx="1388745" cy="0"/>
          </a:xfrm>
          <a:custGeom>
            <a:avLst/>
            <a:gdLst/>
            <a:ahLst/>
            <a:cxnLst/>
            <a:rect l="l" t="t" r="r" b="b"/>
            <a:pathLst>
              <a:path w="1388745" h="0">
                <a:moveTo>
                  <a:pt x="0" y="0"/>
                </a:moveTo>
                <a:lnTo>
                  <a:pt x="138870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41867" y="10107352"/>
            <a:ext cx="1467485" cy="0"/>
          </a:xfrm>
          <a:custGeom>
            <a:avLst/>
            <a:gdLst/>
            <a:ahLst/>
            <a:cxnLst/>
            <a:rect l="l" t="t" r="r" b="b"/>
            <a:pathLst>
              <a:path w="1467485" h="0">
                <a:moveTo>
                  <a:pt x="0" y="0"/>
                </a:moveTo>
                <a:lnTo>
                  <a:pt x="146744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44062" y="100570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51817" y="100570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67860" y="33244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67398" y="33244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90208" y="3374711"/>
            <a:ext cx="1807210" cy="0"/>
          </a:xfrm>
          <a:custGeom>
            <a:avLst/>
            <a:gdLst/>
            <a:ahLst/>
            <a:cxnLst/>
            <a:rect l="l" t="t" r="r" b="b"/>
            <a:pathLst>
              <a:path w="1807209" h="0">
                <a:moveTo>
                  <a:pt x="0" y="0"/>
                </a:moveTo>
                <a:lnTo>
                  <a:pt x="180715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83645" y="3374711"/>
            <a:ext cx="2038350" cy="0"/>
          </a:xfrm>
          <a:custGeom>
            <a:avLst/>
            <a:gdLst/>
            <a:ahLst/>
            <a:cxnLst/>
            <a:rect l="l" t="t" r="r" b="b"/>
            <a:pathLst>
              <a:path w="2038350" h="0">
                <a:moveTo>
                  <a:pt x="0" y="0"/>
                </a:moveTo>
                <a:lnTo>
                  <a:pt x="203787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86891" y="33244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93594" y="33244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64781" y="3374711"/>
            <a:ext cx="1597025" cy="0"/>
          </a:xfrm>
          <a:custGeom>
            <a:avLst/>
            <a:gdLst/>
            <a:ahLst/>
            <a:cxnLst/>
            <a:rect l="l" t="t" r="r" b="b"/>
            <a:pathLst>
              <a:path w="1597025" h="0">
                <a:moveTo>
                  <a:pt x="0" y="0"/>
                </a:moveTo>
                <a:lnTo>
                  <a:pt x="159670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49660" y="3374711"/>
            <a:ext cx="1832610" cy="0"/>
          </a:xfrm>
          <a:custGeom>
            <a:avLst/>
            <a:gdLst/>
            <a:ahLst/>
            <a:cxnLst/>
            <a:rect l="l" t="t" r="r" b="b"/>
            <a:pathLst>
              <a:path w="1832610" h="0">
                <a:moveTo>
                  <a:pt x="0" y="0"/>
                </a:moveTo>
                <a:lnTo>
                  <a:pt x="18323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51015" y="33244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59610" y="33244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37113" y="3853285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898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49039" y="3853285"/>
            <a:ext cx="897890" cy="1455420"/>
          </a:xfrm>
          <a:custGeom>
            <a:avLst/>
            <a:gdLst/>
            <a:ahLst/>
            <a:cxnLst/>
            <a:rect l="l" t="t" r="r" b="b"/>
            <a:pathLst>
              <a:path w="897889" h="1455420">
                <a:moveTo>
                  <a:pt x="0" y="0"/>
                </a:moveTo>
                <a:lnTo>
                  <a:pt x="897369" y="0"/>
                </a:lnTo>
                <a:lnTo>
                  <a:pt x="89736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898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46409" y="3853285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898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58336" y="3853285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898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70262" y="3853285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41" y="0"/>
                </a:lnTo>
                <a:lnTo>
                  <a:pt x="97374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898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44003" y="3853285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4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898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4092" y="3853285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39" y="0"/>
                </a:lnTo>
                <a:lnTo>
                  <a:pt x="97373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57832" y="3853285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41" y="0"/>
                </a:lnTo>
                <a:lnTo>
                  <a:pt x="97374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631574" y="3853285"/>
            <a:ext cx="1050290" cy="1455420"/>
          </a:xfrm>
          <a:custGeom>
            <a:avLst/>
            <a:gdLst/>
            <a:ahLst/>
            <a:cxnLst/>
            <a:rect l="l" t="t" r="r" b="b"/>
            <a:pathLst>
              <a:path w="1050290" h="1455420">
                <a:moveTo>
                  <a:pt x="0" y="0"/>
                </a:moveTo>
                <a:lnTo>
                  <a:pt x="1050111" y="0"/>
                </a:lnTo>
                <a:lnTo>
                  <a:pt x="105011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81685" y="3853285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4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521775" y="3853285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90" h="1455420">
                <a:moveTo>
                  <a:pt x="0" y="0"/>
                </a:moveTo>
                <a:lnTo>
                  <a:pt x="1011927" y="0"/>
                </a:lnTo>
                <a:lnTo>
                  <a:pt x="1011927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533702" y="3853285"/>
            <a:ext cx="1050290" cy="1455420"/>
          </a:xfrm>
          <a:custGeom>
            <a:avLst/>
            <a:gdLst/>
            <a:ahLst/>
            <a:cxnLst/>
            <a:rect l="l" t="t" r="r" b="b"/>
            <a:pathLst>
              <a:path w="1050290" h="1455420">
                <a:moveTo>
                  <a:pt x="0" y="0"/>
                </a:moveTo>
                <a:lnTo>
                  <a:pt x="1050114" y="0"/>
                </a:lnTo>
                <a:lnTo>
                  <a:pt x="1050114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583817" y="3853285"/>
            <a:ext cx="1050290" cy="1455420"/>
          </a:xfrm>
          <a:custGeom>
            <a:avLst/>
            <a:gdLst/>
            <a:ahLst/>
            <a:cxnLst/>
            <a:rect l="l" t="t" r="r" b="b"/>
            <a:pathLst>
              <a:path w="1050290" h="1455420">
                <a:moveTo>
                  <a:pt x="0" y="0"/>
                </a:moveTo>
                <a:lnTo>
                  <a:pt x="1050114" y="0"/>
                </a:lnTo>
                <a:lnTo>
                  <a:pt x="1050114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CBA9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633931" y="3853285"/>
            <a:ext cx="1088390" cy="1455420"/>
          </a:xfrm>
          <a:custGeom>
            <a:avLst/>
            <a:gdLst/>
            <a:ahLst/>
            <a:cxnLst/>
            <a:rect l="l" t="t" r="r" b="b"/>
            <a:pathLst>
              <a:path w="1088390" h="1455420">
                <a:moveTo>
                  <a:pt x="0" y="0"/>
                </a:moveTo>
                <a:lnTo>
                  <a:pt x="1088291" y="0"/>
                </a:lnTo>
                <a:lnTo>
                  <a:pt x="108829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CBA9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22223" y="3853285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90" h="1455420">
                <a:moveTo>
                  <a:pt x="0" y="0"/>
                </a:moveTo>
                <a:lnTo>
                  <a:pt x="1011927" y="0"/>
                </a:lnTo>
                <a:lnTo>
                  <a:pt x="1011927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734150" y="3853285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5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37113" y="5308259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49039" y="5308259"/>
            <a:ext cx="897890" cy="1455420"/>
          </a:xfrm>
          <a:custGeom>
            <a:avLst/>
            <a:gdLst/>
            <a:ahLst/>
            <a:cxnLst/>
            <a:rect l="l" t="t" r="r" b="b"/>
            <a:pathLst>
              <a:path w="897889" h="1455420">
                <a:moveTo>
                  <a:pt x="0" y="0"/>
                </a:moveTo>
                <a:lnTo>
                  <a:pt x="897369" y="0"/>
                </a:lnTo>
                <a:lnTo>
                  <a:pt x="89736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46409" y="5308259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858336" y="5308259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70262" y="5308259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41" y="0"/>
                </a:lnTo>
                <a:lnTo>
                  <a:pt x="97374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44003" y="5308259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4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84092" y="5308259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39" y="0"/>
                </a:lnTo>
                <a:lnTo>
                  <a:pt x="97373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657832" y="5308259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41" y="0"/>
                </a:lnTo>
                <a:lnTo>
                  <a:pt x="97374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631574" y="5308259"/>
            <a:ext cx="1050290" cy="1455420"/>
          </a:xfrm>
          <a:custGeom>
            <a:avLst/>
            <a:gdLst/>
            <a:ahLst/>
            <a:cxnLst/>
            <a:rect l="l" t="t" r="r" b="b"/>
            <a:pathLst>
              <a:path w="1050290" h="1455420">
                <a:moveTo>
                  <a:pt x="0" y="0"/>
                </a:moveTo>
                <a:lnTo>
                  <a:pt x="1050111" y="0"/>
                </a:lnTo>
                <a:lnTo>
                  <a:pt x="105011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81685" y="5308259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4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521775" y="5308259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90" h="1455420">
                <a:moveTo>
                  <a:pt x="0" y="0"/>
                </a:moveTo>
                <a:lnTo>
                  <a:pt x="1011927" y="0"/>
                </a:lnTo>
                <a:lnTo>
                  <a:pt x="1011927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33702" y="5308259"/>
            <a:ext cx="1050290" cy="1455420"/>
          </a:xfrm>
          <a:custGeom>
            <a:avLst/>
            <a:gdLst/>
            <a:ahLst/>
            <a:cxnLst/>
            <a:rect l="l" t="t" r="r" b="b"/>
            <a:pathLst>
              <a:path w="1050290" h="1455420">
                <a:moveTo>
                  <a:pt x="0" y="0"/>
                </a:moveTo>
                <a:lnTo>
                  <a:pt x="1050114" y="0"/>
                </a:lnTo>
                <a:lnTo>
                  <a:pt x="1050114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583817" y="5308259"/>
            <a:ext cx="1050290" cy="1455420"/>
          </a:xfrm>
          <a:custGeom>
            <a:avLst/>
            <a:gdLst/>
            <a:ahLst/>
            <a:cxnLst/>
            <a:rect l="l" t="t" r="r" b="b"/>
            <a:pathLst>
              <a:path w="1050290" h="1455420">
                <a:moveTo>
                  <a:pt x="0" y="0"/>
                </a:moveTo>
                <a:lnTo>
                  <a:pt x="1050114" y="0"/>
                </a:lnTo>
                <a:lnTo>
                  <a:pt x="1050114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633931" y="5308259"/>
            <a:ext cx="1088390" cy="1455420"/>
          </a:xfrm>
          <a:custGeom>
            <a:avLst/>
            <a:gdLst/>
            <a:ahLst/>
            <a:cxnLst/>
            <a:rect l="l" t="t" r="r" b="b"/>
            <a:pathLst>
              <a:path w="1088390" h="1455420">
                <a:moveTo>
                  <a:pt x="0" y="0"/>
                </a:moveTo>
                <a:lnTo>
                  <a:pt x="1088291" y="0"/>
                </a:lnTo>
                <a:lnTo>
                  <a:pt x="108829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722223" y="5308259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90" h="1455420">
                <a:moveTo>
                  <a:pt x="0" y="0"/>
                </a:moveTo>
                <a:lnTo>
                  <a:pt x="1011927" y="0"/>
                </a:lnTo>
                <a:lnTo>
                  <a:pt x="1011927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734150" y="5308259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5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937113" y="6763232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949039" y="6763232"/>
            <a:ext cx="897890" cy="1455420"/>
          </a:xfrm>
          <a:custGeom>
            <a:avLst/>
            <a:gdLst/>
            <a:ahLst/>
            <a:cxnLst/>
            <a:rect l="l" t="t" r="r" b="b"/>
            <a:pathLst>
              <a:path w="897889" h="1455420">
                <a:moveTo>
                  <a:pt x="0" y="0"/>
                </a:moveTo>
                <a:lnTo>
                  <a:pt x="897369" y="0"/>
                </a:lnTo>
                <a:lnTo>
                  <a:pt x="89736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77B0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846409" y="6763232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858336" y="6763232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870262" y="6763232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41" y="0"/>
                </a:lnTo>
                <a:lnTo>
                  <a:pt x="97374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44003" y="6763232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4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684092" y="6763232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39" y="0"/>
                </a:lnTo>
                <a:lnTo>
                  <a:pt x="97373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657832" y="6763232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41" y="0"/>
                </a:lnTo>
                <a:lnTo>
                  <a:pt x="97374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631574" y="6763232"/>
            <a:ext cx="1050290" cy="1455420"/>
          </a:xfrm>
          <a:custGeom>
            <a:avLst/>
            <a:gdLst/>
            <a:ahLst/>
            <a:cxnLst/>
            <a:rect l="l" t="t" r="r" b="b"/>
            <a:pathLst>
              <a:path w="1050290" h="1455420">
                <a:moveTo>
                  <a:pt x="0" y="0"/>
                </a:moveTo>
                <a:lnTo>
                  <a:pt x="1050111" y="0"/>
                </a:lnTo>
                <a:lnTo>
                  <a:pt x="105011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681685" y="6763232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4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521775" y="6763232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90" h="1455420">
                <a:moveTo>
                  <a:pt x="0" y="0"/>
                </a:moveTo>
                <a:lnTo>
                  <a:pt x="1011927" y="0"/>
                </a:lnTo>
                <a:lnTo>
                  <a:pt x="1011927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2533702" y="6763232"/>
            <a:ext cx="1050290" cy="1455420"/>
          </a:xfrm>
          <a:custGeom>
            <a:avLst/>
            <a:gdLst/>
            <a:ahLst/>
            <a:cxnLst/>
            <a:rect l="l" t="t" r="r" b="b"/>
            <a:pathLst>
              <a:path w="1050290" h="1455420">
                <a:moveTo>
                  <a:pt x="0" y="0"/>
                </a:moveTo>
                <a:lnTo>
                  <a:pt x="1050114" y="0"/>
                </a:lnTo>
                <a:lnTo>
                  <a:pt x="1050114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583817" y="6763232"/>
            <a:ext cx="1050290" cy="1455420"/>
          </a:xfrm>
          <a:custGeom>
            <a:avLst/>
            <a:gdLst/>
            <a:ahLst/>
            <a:cxnLst/>
            <a:rect l="l" t="t" r="r" b="b"/>
            <a:pathLst>
              <a:path w="1050290" h="1455420">
                <a:moveTo>
                  <a:pt x="0" y="0"/>
                </a:moveTo>
                <a:lnTo>
                  <a:pt x="1050114" y="0"/>
                </a:lnTo>
                <a:lnTo>
                  <a:pt x="1050114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633931" y="6763232"/>
            <a:ext cx="1088390" cy="1455420"/>
          </a:xfrm>
          <a:custGeom>
            <a:avLst/>
            <a:gdLst/>
            <a:ahLst/>
            <a:cxnLst/>
            <a:rect l="l" t="t" r="r" b="b"/>
            <a:pathLst>
              <a:path w="1088390" h="1455420">
                <a:moveTo>
                  <a:pt x="0" y="0"/>
                </a:moveTo>
                <a:lnTo>
                  <a:pt x="1088291" y="0"/>
                </a:lnTo>
                <a:lnTo>
                  <a:pt x="108829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722223" y="6763232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90" h="1455420">
                <a:moveTo>
                  <a:pt x="0" y="0"/>
                </a:moveTo>
                <a:lnTo>
                  <a:pt x="1011927" y="0"/>
                </a:lnTo>
                <a:lnTo>
                  <a:pt x="1011927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734150" y="6763232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5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937113" y="8218206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949039" y="8218206"/>
            <a:ext cx="897890" cy="1455420"/>
          </a:xfrm>
          <a:custGeom>
            <a:avLst/>
            <a:gdLst/>
            <a:ahLst/>
            <a:cxnLst/>
            <a:rect l="l" t="t" r="r" b="b"/>
            <a:pathLst>
              <a:path w="897889" h="1455420">
                <a:moveTo>
                  <a:pt x="0" y="0"/>
                </a:moveTo>
                <a:lnTo>
                  <a:pt x="897369" y="0"/>
                </a:lnTo>
                <a:lnTo>
                  <a:pt x="89736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846409" y="8218206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858336" y="8218206"/>
            <a:ext cx="1012190" cy="1455420"/>
          </a:xfrm>
          <a:custGeom>
            <a:avLst/>
            <a:gdLst/>
            <a:ahLst/>
            <a:cxnLst/>
            <a:rect l="l" t="t" r="r" b="b"/>
            <a:pathLst>
              <a:path w="1012189" h="1455420">
                <a:moveTo>
                  <a:pt x="0" y="0"/>
                </a:moveTo>
                <a:lnTo>
                  <a:pt x="1011926" y="0"/>
                </a:lnTo>
                <a:lnTo>
                  <a:pt x="1011926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870262" y="8218206"/>
            <a:ext cx="974090" cy="1455420"/>
          </a:xfrm>
          <a:custGeom>
            <a:avLst/>
            <a:gdLst/>
            <a:ahLst/>
            <a:cxnLst/>
            <a:rect l="l" t="t" r="r" b="b"/>
            <a:pathLst>
              <a:path w="974090" h="1455420">
                <a:moveTo>
                  <a:pt x="0" y="0"/>
                </a:moveTo>
                <a:lnTo>
                  <a:pt x="973741" y="0"/>
                </a:lnTo>
                <a:lnTo>
                  <a:pt x="973741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44003" y="8218206"/>
            <a:ext cx="840105" cy="1455420"/>
          </a:xfrm>
          <a:custGeom>
            <a:avLst/>
            <a:gdLst/>
            <a:ahLst/>
            <a:cxnLst/>
            <a:rect l="l" t="t" r="r" b="b"/>
            <a:pathLst>
              <a:path w="840104" h="1455420">
                <a:moveTo>
                  <a:pt x="0" y="0"/>
                </a:moveTo>
                <a:lnTo>
                  <a:pt x="840089" y="0"/>
                </a:lnTo>
                <a:lnTo>
                  <a:pt x="84008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3928164" y="3160970"/>
            <a:ext cx="198056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⽬的</a:t>
            </a:r>
            <a:r>
              <a:rPr dirty="0" sz="2450" spc="5">
                <a:latin typeface="Arial"/>
                <a:cs typeface="Arial"/>
              </a:rPr>
              <a:t>MAC</a:t>
            </a:r>
            <a:r>
              <a:rPr dirty="0" sz="2450" spc="15">
                <a:latin typeface="Microsoft JhengHei UI"/>
                <a:cs typeface="Microsoft JhengHei UI"/>
              </a:rPr>
              <a:t>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867717" y="3160970"/>
            <a:ext cx="166623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源</a:t>
            </a: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644748" y="2985060"/>
            <a:ext cx="1946910" cy="7543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55"/>
              </a:lnSpc>
              <a:spcBef>
                <a:spcPts val="120"/>
              </a:spcBef>
              <a:tabLst>
                <a:tab pos="523240" algn="l"/>
                <a:tab pos="1686560" algn="l"/>
              </a:tabLst>
            </a:pPr>
            <a:r>
              <a:rPr dirty="0" u="heavy" sz="2450" spc="1855">
                <a:uFill>
                  <a:solidFill>
                    <a:srgbClr val="414141"/>
                  </a:solidFill>
                </a:uFill>
                <a:latin typeface="Microsoft JhengHei UI"/>
                <a:cs typeface="Microsoft JhengHei UI"/>
              </a:rPr>
              <a:t> </a:t>
            </a:r>
            <a:r>
              <a:rPr dirty="0" sz="2450" spc="1855">
                <a:latin typeface="Microsoft JhengHei UI"/>
                <a:cs typeface="Microsoft JhengHei UI"/>
              </a:rPr>
              <a:t>	</a:t>
            </a:r>
            <a:r>
              <a:rPr dirty="0" sz="2450" spc="15">
                <a:latin typeface="Microsoft JhengHei UI"/>
                <a:cs typeface="Microsoft JhengHei UI"/>
              </a:rPr>
              <a:t>类型为</a:t>
            </a:r>
            <a:r>
              <a:rPr dirty="0" sz="2450" spc="15">
                <a:latin typeface="Microsoft JhengHei UI"/>
                <a:cs typeface="Microsoft JhengHei UI"/>
              </a:rPr>
              <a:t>	</a:t>
            </a:r>
            <a:r>
              <a:rPr dirty="0" u="heavy" sz="2450" spc="1225">
                <a:uFill>
                  <a:solidFill>
                    <a:srgbClr val="414141"/>
                  </a:solidFill>
                </a:uFill>
                <a:latin typeface="Microsoft JhengHei UI"/>
                <a:cs typeface="Microsoft JhengHei UI"/>
              </a:rPr>
              <a:t> </a:t>
            </a:r>
            <a:endParaRPr sz="2450">
              <a:latin typeface="Microsoft JhengHei UI"/>
              <a:cs typeface="Microsoft JhengHei UI"/>
            </a:endParaRPr>
          </a:p>
          <a:p>
            <a:pPr algn="ctr" marL="67945">
              <a:lnSpc>
                <a:spcPts val="2855"/>
              </a:lnSpc>
            </a:pPr>
            <a:r>
              <a:rPr dirty="0" sz="2450" spc="0">
                <a:latin typeface="Arial"/>
                <a:cs typeface="Arial"/>
              </a:rPr>
              <a:t>IP</a:t>
            </a:r>
            <a:r>
              <a:rPr dirty="0" sz="2450" spc="15">
                <a:latin typeface="Microsoft JhengHei UI"/>
                <a:cs typeface="Microsoft JhengHei UI"/>
              </a:rPr>
              <a:t>数据报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455509" y="9877507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FCS</a:t>
            </a:r>
            <a:endParaRPr sz="245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938581" y="2328281"/>
            <a:ext cx="0" cy="1414145"/>
          </a:xfrm>
          <a:custGeom>
            <a:avLst/>
            <a:gdLst/>
            <a:ahLst/>
            <a:cxnLst/>
            <a:rect l="l" t="t" r="r" b="b"/>
            <a:pathLst>
              <a:path w="0" h="1414145">
                <a:moveTo>
                  <a:pt x="0" y="141356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672565" y="3019017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4">
                <a:moveTo>
                  <a:pt x="0" y="722833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581388" y="3019017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4">
                <a:moveTo>
                  <a:pt x="0" y="722834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705354" y="2328281"/>
            <a:ext cx="0" cy="1414145"/>
          </a:xfrm>
          <a:custGeom>
            <a:avLst/>
            <a:gdLst/>
            <a:ahLst/>
            <a:cxnLst/>
            <a:rect l="l" t="t" r="r" b="b"/>
            <a:pathLst>
              <a:path w="0" h="1414145">
                <a:moveTo>
                  <a:pt x="0" y="141356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844777" y="9782096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5">
                <a:moveTo>
                  <a:pt x="0" y="722833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651623" y="9782096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5">
                <a:moveTo>
                  <a:pt x="0" y="722833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2175732" y="4412394"/>
          <a:ext cx="17171670" cy="4790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/>
                <a:gridCol w="933450"/>
                <a:gridCol w="989964"/>
                <a:gridCol w="1005205"/>
                <a:gridCol w="967739"/>
                <a:gridCol w="873125"/>
                <a:gridCol w="955039"/>
                <a:gridCol w="982345"/>
                <a:gridCol w="1007109"/>
                <a:gridCol w="913765"/>
                <a:gridCol w="945515"/>
                <a:gridCol w="1094104"/>
                <a:gridCol w="1024890"/>
                <a:gridCol w="1111884"/>
                <a:gridCol w="968375"/>
                <a:gridCol w="882650"/>
                <a:gridCol w="1772919"/>
              </a:tblGrid>
              <a:tr h="2350770">
                <a:tc>
                  <a:txBody>
                    <a:bodyPr/>
                    <a:lstStyle/>
                    <a:p>
                      <a:pPr marL="78740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0f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296545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28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ts val="3030"/>
                        </a:lnSpc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e2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317500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ts val="3030"/>
                        </a:lnSpc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e1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339725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c9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327660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40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06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266700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7c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300355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40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c3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318770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4C20"/>
                          </a:solidFill>
                          <a:latin typeface="Palatino Linotype"/>
                          <a:cs typeface="Palatino Linotype"/>
                        </a:rPr>
                        <a:t>06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a1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69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88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34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6f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ac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84175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32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384175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14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0360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08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340360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20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925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algn="ctr" marR="51435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d9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45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6a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>
                    <a:solidFill>
                      <a:srgbClr val="77B05D"/>
                    </a:solidFill>
                  </a:tcPr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ts val="303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280670">
                        <a:lnSpc>
                          <a:spcPct val="100000"/>
                        </a:lnSpc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78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0">
                    <a:solidFill>
                      <a:srgbClr val="77B0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450">
                        <a:latin typeface="Times New Roman"/>
                        <a:cs typeface="Times New Roman"/>
                      </a:endParaRPr>
                    </a:p>
                    <a:p>
                      <a:pPr marL="177165">
                        <a:lnSpc>
                          <a:spcPct val="100000"/>
                        </a:lnSpc>
                      </a:pPr>
                      <a:r>
                        <a:rPr dirty="0" sz="2450" spc="0" b="1">
                          <a:solidFill>
                            <a:srgbClr val="77B05D"/>
                          </a:solidFill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15" b="1">
                          <a:solidFill>
                            <a:srgbClr val="77B05D"/>
                          </a:solidFill>
                          <a:latin typeface="Microsoft JhengHei UI"/>
                          <a:cs typeface="Microsoft JhengHei UI"/>
                        </a:rPr>
                        <a:t>数据报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080"/>
                </a:tc>
              </a:tr>
              <a:tr h="145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9a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77B0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r" marR="2514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36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77B0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81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c2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339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43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r" marR="255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r" marR="2216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50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635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c9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825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0c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91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b2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20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559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e4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3270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8b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832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b2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3848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03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323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50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80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10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750">
                        <a:latin typeface="Times New Roman"/>
                        <a:cs typeface="Times New Roman"/>
                      </a:endParaRPr>
                    </a:p>
                    <a:p>
                      <a:pPr marL="177165">
                        <a:lnSpc>
                          <a:spcPct val="100000"/>
                        </a:lnSpc>
                      </a:pPr>
                      <a:r>
                        <a:rPr dirty="0" sz="2450" spc="5" b="1">
                          <a:solidFill>
                            <a:srgbClr val="B0564E"/>
                          </a:solidFill>
                          <a:latin typeface="Arial"/>
                          <a:cs typeface="Arial"/>
                        </a:rPr>
                        <a:t>TCP</a:t>
                      </a:r>
                      <a:r>
                        <a:rPr dirty="0" sz="2450" spc="15" b="1">
                          <a:solidFill>
                            <a:srgbClr val="B0564E"/>
                          </a:solidFill>
                          <a:latin typeface="Microsoft JhengHei UI"/>
                          <a:cs typeface="Microsoft JhengHei UI"/>
                        </a:rPr>
                        <a:t>报⽂段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715"/>
                </a:tc>
              </a:tr>
              <a:tr h="984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20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r" marR="2514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e9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96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e7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r" marR="255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r" marR="2216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00</a:t>
                      </a:r>
                      <a:endParaRPr sz="295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635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9514356" y="2701508"/>
            <a:ext cx="6080125" cy="0"/>
          </a:xfrm>
          <a:custGeom>
            <a:avLst/>
            <a:gdLst/>
            <a:ahLst/>
            <a:cxnLst/>
            <a:rect l="l" t="t" r="r" b="b"/>
            <a:pathLst>
              <a:path w="6080125" h="0">
                <a:moveTo>
                  <a:pt x="0" y="0"/>
                </a:moveTo>
                <a:lnTo>
                  <a:pt x="6079917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049660" y="2701508"/>
            <a:ext cx="6080125" cy="0"/>
          </a:xfrm>
          <a:custGeom>
            <a:avLst/>
            <a:gdLst/>
            <a:ahLst/>
            <a:cxnLst/>
            <a:rect l="l" t="t" r="r" b="b"/>
            <a:pathLst>
              <a:path w="6080125" h="0">
                <a:moveTo>
                  <a:pt x="0" y="0"/>
                </a:moveTo>
                <a:lnTo>
                  <a:pt x="607992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5583808" y="265124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959610" y="265124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8175780" y="2420753"/>
            <a:ext cx="128206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帧⾸部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078333" y="9130300"/>
            <a:ext cx="586613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Arial"/>
                <a:cs typeface="Arial"/>
              </a:rPr>
              <a:t>IP</a:t>
            </a:r>
            <a:r>
              <a:rPr dirty="0" sz="3300" spc="-5">
                <a:latin typeface="Microsoft JhengHei UI"/>
                <a:cs typeface="Microsoft JhengHei UI"/>
              </a:rPr>
              <a:t>数据报中封装的是</a:t>
            </a:r>
            <a:r>
              <a:rPr dirty="0" sz="3300" spc="-5">
                <a:latin typeface="Arial"/>
                <a:cs typeface="Arial"/>
              </a:rPr>
              <a:t>TCP</a:t>
            </a:r>
            <a:r>
              <a:rPr dirty="0" sz="3300" spc="-5">
                <a:latin typeface="Microsoft JhengHei UI"/>
                <a:cs typeface="Microsoft JhengHei UI"/>
              </a:rPr>
              <a:t>报⽂段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6749181" y="715916"/>
            <a:ext cx="66059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分析抓取的以太⽹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10"/>
              <a:t>帧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6563" y="715916"/>
            <a:ext cx="5011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分析抓取的</a:t>
            </a:r>
            <a:r>
              <a:rPr dirty="0" spc="0">
                <a:latin typeface="Arial"/>
                <a:cs typeface="Arial"/>
              </a:rPr>
              <a:t>802.</a:t>
            </a:r>
            <a:r>
              <a:rPr dirty="0">
                <a:latin typeface="Arial"/>
                <a:cs typeface="Arial"/>
              </a:rPr>
              <a:t>3</a:t>
            </a:r>
            <a:r>
              <a:rPr dirty="0" spc="10"/>
              <a:t>帧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769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715463"/>
                </a:lnTo>
                <a:lnTo>
                  <a:pt x="197" y="6766833"/>
                </a:lnTo>
                <a:lnTo>
                  <a:pt x="1581" y="6808260"/>
                </a:lnTo>
                <a:lnTo>
                  <a:pt x="12649" y="6866968"/>
                </a:lnTo>
                <a:lnTo>
                  <a:pt x="49226" y="6924383"/>
                </a:lnTo>
                <a:lnTo>
                  <a:pt x="106640" y="6960959"/>
                </a:lnTo>
                <a:lnTo>
                  <a:pt x="165348" y="6972028"/>
                </a:lnTo>
                <a:lnTo>
                  <a:pt x="206776" y="6973412"/>
                </a:lnTo>
                <a:lnTo>
                  <a:pt x="258146" y="6973609"/>
                </a:lnTo>
                <a:lnTo>
                  <a:pt x="12705299" y="6973609"/>
                </a:lnTo>
                <a:lnTo>
                  <a:pt x="12756671" y="6973412"/>
                </a:lnTo>
                <a:lnTo>
                  <a:pt x="12798099" y="6972028"/>
                </a:lnTo>
                <a:lnTo>
                  <a:pt x="12856802" y="6960959"/>
                </a:lnTo>
                <a:lnTo>
                  <a:pt x="12914218" y="6924383"/>
                </a:lnTo>
                <a:lnTo>
                  <a:pt x="12950799" y="6866968"/>
                </a:lnTo>
                <a:lnTo>
                  <a:pt x="12961867" y="6808260"/>
                </a:lnTo>
                <a:lnTo>
                  <a:pt x="12963250" y="6766833"/>
                </a:lnTo>
                <a:lnTo>
                  <a:pt x="12963448" y="67154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715463"/>
                </a:lnTo>
                <a:lnTo>
                  <a:pt x="12963250" y="6766833"/>
                </a:lnTo>
                <a:lnTo>
                  <a:pt x="12961867" y="6808260"/>
                </a:lnTo>
                <a:lnTo>
                  <a:pt x="12950799" y="6866968"/>
                </a:lnTo>
                <a:lnTo>
                  <a:pt x="12914218" y="6924383"/>
                </a:lnTo>
                <a:lnTo>
                  <a:pt x="12856802" y="6960959"/>
                </a:lnTo>
                <a:lnTo>
                  <a:pt x="12798099" y="6972028"/>
                </a:lnTo>
                <a:lnTo>
                  <a:pt x="12756671" y="6973411"/>
                </a:lnTo>
                <a:lnTo>
                  <a:pt x="12705299" y="6973609"/>
                </a:lnTo>
                <a:lnTo>
                  <a:pt x="258145" y="6973609"/>
                </a:lnTo>
                <a:lnTo>
                  <a:pt x="206775" y="6973411"/>
                </a:lnTo>
                <a:lnTo>
                  <a:pt x="165348" y="6972028"/>
                </a:lnTo>
                <a:lnTo>
                  <a:pt x="106640" y="6960959"/>
                </a:lnTo>
                <a:lnTo>
                  <a:pt x="49226" y="6924383"/>
                </a:lnTo>
                <a:lnTo>
                  <a:pt x="12650" y="6866968"/>
                </a:lnTo>
                <a:lnTo>
                  <a:pt x="1581" y="6808260"/>
                </a:lnTo>
                <a:lnTo>
                  <a:pt x="197" y="6766833"/>
                </a:lnTo>
                <a:lnTo>
                  <a:pt x="0" y="67154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55121" y="2562849"/>
            <a:ext cx="10059670" cy="5977890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IEEE 802.3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Ethernet</a:t>
            </a:r>
            <a:endParaRPr sz="2850">
              <a:latin typeface="Arial"/>
              <a:cs typeface="Arial"/>
            </a:endParaRPr>
          </a:p>
          <a:p>
            <a:pPr marL="415290" marR="5080">
              <a:lnSpc>
                <a:spcPct val="121400"/>
              </a:lnSpc>
            </a:pPr>
            <a:r>
              <a:rPr dirty="0" sz="2850">
                <a:latin typeface="Arial"/>
                <a:cs typeface="Arial"/>
              </a:rPr>
              <a:t>Destination: </a:t>
            </a:r>
            <a:r>
              <a:rPr dirty="0" sz="2850" spc="-10">
                <a:latin typeface="Arial"/>
                <a:cs typeface="Arial"/>
              </a:rPr>
              <a:t>CDP/VTP/DTP/PAgP/UDLD </a:t>
            </a:r>
            <a:r>
              <a:rPr dirty="0" sz="2850">
                <a:latin typeface="Arial"/>
                <a:cs typeface="Arial"/>
              </a:rPr>
              <a:t>(01:00:0c:cc:cc:cc)  Source: cc:03:09:98:f1:0e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(cc:03:09:98:f1:0e)</a:t>
            </a:r>
            <a:endParaRPr sz="2850">
              <a:latin typeface="Arial"/>
              <a:cs typeface="Arial"/>
            </a:endParaRPr>
          </a:p>
          <a:p>
            <a:pPr marL="12700" marR="5662930" indent="402590">
              <a:lnSpc>
                <a:spcPts val="4790"/>
              </a:lnSpc>
              <a:spcBef>
                <a:spcPts val="300"/>
              </a:spcBef>
              <a:tabLst>
                <a:tab pos="2733675" algn="l"/>
              </a:tabLst>
            </a:pPr>
            <a:r>
              <a:rPr dirty="0" sz="2850" spc="-5">
                <a:latin typeface="Arial"/>
                <a:cs typeface="Arial"/>
              </a:rPr>
              <a:t>Length</a:t>
            </a:r>
            <a:r>
              <a:rPr dirty="0" sz="2850">
                <a:latin typeface="Arial"/>
                <a:cs typeface="Arial"/>
              </a:rPr>
              <a:t>: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-5">
                <a:latin typeface="Arial"/>
                <a:cs typeface="Arial"/>
              </a:rPr>
              <a:t>33</a:t>
            </a:r>
            <a:r>
              <a:rPr dirty="0" sz="2850">
                <a:latin typeface="Arial"/>
                <a:cs typeface="Arial"/>
              </a:rPr>
              <a:t>0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#</a:t>
            </a:r>
            <a:r>
              <a:rPr dirty="0" sz="2850" spc="0">
                <a:solidFill>
                  <a:srgbClr val="FF2600"/>
                </a:solidFill>
                <a:latin typeface="Microsoft JhengHei UI"/>
                <a:cs typeface="Microsoft JhengHei UI"/>
              </a:rPr>
              <a:t>⻓度字段  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Logical-Link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Control</a:t>
            </a:r>
            <a:endParaRPr sz="2850">
              <a:latin typeface="Arial"/>
              <a:cs typeface="Arial"/>
            </a:endParaRPr>
          </a:p>
          <a:p>
            <a:pPr marL="415290">
              <a:lnSpc>
                <a:spcPct val="100000"/>
              </a:lnSpc>
              <a:spcBef>
                <a:spcPts val="350"/>
              </a:spcBef>
            </a:pPr>
            <a:r>
              <a:rPr dirty="0" sz="2850">
                <a:latin typeface="Arial"/>
                <a:cs typeface="Arial"/>
              </a:rPr>
              <a:t>DSAP: SNAP</a:t>
            </a:r>
            <a:r>
              <a:rPr dirty="0" sz="2850" spc="-100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(0xaa)</a:t>
            </a:r>
            <a:endParaRPr sz="2850">
              <a:latin typeface="Arial"/>
              <a:cs typeface="Arial"/>
            </a:endParaRPr>
          </a:p>
          <a:p>
            <a:pPr marL="415290">
              <a:lnSpc>
                <a:spcPct val="100000"/>
              </a:lnSpc>
              <a:spcBef>
                <a:spcPts val="730"/>
              </a:spcBef>
            </a:pPr>
            <a:r>
              <a:rPr dirty="0" sz="2850">
                <a:latin typeface="Arial"/>
                <a:cs typeface="Arial"/>
              </a:rPr>
              <a:t>SSAP: SNAP</a:t>
            </a:r>
            <a:r>
              <a:rPr dirty="0" sz="2850" spc="-100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(0xaa)</a:t>
            </a:r>
            <a:endParaRPr sz="2850">
              <a:latin typeface="Arial"/>
              <a:cs typeface="Arial"/>
            </a:endParaRPr>
          </a:p>
          <a:p>
            <a:pPr marL="415290">
              <a:lnSpc>
                <a:spcPct val="100000"/>
              </a:lnSpc>
              <a:spcBef>
                <a:spcPts val="735"/>
              </a:spcBef>
            </a:pPr>
            <a:r>
              <a:rPr dirty="0" sz="2850">
                <a:latin typeface="Arial"/>
                <a:cs typeface="Arial"/>
              </a:rPr>
              <a:t>Control field: U, func=UI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(0x03)</a:t>
            </a:r>
            <a:endParaRPr sz="2850">
              <a:latin typeface="Arial"/>
              <a:cs typeface="Arial"/>
            </a:endParaRPr>
          </a:p>
          <a:p>
            <a:pPr marL="415290" marR="1589405">
              <a:lnSpc>
                <a:spcPct val="121400"/>
              </a:lnSpc>
            </a:pPr>
            <a:r>
              <a:rPr dirty="0" sz="2850">
                <a:latin typeface="Arial"/>
                <a:cs typeface="Arial"/>
              </a:rPr>
              <a:t>Organization Code: 00:00:0c (Cisco Systems, Inc)  PID: CDP</a:t>
            </a:r>
            <a:r>
              <a:rPr dirty="0" sz="2850" spc="-55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(0x2000)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2850">
                <a:latin typeface="Arial"/>
                <a:cs typeface="Arial"/>
              </a:rPr>
              <a:t>Cisco Discovery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Protocol</a:t>
            </a:r>
            <a:endParaRPr sz="2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0143" y="2496897"/>
            <a:ext cx="412115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常⽤协议类型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⽆效的帧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帧间间隔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帧的发送与接收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5155" y="745034"/>
            <a:ext cx="12054205" cy="706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410"/>
              </a:lnSpc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4600" spc="11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4600" spc="5">
                <a:solidFill>
                  <a:srgbClr val="FFFFFF"/>
                </a:solidFill>
                <a:latin typeface="Arial"/>
                <a:cs typeface="Arial"/>
              </a:rPr>
              <a:t>V2</a:t>
            </a:r>
            <a:r>
              <a:rPr dirty="0" sz="4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的</a:t>
            </a:r>
            <a:r>
              <a:rPr dirty="0" sz="4600" spc="11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4600" spc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dirty="0" sz="4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帧格式（同步：存储转发）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87056" y="715916"/>
            <a:ext cx="41300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帧的发送与接收</a:t>
            </a:r>
          </a:p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6019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5223510"/>
          </a:xfrm>
          <a:custGeom>
            <a:avLst/>
            <a:gdLst/>
            <a:ahLst/>
            <a:cxnLst/>
            <a:rect l="l" t="t" r="r" b="b"/>
            <a:pathLst>
              <a:path w="12963525" h="522350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965144"/>
                </a:lnTo>
                <a:lnTo>
                  <a:pt x="197" y="5016513"/>
                </a:lnTo>
                <a:lnTo>
                  <a:pt x="1581" y="5057940"/>
                </a:lnTo>
                <a:lnTo>
                  <a:pt x="12649" y="5116649"/>
                </a:lnTo>
                <a:lnTo>
                  <a:pt x="49226" y="5174062"/>
                </a:lnTo>
                <a:lnTo>
                  <a:pt x="106640" y="5210639"/>
                </a:lnTo>
                <a:lnTo>
                  <a:pt x="165348" y="5221707"/>
                </a:lnTo>
                <a:lnTo>
                  <a:pt x="206776" y="5223091"/>
                </a:lnTo>
                <a:lnTo>
                  <a:pt x="258146" y="5223289"/>
                </a:lnTo>
                <a:lnTo>
                  <a:pt x="12705299" y="5223289"/>
                </a:lnTo>
                <a:lnTo>
                  <a:pt x="12756671" y="5223091"/>
                </a:lnTo>
                <a:lnTo>
                  <a:pt x="12798099" y="5221707"/>
                </a:lnTo>
                <a:lnTo>
                  <a:pt x="12856802" y="5210639"/>
                </a:lnTo>
                <a:lnTo>
                  <a:pt x="12914218" y="5174062"/>
                </a:lnTo>
                <a:lnTo>
                  <a:pt x="12950799" y="5116649"/>
                </a:lnTo>
                <a:lnTo>
                  <a:pt x="12961867" y="5057940"/>
                </a:lnTo>
                <a:lnTo>
                  <a:pt x="12963250" y="5016513"/>
                </a:lnTo>
                <a:lnTo>
                  <a:pt x="12963448" y="496514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223510"/>
          </a:xfrm>
          <a:custGeom>
            <a:avLst/>
            <a:gdLst/>
            <a:ahLst/>
            <a:cxnLst/>
            <a:rect l="l" t="t" r="r" b="b"/>
            <a:pathLst>
              <a:path w="12963525" h="522350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965144"/>
                </a:lnTo>
                <a:lnTo>
                  <a:pt x="12963250" y="5016513"/>
                </a:lnTo>
                <a:lnTo>
                  <a:pt x="12961867" y="5057940"/>
                </a:lnTo>
                <a:lnTo>
                  <a:pt x="12950799" y="5116649"/>
                </a:lnTo>
                <a:lnTo>
                  <a:pt x="12914218" y="5174062"/>
                </a:lnTo>
                <a:lnTo>
                  <a:pt x="12856802" y="5210639"/>
                </a:lnTo>
                <a:lnTo>
                  <a:pt x="12798099" y="5221707"/>
                </a:lnTo>
                <a:lnTo>
                  <a:pt x="12756671" y="5223091"/>
                </a:lnTo>
                <a:lnTo>
                  <a:pt x="12705299" y="5223289"/>
                </a:lnTo>
                <a:lnTo>
                  <a:pt x="258145" y="5223289"/>
                </a:lnTo>
                <a:lnTo>
                  <a:pt x="206775" y="5223091"/>
                </a:lnTo>
                <a:lnTo>
                  <a:pt x="165348" y="5221707"/>
                </a:lnTo>
                <a:lnTo>
                  <a:pt x="106640" y="5210639"/>
                </a:lnTo>
                <a:lnTo>
                  <a:pt x="49226" y="5174062"/>
                </a:lnTo>
                <a:lnTo>
                  <a:pt x="12650" y="5116649"/>
                </a:lnTo>
                <a:lnTo>
                  <a:pt x="1581" y="5057940"/>
                </a:lnTo>
                <a:lnTo>
                  <a:pt x="197" y="5016513"/>
                </a:lnTo>
                <a:lnTo>
                  <a:pt x="0" y="496514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345603" y="2761119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6073" y="2707507"/>
            <a:ext cx="170116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发送⽅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3026" y="417502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3026" y="489236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3026" y="559601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3026" y="629965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33026" y="3210110"/>
            <a:ext cx="4737735" cy="3557904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接收上层数据；</a:t>
            </a:r>
            <a:endParaRPr sz="3300">
              <a:latin typeface="Microsoft JhengHei UI"/>
              <a:cs typeface="Microsoft JhengHei UI"/>
            </a:endParaRPr>
          </a:p>
          <a:p>
            <a:pPr marL="442595" marR="5080">
              <a:lnSpc>
                <a:spcPts val="5650"/>
              </a:lnSpc>
              <a:spcBef>
                <a:spcPts val="36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获取⽬的站</a:t>
            </a:r>
            <a:r>
              <a:rPr dirty="0" sz="3300" spc="-10">
                <a:latin typeface="Arial"/>
                <a:cs typeface="Arial"/>
              </a:rPr>
              <a:t>MA</a:t>
            </a:r>
            <a:r>
              <a:rPr dirty="0" sz="3300" spc="-5">
                <a:latin typeface="Arial"/>
                <a:cs typeface="Arial"/>
              </a:rPr>
              <a:t>C</a:t>
            </a:r>
            <a:r>
              <a:rPr dirty="0" sz="3300" spc="-5">
                <a:latin typeface="Microsoft JhengHei UI"/>
                <a:cs typeface="Microsoft JhengHei UI"/>
              </a:rPr>
              <a:t>地址； </a:t>
            </a:r>
            <a:r>
              <a:rPr dirty="0" sz="3300" spc="-5">
                <a:latin typeface="Microsoft JhengHei UI"/>
                <a:cs typeface="Microsoft JhengHei UI"/>
              </a:rPr>
              <a:t>封装成数据帧；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11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发送数据帧；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发送</a:t>
            </a:r>
            <a:r>
              <a:rPr dirty="0" sz="3300" spc="-5">
                <a:latin typeface="Arial"/>
                <a:cs typeface="Arial"/>
              </a:rPr>
              <a:t>FCS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94895" y="2761119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25363" y="2707507"/>
            <a:ext cx="170116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接收⽅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82317" y="417502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82317" y="487866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982317" y="558230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82317" y="6285952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982317" y="3210110"/>
            <a:ext cx="5901055" cy="3543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2098675" indent="-429895">
              <a:lnSpc>
                <a:spcPct val="139900"/>
              </a:lnSpc>
              <a:spcBef>
                <a:spcPts val="10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判别帧是否到来； </a:t>
            </a:r>
            <a:r>
              <a:rPr dirty="0" sz="3300" spc="-5">
                <a:latin typeface="Microsoft JhengHei UI"/>
                <a:cs typeface="Microsoft JhengHei UI"/>
              </a:rPr>
              <a:t>接收数据帧；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帧检验；</a:t>
            </a:r>
            <a:endParaRPr sz="3300">
              <a:latin typeface="Microsoft JhengHei UI"/>
              <a:cs typeface="Microsoft JhengHei UI"/>
            </a:endParaRPr>
          </a:p>
          <a:p>
            <a:pPr marL="442595" marR="5080">
              <a:lnSpc>
                <a:spcPct val="139900"/>
              </a:lnSpc>
            </a:pPr>
            <a:r>
              <a:rPr dirty="0" sz="3300" spc="-5">
                <a:latin typeface="Microsoft JhengHei UI"/>
                <a:cs typeface="Microsoft JhengHei UI"/>
              </a:rPr>
              <a:t>检验正确剥去帧头帧尾上交； </a:t>
            </a:r>
            <a:r>
              <a:rPr dirty="0" sz="3300" spc="-5">
                <a:latin typeface="Microsoft JhengHei UI"/>
                <a:cs typeface="Microsoft JhengHei UI"/>
              </a:rPr>
              <a:t>检验不正确丢弃该帧。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00143" y="2496897"/>
            <a:ext cx="412115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常⽤协议类型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⽆效的帧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帧间间隔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帧的发送与接收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726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5930900"/>
          </a:xfrm>
          <a:custGeom>
            <a:avLst/>
            <a:gdLst/>
            <a:ahLst/>
            <a:cxnLst/>
            <a:rect l="l" t="t" r="r" b="b"/>
            <a:pathLst>
              <a:path w="12963525" h="59309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672343"/>
                </a:lnTo>
                <a:lnTo>
                  <a:pt x="197" y="5723713"/>
                </a:lnTo>
                <a:lnTo>
                  <a:pt x="1581" y="5765140"/>
                </a:lnTo>
                <a:lnTo>
                  <a:pt x="12649" y="5823848"/>
                </a:lnTo>
                <a:lnTo>
                  <a:pt x="49226" y="5881262"/>
                </a:lnTo>
                <a:lnTo>
                  <a:pt x="106640" y="5917838"/>
                </a:lnTo>
                <a:lnTo>
                  <a:pt x="165348" y="5928908"/>
                </a:lnTo>
                <a:lnTo>
                  <a:pt x="206776" y="5930291"/>
                </a:lnTo>
                <a:lnTo>
                  <a:pt x="258146" y="5930489"/>
                </a:lnTo>
                <a:lnTo>
                  <a:pt x="12705299" y="5930489"/>
                </a:lnTo>
                <a:lnTo>
                  <a:pt x="12756671" y="5930291"/>
                </a:lnTo>
                <a:lnTo>
                  <a:pt x="12798099" y="5928908"/>
                </a:lnTo>
                <a:lnTo>
                  <a:pt x="12856802" y="5917838"/>
                </a:lnTo>
                <a:lnTo>
                  <a:pt x="12914218" y="5881262"/>
                </a:lnTo>
                <a:lnTo>
                  <a:pt x="12950799" y="5823848"/>
                </a:lnTo>
                <a:lnTo>
                  <a:pt x="12961867" y="5765140"/>
                </a:lnTo>
                <a:lnTo>
                  <a:pt x="12963250" y="5723713"/>
                </a:lnTo>
                <a:lnTo>
                  <a:pt x="12963448" y="567234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930900"/>
          </a:xfrm>
          <a:custGeom>
            <a:avLst/>
            <a:gdLst/>
            <a:ahLst/>
            <a:cxnLst/>
            <a:rect l="l" t="t" r="r" b="b"/>
            <a:pathLst>
              <a:path w="12963525" h="59309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672343"/>
                </a:lnTo>
                <a:lnTo>
                  <a:pt x="12963250" y="5723713"/>
                </a:lnTo>
                <a:lnTo>
                  <a:pt x="12961867" y="5765140"/>
                </a:lnTo>
                <a:lnTo>
                  <a:pt x="12950799" y="5823848"/>
                </a:lnTo>
                <a:lnTo>
                  <a:pt x="12914218" y="5881262"/>
                </a:lnTo>
                <a:lnTo>
                  <a:pt x="12856802" y="5917838"/>
                </a:lnTo>
                <a:lnTo>
                  <a:pt x="12798099" y="5928908"/>
                </a:lnTo>
                <a:lnTo>
                  <a:pt x="12756671" y="5930291"/>
                </a:lnTo>
                <a:lnTo>
                  <a:pt x="12705299" y="5930489"/>
                </a:lnTo>
                <a:lnTo>
                  <a:pt x="258145" y="5930489"/>
                </a:lnTo>
                <a:lnTo>
                  <a:pt x="206775" y="5930291"/>
                </a:lnTo>
                <a:lnTo>
                  <a:pt x="165348" y="5928908"/>
                </a:lnTo>
                <a:lnTo>
                  <a:pt x="106640" y="5917838"/>
                </a:lnTo>
                <a:lnTo>
                  <a:pt x="49226" y="5881262"/>
                </a:lnTo>
                <a:lnTo>
                  <a:pt x="12650" y="5823848"/>
                </a:lnTo>
                <a:lnTo>
                  <a:pt x="1581" y="5765140"/>
                </a:lnTo>
                <a:lnTo>
                  <a:pt x="197" y="5723713"/>
                </a:lnTo>
                <a:lnTo>
                  <a:pt x="0" y="567234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7115" y="2707507"/>
            <a:ext cx="388810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3300" spc="-10">
                <a:solidFill>
                  <a:srgbClr val="FF2600"/>
                </a:solidFill>
                <a:latin typeface="Arial"/>
                <a:cs typeface="Arial"/>
              </a:rPr>
              <a:t>MA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C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帧格式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4202426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91977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63711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3210110"/>
            <a:ext cx="8646795" cy="289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5031105" indent="-429895">
              <a:lnSpc>
                <a:spcPct val="142600"/>
              </a:lnSpc>
              <a:spcBef>
                <a:spcPts val="10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⽬的地址</a:t>
            </a:r>
            <a:r>
              <a:rPr dirty="0" sz="3300" spc="-5">
                <a:latin typeface="Arial"/>
                <a:cs typeface="Arial"/>
              </a:rPr>
              <a:t>6</a:t>
            </a:r>
            <a:r>
              <a:rPr dirty="0" sz="3300" spc="-5">
                <a:latin typeface="Microsoft JhengHei UI"/>
                <a:cs typeface="Microsoft JhengHei UI"/>
              </a:rPr>
              <a:t>字节； </a:t>
            </a:r>
            <a:r>
              <a:rPr dirty="0" sz="3300" spc="-5">
                <a:latin typeface="Microsoft JhengHei UI"/>
                <a:cs typeface="Microsoft JhengHei UI"/>
              </a:rPr>
              <a:t>源地址</a:t>
            </a:r>
            <a:r>
              <a:rPr dirty="0" sz="3300" spc="-5">
                <a:latin typeface="Arial"/>
                <a:cs typeface="Arial"/>
              </a:rPr>
              <a:t>6</a:t>
            </a:r>
            <a:r>
              <a:rPr dirty="0" sz="3300" spc="-5">
                <a:latin typeface="Microsoft JhengHei UI"/>
                <a:cs typeface="Microsoft JhengHei UI"/>
              </a:rPr>
              <a:t>字节；</a:t>
            </a:r>
            <a:endParaRPr sz="3300">
              <a:latin typeface="Microsoft JhengHei UI"/>
              <a:cs typeface="Microsoft JhengHei UI"/>
            </a:endParaRPr>
          </a:p>
          <a:p>
            <a:pPr marL="442595" marR="5080">
              <a:lnSpc>
                <a:spcPct val="142600"/>
              </a:lnSpc>
            </a:pPr>
            <a:r>
              <a:rPr dirty="0" sz="3300" spc="-5">
                <a:latin typeface="Microsoft JhengHei UI"/>
                <a:cs typeface="Microsoft JhengHei UI"/>
              </a:rPr>
              <a:t>类型</a:t>
            </a:r>
            <a:r>
              <a:rPr dirty="0" sz="3300" spc="-5">
                <a:latin typeface="Arial"/>
                <a:cs typeface="Arial"/>
              </a:rPr>
              <a:t>2</a:t>
            </a:r>
            <a:r>
              <a:rPr dirty="0" sz="3300" spc="-5">
                <a:latin typeface="Microsoft JhengHei UI"/>
                <a:cs typeface="Microsoft JhengHei UI"/>
              </a:rPr>
              <a:t>字节：指明数据部分采⽤的协议类型； </a:t>
            </a:r>
            <a:r>
              <a:rPr dirty="0" sz="3300" spc="-5">
                <a:latin typeface="Microsoft JhengHei UI"/>
                <a:cs typeface="Microsoft JhengHei UI"/>
              </a:rPr>
              <a:t>数据。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634076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66645" y="704440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97115" y="6079492"/>
            <a:ext cx="3888104" cy="143319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⽆效帧的处理。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分析以太⽹</a:t>
            </a:r>
            <a:r>
              <a:rPr dirty="0" sz="3300" spc="-10">
                <a:solidFill>
                  <a:srgbClr val="FF2600"/>
                </a:solidFill>
                <a:latin typeface="Arial"/>
                <a:cs typeface="Arial"/>
              </a:rPr>
              <a:t>MA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C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帧。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0143" y="2496897"/>
            <a:ext cx="412115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常⽤协议类型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⽆效的帧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帧间间隔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帧的发送与接收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5155" y="745034"/>
            <a:ext cx="12054205" cy="706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410"/>
              </a:lnSpc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4600" spc="11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4600" spc="5">
                <a:solidFill>
                  <a:srgbClr val="FFFFFF"/>
                </a:solidFill>
                <a:latin typeface="Arial"/>
                <a:cs typeface="Arial"/>
              </a:rPr>
              <a:t>V2</a:t>
            </a:r>
            <a:r>
              <a:rPr dirty="0" sz="4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的</a:t>
            </a:r>
            <a:r>
              <a:rPr dirty="0" sz="4600" spc="11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4600" spc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dirty="0" sz="4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帧格式（同步：存储转发）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73426" y="715916"/>
            <a:ext cx="295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扩展以太⽹</a:t>
            </a: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5370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575175"/>
          </a:xfrm>
          <a:custGeom>
            <a:avLst/>
            <a:gdLst/>
            <a:ahLst/>
            <a:cxnLst/>
            <a:rect l="l" t="t" r="r" b="b"/>
            <a:pathLst>
              <a:path w="12963525" h="45751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17010"/>
                </a:lnTo>
                <a:lnTo>
                  <a:pt x="197" y="4368380"/>
                </a:lnTo>
                <a:lnTo>
                  <a:pt x="1581" y="4409807"/>
                </a:lnTo>
                <a:lnTo>
                  <a:pt x="12649" y="4468515"/>
                </a:lnTo>
                <a:lnTo>
                  <a:pt x="49226" y="4525929"/>
                </a:lnTo>
                <a:lnTo>
                  <a:pt x="106640" y="4562506"/>
                </a:lnTo>
                <a:lnTo>
                  <a:pt x="165348" y="4573574"/>
                </a:lnTo>
                <a:lnTo>
                  <a:pt x="206776" y="4574958"/>
                </a:lnTo>
                <a:lnTo>
                  <a:pt x="258146" y="4575155"/>
                </a:lnTo>
                <a:lnTo>
                  <a:pt x="12705299" y="4575155"/>
                </a:lnTo>
                <a:lnTo>
                  <a:pt x="12756671" y="4574958"/>
                </a:lnTo>
                <a:lnTo>
                  <a:pt x="12798099" y="4573574"/>
                </a:lnTo>
                <a:lnTo>
                  <a:pt x="12856802" y="4562506"/>
                </a:lnTo>
                <a:lnTo>
                  <a:pt x="12914218" y="4525929"/>
                </a:lnTo>
                <a:lnTo>
                  <a:pt x="12950799" y="4468515"/>
                </a:lnTo>
                <a:lnTo>
                  <a:pt x="12961867" y="4409807"/>
                </a:lnTo>
                <a:lnTo>
                  <a:pt x="12963250" y="4368380"/>
                </a:lnTo>
                <a:lnTo>
                  <a:pt x="12963448" y="431701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4575175"/>
          </a:xfrm>
          <a:custGeom>
            <a:avLst/>
            <a:gdLst/>
            <a:ahLst/>
            <a:cxnLst/>
            <a:rect l="l" t="t" r="r" b="b"/>
            <a:pathLst>
              <a:path w="12963525" h="45751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17010"/>
                </a:lnTo>
                <a:lnTo>
                  <a:pt x="12963250" y="4368380"/>
                </a:lnTo>
                <a:lnTo>
                  <a:pt x="12961867" y="4409807"/>
                </a:lnTo>
                <a:lnTo>
                  <a:pt x="12950799" y="4468515"/>
                </a:lnTo>
                <a:lnTo>
                  <a:pt x="12914218" y="4525929"/>
                </a:lnTo>
                <a:lnTo>
                  <a:pt x="12856802" y="4562506"/>
                </a:lnTo>
                <a:lnTo>
                  <a:pt x="12798099" y="4573574"/>
                </a:lnTo>
                <a:lnTo>
                  <a:pt x="12756671" y="4574958"/>
                </a:lnTo>
                <a:lnTo>
                  <a:pt x="12705299" y="4575155"/>
                </a:lnTo>
                <a:lnTo>
                  <a:pt x="258145" y="4575155"/>
                </a:lnTo>
                <a:lnTo>
                  <a:pt x="206775" y="4574958"/>
                </a:lnTo>
                <a:lnTo>
                  <a:pt x="165348" y="4573574"/>
                </a:lnTo>
                <a:lnTo>
                  <a:pt x="106640" y="4562506"/>
                </a:lnTo>
                <a:lnTo>
                  <a:pt x="49226" y="4525929"/>
                </a:lnTo>
                <a:lnTo>
                  <a:pt x="12650" y="4468515"/>
                </a:lnTo>
                <a:lnTo>
                  <a:pt x="1581" y="4409807"/>
                </a:lnTo>
                <a:lnTo>
                  <a:pt x="197" y="4368380"/>
                </a:lnTo>
                <a:lnTo>
                  <a:pt x="0" y="43170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761119"/>
            <a:ext cx="182880" cy="32359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05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506465"/>
            <a:ext cx="5051425" cy="3557270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物理层上扩展以太⽹。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39900"/>
              </a:lnSpc>
            </a:pPr>
            <a:r>
              <a:rPr dirty="0" sz="3300" spc="-5">
                <a:latin typeface="Microsoft JhengHei UI"/>
                <a:cs typeface="Microsoft JhengHei UI"/>
              </a:rPr>
              <a:t>数据链路层上扩展以太⽹。 </a:t>
            </a:r>
            <a:r>
              <a:rPr dirty="0" sz="3300" spc="-5">
                <a:latin typeface="Microsoft JhengHei UI"/>
                <a:cs typeface="Microsoft JhengHei UI"/>
              </a:rPr>
              <a:t>冲突域、⼴播域的概念。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330">
                <a:latin typeface="Tahoma"/>
                <a:cs typeface="Tahoma"/>
              </a:rPr>
              <a:t>MAC</a:t>
            </a:r>
            <a:r>
              <a:rPr dirty="0" sz="3300" spc="-5">
                <a:latin typeface="Microsoft JhengHei UI"/>
                <a:cs typeface="Microsoft JhengHei UI"/>
              </a:rPr>
              <a:t>地址学习。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⽹桥</a:t>
            </a:r>
            <a:r>
              <a:rPr dirty="0" sz="3300" spc="330">
                <a:latin typeface="Tahoma"/>
                <a:cs typeface="Tahoma"/>
              </a:rPr>
              <a:t>MAC</a:t>
            </a:r>
            <a:r>
              <a:rPr dirty="0" sz="3300" spc="-5">
                <a:latin typeface="Microsoft JhengHei UI"/>
                <a:cs typeface="Microsoft JhengHei UI"/>
              </a:rPr>
              <a:t>帧转发过程。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0143" y="2496897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4477" y="7797237"/>
            <a:ext cx="10777855" cy="0"/>
          </a:xfrm>
          <a:custGeom>
            <a:avLst/>
            <a:gdLst/>
            <a:ahLst/>
            <a:cxnLst/>
            <a:rect l="l" t="t" r="r" b="b"/>
            <a:pathLst>
              <a:path w="10777855" h="0">
                <a:moveTo>
                  <a:pt x="0" y="0"/>
                </a:moveTo>
                <a:lnTo>
                  <a:pt x="1077745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586561" y="7065247"/>
            <a:ext cx="1936296" cy="1585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37337" y="7395079"/>
            <a:ext cx="1235075" cy="883919"/>
          </a:xfrm>
          <a:custGeom>
            <a:avLst/>
            <a:gdLst/>
            <a:ahLst/>
            <a:cxnLst/>
            <a:rect l="l" t="t" r="r" b="b"/>
            <a:pathLst>
              <a:path w="1235075" h="883920">
                <a:moveTo>
                  <a:pt x="994650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90" y="11766"/>
                </a:lnTo>
                <a:lnTo>
                  <a:pt x="45785" y="45784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643711"/>
                </a:lnTo>
                <a:lnTo>
                  <a:pt x="183" y="691489"/>
                </a:lnTo>
                <a:lnTo>
                  <a:pt x="1471" y="730019"/>
                </a:lnTo>
                <a:lnTo>
                  <a:pt x="11769" y="784623"/>
                </a:lnTo>
                <a:lnTo>
                  <a:pt x="45785" y="838022"/>
                </a:lnTo>
                <a:lnTo>
                  <a:pt x="99190" y="872042"/>
                </a:lnTo>
                <a:lnTo>
                  <a:pt x="153788" y="882337"/>
                </a:lnTo>
                <a:lnTo>
                  <a:pt x="192318" y="883623"/>
                </a:lnTo>
                <a:lnTo>
                  <a:pt x="240097" y="883807"/>
                </a:lnTo>
                <a:lnTo>
                  <a:pt x="994650" y="883807"/>
                </a:lnTo>
                <a:lnTo>
                  <a:pt x="1042429" y="883623"/>
                </a:lnTo>
                <a:lnTo>
                  <a:pt x="1080960" y="882337"/>
                </a:lnTo>
                <a:lnTo>
                  <a:pt x="1135567" y="872042"/>
                </a:lnTo>
                <a:lnTo>
                  <a:pt x="1188963" y="838022"/>
                </a:lnTo>
                <a:lnTo>
                  <a:pt x="1222978" y="784623"/>
                </a:lnTo>
                <a:lnTo>
                  <a:pt x="1233276" y="730019"/>
                </a:lnTo>
                <a:lnTo>
                  <a:pt x="1234563" y="691489"/>
                </a:lnTo>
                <a:lnTo>
                  <a:pt x="1234747" y="643711"/>
                </a:lnTo>
                <a:lnTo>
                  <a:pt x="1234747" y="240097"/>
                </a:lnTo>
                <a:lnTo>
                  <a:pt x="1234563" y="192319"/>
                </a:lnTo>
                <a:lnTo>
                  <a:pt x="1233276" y="153788"/>
                </a:lnTo>
                <a:lnTo>
                  <a:pt x="1222978" y="99184"/>
                </a:lnTo>
                <a:lnTo>
                  <a:pt x="1188963" y="45784"/>
                </a:lnTo>
                <a:lnTo>
                  <a:pt x="1135567" y="11766"/>
                </a:lnTo>
                <a:lnTo>
                  <a:pt x="1080960" y="1470"/>
                </a:lnTo>
                <a:lnTo>
                  <a:pt x="1042429" y="183"/>
                </a:lnTo>
                <a:lnTo>
                  <a:pt x="99465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937337" y="7395079"/>
            <a:ext cx="1235075" cy="883919"/>
          </a:xfrm>
          <a:custGeom>
            <a:avLst/>
            <a:gdLst/>
            <a:ahLst/>
            <a:cxnLst/>
            <a:rect l="l" t="t" r="r" b="b"/>
            <a:pathLst>
              <a:path w="1235075" h="883920">
                <a:moveTo>
                  <a:pt x="240097" y="0"/>
                </a:moveTo>
                <a:lnTo>
                  <a:pt x="994649" y="0"/>
                </a:lnTo>
                <a:lnTo>
                  <a:pt x="1042427" y="183"/>
                </a:lnTo>
                <a:lnTo>
                  <a:pt x="1080958" y="1470"/>
                </a:lnTo>
                <a:lnTo>
                  <a:pt x="1135562" y="11765"/>
                </a:lnTo>
                <a:lnTo>
                  <a:pt x="1188961" y="45785"/>
                </a:lnTo>
                <a:lnTo>
                  <a:pt x="1222980" y="99184"/>
                </a:lnTo>
                <a:lnTo>
                  <a:pt x="1233275" y="153788"/>
                </a:lnTo>
                <a:lnTo>
                  <a:pt x="1234562" y="192318"/>
                </a:lnTo>
                <a:lnTo>
                  <a:pt x="1234746" y="240097"/>
                </a:lnTo>
                <a:lnTo>
                  <a:pt x="1234746" y="643711"/>
                </a:lnTo>
                <a:lnTo>
                  <a:pt x="1234562" y="691489"/>
                </a:lnTo>
                <a:lnTo>
                  <a:pt x="1233275" y="730020"/>
                </a:lnTo>
                <a:lnTo>
                  <a:pt x="1222980" y="784623"/>
                </a:lnTo>
                <a:lnTo>
                  <a:pt x="1188961" y="838023"/>
                </a:lnTo>
                <a:lnTo>
                  <a:pt x="1135562" y="872042"/>
                </a:lnTo>
                <a:lnTo>
                  <a:pt x="1080958" y="882337"/>
                </a:lnTo>
                <a:lnTo>
                  <a:pt x="1042427" y="883624"/>
                </a:lnTo>
                <a:lnTo>
                  <a:pt x="994649" y="883808"/>
                </a:lnTo>
                <a:lnTo>
                  <a:pt x="240097" y="883808"/>
                </a:lnTo>
                <a:lnTo>
                  <a:pt x="192318" y="883624"/>
                </a:lnTo>
                <a:lnTo>
                  <a:pt x="153788" y="882337"/>
                </a:lnTo>
                <a:lnTo>
                  <a:pt x="99184" y="872042"/>
                </a:lnTo>
                <a:lnTo>
                  <a:pt x="45785" y="838023"/>
                </a:lnTo>
                <a:lnTo>
                  <a:pt x="11765" y="784623"/>
                </a:lnTo>
                <a:lnTo>
                  <a:pt x="1470" y="730020"/>
                </a:lnTo>
                <a:lnTo>
                  <a:pt x="183" y="691489"/>
                </a:lnTo>
                <a:lnTo>
                  <a:pt x="0" y="64371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065585" y="7619316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集线器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02879" y="7201436"/>
            <a:ext cx="2001520" cy="1271270"/>
          </a:xfrm>
          <a:custGeom>
            <a:avLst/>
            <a:gdLst/>
            <a:ahLst/>
            <a:cxnLst/>
            <a:rect l="l" t="t" r="r" b="b"/>
            <a:pathLst>
              <a:path w="2001520" h="1271270">
                <a:moveTo>
                  <a:pt x="1760870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4" y="45785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1030996"/>
                </a:lnTo>
                <a:lnTo>
                  <a:pt x="183" y="1078775"/>
                </a:lnTo>
                <a:lnTo>
                  <a:pt x="1470" y="1117306"/>
                </a:lnTo>
                <a:lnTo>
                  <a:pt x="11765" y="1171909"/>
                </a:lnTo>
                <a:lnTo>
                  <a:pt x="45784" y="1225309"/>
                </a:lnTo>
                <a:lnTo>
                  <a:pt x="99184" y="1259328"/>
                </a:lnTo>
                <a:lnTo>
                  <a:pt x="153788" y="1269623"/>
                </a:lnTo>
                <a:lnTo>
                  <a:pt x="192319" y="1270910"/>
                </a:lnTo>
                <a:lnTo>
                  <a:pt x="240097" y="1271094"/>
                </a:lnTo>
                <a:lnTo>
                  <a:pt x="1760870" y="1271094"/>
                </a:lnTo>
                <a:lnTo>
                  <a:pt x="1808648" y="1270910"/>
                </a:lnTo>
                <a:lnTo>
                  <a:pt x="1847178" y="1269623"/>
                </a:lnTo>
                <a:lnTo>
                  <a:pt x="1901785" y="1259328"/>
                </a:lnTo>
                <a:lnTo>
                  <a:pt x="1955182" y="1225309"/>
                </a:lnTo>
                <a:lnTo>
                  <a:pt x="1989206" y="1171909"/>
                </a:lnTo>
                <a:lnTo>
                  <a:pt x="1999495" y="1117306"/>
                </a:lnTo>
                <a:lnTo>
                  <a:pt x="2000781" y="1078775"/>
                </a:lnTo>
                <a:lnTo>
                  <a:pt x="2000965" y="1030996"/>
                </a:lnTo>
                <a:lnTo>
                  <a:pt x="2000965" y="240097"/>
                </a:lnTo>
                <a:lnTo>
                  <a:pt x="2000781" y="192319"/>
                </a:lnTo>
                <a:lnTo>
                  <a:pt x="1999495" y="153788"/>
                </a:lnTo>
                <a:lnTo>
                  <a:pt x="1989206" y="99184"/>
                </a:lnTo>
                <a:lnTo>
                  <a:pt x="1955182" y="45785"/>
                </a:lnTo>
                <a:lnTo>
                  <a:pt x="1901785" y="11766"/>
                </a:lnTo>
                <a:lnTo>
                  <a:pt x="1847178" y="1470"/>
                </a:lnTo>
                <a:lnTo>
                  <a:pt x="1808648" y="183"/>
                </a:lnTo>
                <a:lnTo>
                  <a:pt x="17608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02879" y="7201436"/>
            <a:ext cx="2001520" cy="1271270"/>
          </a:xfrm>
          <a:custGeom>
            <a:avLst/>
            <a:gdLst/>
            <a:ahLst/>
            <a:cxnLst/>
            <a:rect l="l" t="t" r="r" b="b"/>
            <a:pathLst>
              <a:path w="2001520" h="1271270">
                <a:moveTo>
                  <a:pt x="240097" y="0"/>
                </a:moveTo>
                <a:lnTo>
                  <a:pt x="1760870" y="0"/>
                </a:lnTo>
                <a:lnTo>
                  <a:pt x="1808649" y="183"/>
                </a:lnTo>
                <a:lnTo>
                  <a:pt x="1847180" y="1470"/>
                </a:lnTo>
                <a:lnTo>
                  <a:pt x="1901783" y="11765"/>
                </a:lnTo>
                <a:lnTo>
                  <a:pt x="1955183" y="45785"/>
                </a:lnTo>
                <a:lnTo>
                  <a:pt x="1989202" y="99184"/>
                </a:lnTo>
                <a:lnTo>
                  <a:pt x="1999497" y="153788"/>
                </a:lnTo>
                <a:lnTo>
                  <a:pt x="2000784" y="192318"/>
                </a:lnTo>
                <a:lnTo>
                  <a:pt x="2000968" y="240097"/>
                </a:lnTo>
                <a:lnTo>
                  <a:pt x="2000968" y="1030996"/>
                </a:lnTo>
                <a:lnTo>
                  <a:pt x="2000784" y="1078775"/>
                </a:lnTo>
                <a:lnTo>
                  <a:pt x="1999497" y="1117305"/>
                </a:lnTo>
                <a:lnTo>
                  <a:pt x="1989202" y="1171909"/>
                </a:lnTo>
                <a:lnTo>
                  <a:pt x="1955183" y="1225309"/>
                </a:lnTo>
                <a:lnTo>
                  <a:pt x="1901783" y="1259328"/>
                </a:lnTo>
                <a:lnTo>
                  <a:pt x="1847180" y="1269623"/>
                </a:lnTo>
                <a:lnTo>
                  <a:pt x="1808649" y="1270910"/>
                </a:lnTo>
                <a:lnTo>
                  <a:pt x="1760870" y="1271094"/>
                </a:lnTo>
                <a:lnTo>
                  <a:pt x="240097" y="1271094"/>
                </a:lnTo>
                <a:lnTo>
                  <a:pt x="192318" y="1270910"/>
                </a:lnTo>
                <a:lnTo>
                  <a:pt x="153788" y="1269623"/>
                </a:lnTo>
                <a:lnTo>
                  <a:pt x="99184" y="1259328"/>
                </a:lnTo>
                <a:lnTo>
                  <a:pt x="45785" y="1225309"/>
                </a:lnTo>
                <a:lnTo>
                  <a:pt x="11765" y="1171909"/>
                </a:lnTo>
                <a:lnTo>
                  <a:pt x="1470" y="1117305"/>
                </a:lnTo>
                <a:lnTo>
                  <a:pt x="183" y="1078775"/>
                </a:lnTo>
                <a:lnTo>
                  <a:pt x="0" y="103099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962387" y="742272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光纤调制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62679" y="7818527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解调器器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915156" y="7201436"/>
            <a:ext cx="2001520" cy="1271270"/>
          </a:xfrm>
          <a:custGeom>
            <a:avLst/>
            <a:gdLst/>
            <a:ahLst/>
            <a:cxnLst/>
            <a:rect l="l" t="t" r="r" b="b"/>
            <a:pathLst>
              <a:path w="2001519" h="1271270">
                <a:moveTo>
                  <a:pt x="176086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2" y="45785"/>
                </a:lnTo>
                <a:lnTo>
                  <a:pt x="11758" y="99184"/>
                </a:lnTo>
                <a:lnTo>
                  <a:pt x="1469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1030996"/>
                </a:lnTo>
                <a:lnTo>
                  <a:pt x="183" y="1078775"/>
                </a:lnTo>
                <a:lnTo>
                  <a:pt x="1469" y="1117306"/>
                </a:lnTo>
                <a:lnTo>
                  <a:pt x="11758" y="1171909"/>
                </a:lnTo>
                <a:lnTo>
                  <a:pt x="45782" y="1225309"/>
                </a:lnTo>
                <a:lnTo>
                  <a:pt x="99180" y="1259328"/>
                </a:lnTo>
                <a:lnTo>
                  <a:pt x="153787" y="1269623"/>
                </a:lnTo>
                <a:lnTo>
                  <a:pt x="192318" y="1270910"/>
                </a:lnTo>
                <a:lnTo>
                  <a:pt x="240097" y="1271094"/>
                </a:lnTo>
                <a:lnTo>
                  <a:pt x="1760867" y="1271094"/>
                </a:lnTo>
                <a:lnTo>
                  <a:pt x="1808646" y="1270910"/>
                </a:lnTo>
                <a:lnTo>
                  <a:pt x="1847178" y="1269623"/>
                </a:lnTo>
                <a:lnTo>
                  <a:pt x="1901785" y="1259328"/>
                </a:lnTo>
                <a:lnTo>
                  <a:pt x="1955181" y="1225309"/>
                </a:lnTo>
                <a:lnTo>
                  <a:pt x="1989195" y="1171909"/>
                </a:lnTo>
                <a:lnTo>
                  <a:pt x="1999494" y="1117306"/>
                </a:lnTo>
                <a:lnTo>
                  <a:pt x="2000781" y="1078775"/>
                </a:lnTo>
                <a:lnTo>
                  <a:pt x="2000965" y="1030996"/>
                </a:lnTo>
                <a:lnTo>
                  <a:pt x="2000965" y="240097"/>
                </a:lnTo>
                <a:lnTo>
                  <a:pt x="2000781" y="192319"/>
                </a:lnTo>
                <a:lnTo>
                  <a:pt x="1999494" y="153788"/>
                </a:lnTo>
                <a:lnTo>
                  <a:pt x="1989195" y="99184"/>
                </a:lnTo>
                <a:lnTo>
                  <a:pt x="1955181" y="45785"/>
                </a:lnTo>
                <a:lnTo>
                  <a:pt x="1901785" y="11766"/>
                </a:lnTo>
                <a:lnTo>
                  <a:pt x="1847178" y="1470"/>
                </a:lnTo>
                <a:lnTo>
                  <a:pt x="1808646" y="183"/>
                </a:lnTo>
                <a:lnTo>
                  <a:pt x="1760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15156" y="7201436"/>
            <a:ext cx="2001520" cy="1271270"/>
          </a:xfrm>
          <a:custGeom>
            <a:avLst/>
            <a:gdLst/>
            <a:ahLst/>
            <a:cxnLst/>
            <a:rect l="l" t="t" r="r" b="b"/>
            <a:pathLst>
              <a:path w="2001519" h="1271270">
                <a:moveTo>
                  <a:pt x="240097" y="0"/>
                </a:moveTo>
                <a:lnTo>
                  <a:pt x="1760870" y="0"/>
                </a:lnTo>
                <a:lnTo>
                  <a:pt x="1808649" y="183"/>
                </a:lnTo>
                <a:lnTo>
                  <a:pt x="1847180" y="1470"/>
                </a:lnTo>
                <a:lnTo>
                  <a:pt x="1901783" y="11765"/>
                </a:lnTo>
                <a:lnTo>
                  <a:pt x="1955183" y="45785"/>
                </a:lnTo>
                <a:lnTo>
                  <a:pt x="1989202" y="99184"/>
                </a:lnTo>
                <a:lnTo>
                  <a:pt x="1999497" y="153788"/>
                </a:lnTo>
                <a:lnTo>
                  <a:pt x="2000784" y="192318"/>
                </a:lnTo>
                <a:lnTo>
                  <a:pt x="2000968" y="240097"/>
                </a:lnTo>
                <a:lnTo>
                  <a:pt x="2000968" y="1030996"/>
                </a:lnTo>
                <a:lnTo>
                  <a:pt x="2000784" y="1078775"/>
                </a:lnTo>
                <a:lnTo>
                  <a:pt x="1999497" y="1117305"/>
                </a:lnTo>
                <a:lnTo>
                  <a:pt x="1989202" y="1171909"/>
                </a:lnTo>
                <a:lnTo>
                  <a:pt x="1955183" y="1225309"/>
                </a:lnTo>
                <a:lnTo>
                  <a:pt x="1901783" y="1259328"/>
                </a:lnTo>
                <a:lnTo>
                  <a:pt x="1847180" y="1269623"/>
                </a:lnTo>
                <a:lnTo>
                  <a:pt x="1808649" y="1270910"/>
                </a:lnTo>
                <a:lnTo>
                  <a:pt x="1760870" y="1271094"/>
                </a:lnTo>
                <a:lnTo>
                  <a:pt x="240097" y="1271094"/>
                </a:lnTo>
                <a:lnTo>
                  <a:pt x="192318" y="1270910"/>
                </a:lnTo>
                <a:lnTo>
                  <a:pt x="153788" y="1269623"/>
                </a:lnTo>
                <a:lnTo>
                  <a:pt x="99184" y="1259328"/>
                </a:lnTo>
                <a:lnTo>
                  <a:pt x="45785" y="1225309"/>
                </a:lnTo>
                <a:lnTo>
                  <a:pt x="11765" y="1171909"/>
                </a:lnTo>
                <a:lnTo>
                  <a:pt x="1470" y="1117305"/>
                </a:lnTo>
                <a:lnTo>
                  <a:pt x="183" y="1078775"/>
                </a:lnTo>
                <a:lnTo>
                  <a:pt x="0" y="103099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274665" y="742272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光纤调制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74958" y="7818527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解调器器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37590" y="6996096"/>
            <a:ext cx="86360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光纤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在物理层扩展以太⽹</a:t>
            </a:r>
          </a:p>
        </p:txBody>
      </p:sp>
      <p:sp>
        <p:nvSpPr>
          <p:cNvPr id="18" name="object 1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83584" y="1790521"/>
            <a:ext cx="13759235" cy="4638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81478" y="2167473"/>
            <a:ext cx="12963525" cy="3843654"/>
          </a:xfrm>
          <a:custGeom>
            <a:avLst/>
            <a:gdLst/>
            <a:ahLst/>
            <a:cxnLst/>
            <a:rect l="l" t="t" r="r" b="b"/>
            <a:pathLst>
              <a:path w="12963525" h="384365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585040"/>
                </a:lnTo>
                <a:lnTo>
                  <a:pt x="197" y="3636410"/>
                </a:lnTo>
                <a:lnTo>
                  <a:pt x="1581" y="3677837"/>
                </a:lnTo>
                <a:lnTo>
                  <a:pt x="12649" y="3736545"/>
                </a:lnTo>
                <a:lnTo>
                  <a:pt x="49226" y="3793959"/>
                </a:lnTo>
                <a:lnTo>
                  <a:pt x="106640" y="3830535"/>
                </a:lnTo>
                <a:lnTo>
                  <a:pt x="165348" y="3841604"/>
                </a:lnTo>
                <a:lnTo>
                  <a:pt x="206776" y="3842987"/>
                </a:lnTo>
                <a:lnTo>
                  <a:pt x="258146" y="3843185"/>
                </a:lnTo>
                <a:lnTo>
                  <a:pt x="12705299" y="3843185"/>
                </a:lnTo>
                <a:lnTo>
                  <a:pt x="12756671" y="3842987"/>
                </a:lnTo>
                <a:lnTo>
                  <a:pt x="12798099" y="3841604"/>
                </a:lnTo>
                <a:lnTo>
                  <a:pt x="12856802" y="3830535"/>
                </a:lnTo>
                <a:lnTo>
                  <a:pt x="12914218" y="3793959"/>
                </a:lnTo>
                <a:lnTo>
                  <a:pt x="12950799" y="3736545"/>
                </a:lnTo>
                <a:lnTo>
                  <a:pt x="12961867" y="3677837"/>
                </a:lnTo>
                <a:lnTo>
                  <a:pt x="12963250" y="3636410"/>
                </a:lnTo>
                <a:lnTo>
                  <a:pt x="12963448" y="358504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81478" y="2167473"/>
            <a:ext cx="12963525" cy="3843654"/>
          </a:xfrm>
          <a:custGeom>
            <a:avLst/>
            <a:gdLst/>
            <a:ahLst/>
            <a:cxnLst/>
            <a:rect l="l" t="t" r="r" b="b"/>
            <a:pathLst>
              <a:path w="12963525" h="384365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585040"/>
                </a:lnTo>
                <a:lnTo>
                  <a:pt x="12963250" y="3636410"/>
                </a:lnTo>
                <a:lnTo>
                  <a:pt x="12961867" y="3677837"/>
                </a:lnTo>
                <a:lnTo>
                  <a:pt x="12950799" y="3736545"/>
                </a:lnTo>
                <a:lnTo>
                  <a:pt x="12914218" y="3793959"/>
                </a:lnTo>
                <a:lnTo>
                  <a:pt x="12856802" y="3830535"/>
                </a:lnTo>
                <a:lnTo>
                  <a:pt x="12798099" y="3841604"/>
                </a:lnTo>
                <a:lnTo>
                  <a:pt x="12756671" y="3842987"/>
                </a:lnTo>
                <a:lnTo>
                  <a:pt x="12705299" y="3843185"/>
                </a:lnTo>
                <a:lnTo>
                  <a:pt x="258145" y="3843185"/>
                </a:lnTo>
                <a:lnTo>
                  <a:pt x="206775" y="3842987"/>
                </a:lnTo>
                <a:lnTo>
                  <a:pt x="165348" y="3841604"/>
                </a:lnTo>
                <a:lnTo>
                  <a:pt x="106640" y="3830535"/>
                </a:lnTo>
                <a:lnTo>
                  <a:pt x="49226" y="3793959"/>
                </a:lnTo>
                <a:lnTo>
                  <a:pt x="12650" y="3736545"/>
                </a:lnTo>
                <a:lnTo>
                  <a:pt x="1581" y="3677837"/>
                </a:lnTo>
                <a:lnTo>
                  <a:pt x="197" y="3636410"/>
                </a:lnTo>
                <a:lnTo>
                  <a:pt x="0" y="358504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166645" y="284682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97115" y="2789284"/>
            <a:ext cx="273748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使⽤光纤扩展：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54068" y="3500210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54068" y="481965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84538" y="3254192"/>
            <a:ext cx="10486390" cy="19983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dirty="0" sz="3050">
                <a:latin typeface="Microsoft JhengHei UI"/>
                <a:cs typeface="Microsoft JhengHei UI"/>
              </a:rPr>
              <a:t>主机使⽤光纤（通常是⼀对光纤）和⼀对光纤调制解调器连接 到集线器；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3050">
                <a:latin typeface="Microsoft JhengHei UI"/>
                <a:cs typeface="Microsoft JhengHei UI"/>
              </a:rPr>
              <a:t>很容易使主机和⼏公⾥以外的集线器相连接。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70438" y="7354982"/>
            <a:ext cx="1144960" cy="963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172390" y="7354982"/>
            <a:ext cx="1144959" cy="963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200143" y="2496897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90088" y="5550444"/>
            <a:ext cx="5185410" cy="3080385"/>
          </a:xfrm>
          <a:custGeom>
            <a:avLst/>
            <a:gdLst/>
            <a:ahLst/>
            <a:cxnLst/>
            <a:rect l="l" t="t" r="r" b="b"/>
            <a:pathLst>
              <a:path w="5185409" h="3080384">
                <a:moveTo>
                  <a:pt x="222719" y="0"/>
                </a:moveTo>
                <a:lnTo>
                  <a:pt x="4962148" y="0"/>
                </a:lnTo>
                <a:lnTo>
                  <a:pt x="5006468" y="170"/>
                </a:lnTo>
                <a:lnTo>
                  <a:pt x="5070600" y="4604"/>
                </a:lnTo>
                <a:lnTo>
                  <a:pt x="5119503" y="24071"/>
                </a:lnTo>
                <a:lnTo>
                  <a:pt x="5160795" y="65364"/>
                </a:lnTo>
                <a:lnTo>
                  <a:pt x="5180263" y="114267"/>
                </a:lnTo>
                <a:lnTo>
                  <a:pt x="5184697" y="178399"/>
                </a:lnTo>
                <a:lnTo>
                  <a:pt x="5184868" y="222719"/>
                </a:lnTo>
                <a:lnTo>
                  <a:pt x="5184868" y="2857484"/>
                </a:lnTo>
                <a:lnTo>
                  <a:pt x="5184697" y="2901804"/>
                </a:lnTo>
                <a:lnTo>
                  <a:pt x="5180263" y="2965935"/>
                </a:lnTo>
                <a:lnTo>
                  <a:pt x="5160795" y="3014838"/>
                </a:lnTo>
                <a:lnTo>
                  <a:pt x="5119503" y="3056131"/>
                </a:lnTo>
                <a:lnTo>
                  <a:pt x="5070600" y="3075599"/>
                </a:lnTo>
                <a:lnTo>
                  <a:pt x="5006468" y="3080033"/>
                </a:lnTo>
                <a:lnTo>
                  <a:pt x="4962148" y="3080203"/>
                </a:lnTo>
                <a:lnTo>
                  <a:pt x="222719" y="3080203"/>
                </a:lnTo>
                <a:lnTo>
                  <a:pt x="178399" y="3080033"/>
                </a:lnTo>
                <a:lnTo>
                  <a:pt x="114267" y="3075599"/>
                </a:lnTo>
                <a:lnTo>
                  <a:pt x="65364" y="3056131"/>
                </a:lnTo>
                <a:lnTo>
                  <a:pt x="24071" y="3014838"/>
                </a:lnTo>
                <a:lnTo>
                  <a:pt x="4604" y="2965935"/>
                </a:lnTo>
                <a:lnTo>
                  <a:pt x="170" y="2901804"/>
                </a:lnTo>
                <a:lnTo>
                  <a:pt x="0" y="2857484"/>
                </a:lnTo>
                <a:lnTo>
                  <a:pt x="0" y="222719"/>
                </a:lnTo>
                <a:lnTo>
                  <a:pt x="170" y="178399"/>
                </a:lnTo>
                <a:lnTo>
                  <a:pt x="4604" y="114267"/>
                </a:lnTo>
                <a:lnTo>
                  <a:pt x="24071" y="65364"/>
                </a:lnTo>
                <a:lnTo>
                  <a:pt x="65364" y="24071"/>
                </a:lnTo>
                <a:lnTo>
                  <a:pt x="114267" y="4604"/>
                </a:lnTo>
                <a:lnTo>
                  <a:pt x="178399" y="170"/>
                </a:lnTo>
                <a:lnTo>
                  <a:pt x="222719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70756" y="5550444"/>
            <a:ext cx="5185410" cy="3080385"/>
          </a:xfrm>
          <a:custGeom>
            <a:avLst/>
            <a:gdLst/>
            <a:ahLst/>
            <a:cxnLst/>
            <a:rect l="l" t="t" r="r" b="b"/>
            <a:pathLst>
              <a:path w="5185409" h="3080384">
                <a:moveTo>
                  <a:pt x="271363" y="0"/>
                </a:moveTo>
                <a:lnTo>
                  <a:pt x="4913503" y="0"/>
                </a:lnTo>
                <a:lnTo>
                  <a:pt x="4967504" y="207"/>
                </a:lnTo>
                <a:lnTo>
                  <a:pt x="5011052" y="1662"/>
                </a:lnTo>
                <a:lnTo>
                  <a:pt x="5072767" y="13298"/>
                </a:lnTo>
                <a:lnTo>
                  <a:pt x="5133121" y="51747"/>
                </a:lnTo>
                <a:lnTo>
                  <a:pt x="5171570" y="112100"/>
                </a:lnTo>
                <a:lnTo>
                  <a:pt x="5183206" y="173815"/>
                </a:lnTo>
                <a:lnTo>
                  <a:pt x="5184660" y="217363"/>
                </a:lnTo>
                <a:lnTo>
                  <a:pt x="5184868" y="271363"/>
                </a:lnTo>
                <a:lnTo>
                  <a:pt x="5184868" y="2808840"/>
                </a:lnTo>
                <a:lnTo>
                  <a:pt x="5184660" y="2862839"/>
                </a:lnTo>
                <a:lnTo>
                  <a:pt x="5183206" y="2906388"/>
                </a:lnTo>
                <a:lnTo>
                  <a:pt x="5171570" y="2968102"/>
                </a:lnTo>
                <a:lnTo>
                  <a:pt x="5133121" y="3028456"/>
                </a:lnTo>
                <a:lnTo>
                  <a:pt x="5072767" y="3066905"/>
                </a:lnTo>
                <a:lnTo>
                  <a:pt x="5011052" y="3078541"/>
                </a:lnTo>
                <a:lnTo>
                  <a:pt x="4967504" y="3079995"/>
                </a:lnTo>
                <a:lnTo>
                  <a:pt x="4913503" y="3080203"/>
                </a:lnTo>
                <a:lnTo>
                  <a:pt x="271363" y="3080203"/>
                </a:lnTo>
                <a:lnTo>
                  <a:pt x="217363" y="3079995"/>
                </a:lnTo>
                <a:lnTo>
                  <a:pt x="173815" y="3078541"/>
                </a:lnTo>
                <a:lnTo>
                  <a:pt x="112100" y="3066905"/>
                </a:lnTo>
                <a:lnTo>
                  <a:pt x="51747" y="3028456"/>
                </a:lnTo>
                <a:lnTo>
                  <a:pt x="13298" y="2968102"/>
                </a:lnTo>
                <a:lnTo>
                  <a:pt x="1662" y="2906388"/>
                </a:lnTo>
                <a:lnTo>
                  <a:pt x="207" y="2862839"/>
                </a:lnTo>
                <a:lnTo>
                  <a:pt x="0" y="2808840"/>
                </a:lnTo>
                <a:lnTo>
                  <a:pt x="0" y="271363"/>
                </a:lnTo>
                <a:lnTo>
                  <a:pt x="207" y="217363"/>
                </a:lnTo>
                <a:lnTo>
                  <a:pt x="1662" y="173815"/>
                </a:lnTo>
                <a:lnTo>
                  <a:pt x="13298" y="112100"/>
                </a:lnTo>
                <a:lnTo>
                  <a:pt x="51747" y="51747"/>
                </a:lnTo>
                <a:lnTo>
                  <a:pt x="112100" y="13298"/>
                </a:lnTo>
                <a:lnTo>
                  <a:pt x="173815" y="1662"/>
                </a:lnTo>
                <a:lnTo>
                  <a:pt x="217363" y="207"/>
                </a:lnTo>
                <a:lnTo>
                  <a:pt x="271363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47924" y="5495791"/>
            <a:ext cx="5185410" cy="3080385"/>
          </a:xfrm>
          <a:custGeom>
            <a:avLst/>
            <a:gdLst/>
            <a:ahLst/>
            <a:cxnLst/>
            <a:rect l="l" t="t" r="r" b="b"/>
            <a:pathLst>
              <a:path w="5185409" h="3080384">
                <a:moveTo>
                  <a:pt x="233348" y="0"/>
                </a:moveTo>
                <a:lnTo>
                  <a:pt x="4951519" y="0"/>
                </a:lnTo>
                <a:lnTo>
                  <a:pt x="4997954" y="178"/>
                </a:lnTo>
                <a:lnTo>
                  <a:pt x="5065146" y="4824"/>
                </a:lnTo>
                <a:lnTo>
                  <a:pt x="5116383" y="25220"/>
                </a:lnTo>
                <a:lnTo>
                  <a:pt x="5159647" y="68484"/>
                </a:lnTo>
                <a:lnTo>
                  <a:pt x="5180044" y="119721"/>
                </a:lnTo>
                <a:lnTo>
                  <a:pt x="5184689" y="186913"/>
                </a:lnTo>
                <a:lnTo>
                  <a:pt x="5184868" y="233348"/>
                </a:lnTo>
                <a:lnTo>
                  <a:pt x="5184868" y="2846854"/>
                </a:lnTo>
                <a:lnTo>
                  <a:pt x="5184689" y="2893290"/>
                </a:lnTo>
                <a:lnTo>
                  <a:pt x="5180044" y="2960482"/>
                </a:lnTo>
                <a:lnTo>
                  <a:pt x="5159647" y="3011718"/>
                </a:lnTo>
                <a:lnTo>
                  <a:pt x="5116383" y="3054982"/>
                </a:lnTo>
                <a:lnTo>
                  <a:pt x="5065146" y="3075379"/>
                </a:lnTo>
                <a:lnTo>
                  <a:pt x="4997954" y="3080024"/>
                </a:lnTo>
                <a:lnTo>
                  <a:pt x="4951519" y="3080203"/>
                </a:lnTo>
                <a:lnTo>
                  <a:pt x="233348" y="3080203"/>
                </a:lnTo>
                <a:lnTo>
                  <a:pt x="186913" y="3080024"/>
                </a:lnTo>
                <a:lnTo>
                  <a:pt x="119721" y="3075379"/>
                </a:lnTo>
                <a:lnTo>
                  <a:pt x="68484" y="3054982"/>
                </a:lnTo>
                <a:lnTo>
                  <a:pt x="25220" y="3011718"/>
                </a:lnTo>
                <a:lnTo>
                  <a:pt x="4824" y="2960482"/>
                </a:lnTo>
                <a:lnTo>
                  <a:pt x="178" y="2893290"/>
                </a:lnTo>
                <a:lnTo>
                  <a:pt x="0" y="2846854"/>
                </a:lnTo>
                <a:lnTo>
                  <a:pt x="0" y="233348"/>
                </a:lnTo>
                <a:lnTo>
                  <a:pt x="178" y="186913"/>
                </a:lnTo>
                <a:lnTo>
                  <a:pt x="4824" y="119721"/>
                </a:lnTo>
                <a:lnTo>
                  <a:pt x="25220" y="68484"/>
                </a:lnTo>
                <a:lnTo>
                  <a:pt x="68484" y="25220"/>
                </a:lnTo>
                <a:lnTo>
                  <a:pt x="119721" y="4824"/>
                </a:lnTo>
                <a:lnTo>
                  <a:pt x="186913" y="178"/>
                </a:lnTo>
                <a:lnTo>
                  <a:pt x="233348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48110" y="6705982"/>
            <a:ext cx="0" cy="756920"/>
          </a:xfrm>
          <a:custGeom>
            <a:avLst/>
            <a:gdLst/>
            <a:ahLst/>
            <a:cxnLst/>
            <a:rect l="l" t="t" r="r" b="b"/>
            <a:pathLst>
              <a:path w="0" h="756920">
                <a:moveTo>
                  <a:pt x="0" y="0"/>
                </a:moveTo>
                <a:lnTo>
                  <a:pt x="0" y="756826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7664" y="6553658"/>
            <a:ext cx="1219835" cy="967105"/>
          </a:xfrm>
          <a:custGeom>
            <a:avLst/>
            <a:gdLst/>
            <a:ahLst/>
            <a:cxnLst/>
            <a:rect l="l" t="t" r="r" b="b"/>
            <a:pathLst>
              <a:path w="1219834" h="967104">
                <a:moveTo>
                  <a:pt x="1219678" y="967009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58878" y="6631343"/>
            <a:ext cx="1224915" cy="812165"/>
          </a:xfrm>
          <a:custGeom>
            <a:avLst/>
            <a:gdLst/>
            <a:ahLst/>
            <a:cxnLst/>
            <a:rect l="l" t="t" r="r" b="b"/>
            <a:pathLst>
              <a:path w="1224914" h="812165">
                <a:moveTo>
                  <a:pt x="0" y="811640"/>
                </a:moveTo>
                <a:lnTo>
                  <a:pt x="1224437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7943" y="5571439"/>
            <a:ext cx="1620337" cy="1343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26419" y="5738973"/>
            <a:ext cx="1243965" cy="967105"/>
          </a:xfrm>
          <a:custGeom>
            <a:avLst/>
            <a:gdLst/>
            <a:ahLst/>
            <a:cxnLst/>
            <a:rect l="l" t="t" r="r" b="b"/>
            <a:pathLst>
              <a:path w="1243964" h="967104">
                <a:moveTo>
                  <a:pt x="0" y="967009"/>
                </a:moveTo>
                <a:lnTo>
                  <a:pt x="1243385" y="967009"/>
                </a:lnTo>
                <a:lnTo>
                  <a:pt x="1243385" y="0"/>
                </a:lnTo>
                <a:lnTo>
                  <a:pt x="0" y="0"/>
                </a:lnTo>
                <a:lnTo>
                  <a:pt x="0" y="967009"/>
                </a:lnTo>
                <a:close/>
              </a:path>
            </a:pathLst>
          </a:custGeom>
          <a:solidFill>
            <a:srgbClr val="438F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626419" y="5738974"/>
            <a:ext cx="1243965" cy="967105"/>
          </a:xfrm>
          <a:prstGeom prst="rect">
            <a:avLst/>
          </a:prstGeom>
          <a:ln w="20941">
            <a:solidFill>
              <a:srgbClr val="46532E"/>
            </a:solidFill>
          </a:ln>
        </p:spPr>
        <p:txBody>
          <a:bodyPr wrap="square" lIns="0" tIns="279400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220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集线器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15318" y="6705982"/>
            <a:ext cx="0" cy="756920"/>
          </a:xfrm>
          <a:custGeom>
            <a:avLst/>
            <a:gdLst/>
            <a:ahLst/>
            <a:cxnLst/>
            <a:rect l="l" t="t" r="r" b="b"/>
            <a:pathLst>
              <a:path w="0" h="756920">
                <a:moveTo>
                  <a:pt x="0" y="0"/>
                </a:moveTo>
                <a:lnTo>
                  <a:pt x="0" y="756826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84865" y="6553658"/>
            <a:ext cx="1219835" cy="967105"/>
          </a:xfrm>
          <a:custGeom>
            <a:avLst/>
            <a:gdLst/>
            <a:ahLst/>
            <a:cxnLst/>
            <a:rect l="l" t="t" r="r" b="b"/>
            <a:pathLst>
              <a:path w="1219834" h="967104">
                <a:moveTo>
                  <a:pt x="1219678" y="967009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026082" y="6631343"/>
            <a:ext cx="1224915" cy="812165"/>
          </a:xfrm>
          <a:custGeom>
            <a:avLst/>
            <a:gdLst/>
            <a:ahLst/>
            <a:cxnLst/>
            <a:rect l="l" t="t" r="r" b="b"/>
            <a:pathLst>
              <a:path w="1224915" h="812165">
                <a:moveTo>
                  <a:pt x="0" y="811640"/>
                </a:moveTo>
                <a:lnTo>
                  <a:pt x="1224437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905146" y="5571439"/>
            <a:ext cx="1620337" cy="134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93622" y="5738973"/>
            <a:ext cx="1243965" cy="967105"/>
          </a:xfrm>
          <a:custGeom>
            <a:avLst/>
            <a:gdLst/>
            <a:ahLst/>
            <a:cxnLst/>
            <a:rect l="l" t="t" r="r" b="b"/>
            <a:pathLst>
              <a:path w="1243965" h="967104">
                <a:moveTo>
                  <a:pt x="0" y="967009"/>
                </a:moveTo>
                <a:lnTo>
                  <a:pt x="1243385" y="967009"/>
                </a:lnTo>
                <a:lnTo>
                  <a:pt x="1243385" y="0"/>
                </a:lnTo>
                <a:lnTo>
                  <a:pt x="0" y="0"/>
                </a:lnTo>
                <a:lnTo>
                  <a:pt x="0" y="967009"/>
                </a:lnTo>
                <a:close/>
              </a:path>
            </a:pathLst>
          </a:custGeom>
          <a:solidFill>
            <a:srgbClr val="438F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089458" y="5738974"/>
            <a:ext cx="1243965" cy="967105"/>
          </a:xfrm>
          <a:prstGeom prst="rect">
            <a:avLst/>
          </a:prstGeom>
          <a:ln w="20941">
            <a:solidFill>
              <a:srgbClr val="46532E"/>
            </a:solidFill>
          </a:ln>
        </p:spPr>
        <p:txBody>
          <a:bodyPr wrap="square" lIns="0" tIns="279400" rIns="0" bIns="0" rtlCol="0" vert="horz">
            <a:spAutoFit/>
          </a:bodyPr>
          <a:lstStyle/>
          <a:p>
            <a:pPr marL="154305">
              <a:lnSpc>
                <a:spcPct val="100000"/>
              </a:lnSpc>
              <a:spcBef>
                <a:spcPts val="220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集线器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182522" y="6705982"/>
            <a:ext cx="0" cy="756920"/>
          </a:xfrm>
          <a:custGeom>
            <a:avLst/>
            <a:gdLst/>
            <a:ahLst/>
            <a:cxnLst/>
            <a:rect l="l" t="t" r="r" b="b"/>
            <a:pathLst>
              <a:path w="0" h="756920">
                <a:moveTo>
                  <a:pt x="0" y="0"/>
                </a:moveTo>
                <a:lnTo>
                  <a:pt x="0" y="756826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652070" y="6553658"/>
            <a:ext cx="1219835" cy="967105"/>
          </a:xfrm>
          <a:custGeom>
            <a:avLst/>
            <a:gdLst/>
            <a:ahLst/>
            <a:cxnLst/>
            <a:rect l="l" t="t" r="r" b="b"/>
            <a:pathLst>
              <a:path w="1219834" h="967104">
                <a:moveTo>
                  <a:pt x="1219678" y="967009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493285" y="6631343"/>
            <a:ext cx="1224915" cy="812165"/>
          </a:xfrm>
          <a:custGeom>
            <a:avLst/>
            <a:gdLst/>
            <a:ahLst/>
            <a:cxnLst/>
            <a:rect l="l" t="t" r="r" b="b"/>
            <a:pathLst>
              <a:path w="1224915" h="812165">
                <a:moveTo>
                  <a:pt x="0" y="811640"/>
                </a:moveTo>
                <a:lnTo>
                  <a:pt x="1224437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372348" y="5571439"/>
            <a:ext cx="1620337" cy="1343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560825" y="5738973"/>
            <a:ext cx="1243965" cy="967105"/>
          </a:xfrm>
          <a:custGeom>
            <a:avLst/>
            <a:gdLst/>
            <a:ahLst/>
            <a:cxnLst/>
            <a:rect l="l" t="t" r="r" b="b"/>
            <a:pathLst>
              <a:path w="1243965" h="967104">
                <a:moveTo>
                  <a:pt x="0" y="967009"/>
                </a:moveTo>
                <a:lnTo>
                  <a:pt x="1243385" y="967009"/>
                </a:lnTo>
                <a:lnTo>
                  <a:pt x="1243385" y="0"/>
                </a:lnTo>
                <a:lnTo>
                  <a:pt x="0" y="0"/>
                </a:lnTo>
                <a:lnTo>
                  <a:pt x="0" y="967009"/>
                </a:lnTo>
                <a:close/>
              </a:path>
            </a:pathLst>
          </a:custGeom>
          <a:solidFill>
            <a:srgbClr val="438F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560825" y="5738974"/>
            <a:ext cx="1243965" cy="967105"/>
          </a:xfrm>
          <a:prstGeom prst="rect">
            <a:avLst/>
          </a:prstGeom>
          <a:ln w="20941">
            <a:solidFill>
              <a:srgbClr val="46532E"/>
            </a:solidFill>
          </a:ln>
        </p:spPr>
        <p:txBody>
          <a:bodyPr wrap="square" lIns="0" tIns="279400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220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集线器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00822" y="3641185"/>
            <a:ext cx="5011420" cy="2082164"/>
          </a:xfrm>
          <a:custGeom>
            <a:avLst/>
            <a:gdLst/>
            <a:ahLst/>
            <a:cxnLst/>
            <a:rect l="l" t="t" r="r" b="b"/>
            <a:pathLst>
              <a:path w="5011420" h="2082164">
                <a:moveTo>
                  <a:pt x="0" y="2081635"/>
                </a:moveTo>
                <a:lnTo>
                  <a:pt x="501121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073000" y="3630714"/>
            <a:ext cx="5011420" cy="2082164"/>
          </a:xfrm>
          <a:custGeom>
            <a:avLst/>
            <a:gdLst/>
            <a:ahLst/>
            <a:cxnLst/>
            <a:rect l="l" t="t" r="r" b="b"/>
            <a:pathLst>
              <a:path w="5011419" h="2082164">
                <a:moveTo>
                  <a:pt x="5011210" y="2081636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706982" y="3825668"/>
            <a:ext cx="0" cy="1936114"/>
          </a:xfrm>
          <a:custGeom>
            <a:avLst/>
            <a:gdLst/>
            <a:ahLst/>
            <a:cxnLst/>
            <a:rect l="l" t="t" r="r" b="b"/>
            <a:pathLst>
              <a:path w="0" h="1936114">
                <a:moveTo>
                  <a:pt x="0" y="0"/>
                </a:moveTo>
                <a:lnTo>
                  <a:pt x="0" y="1935548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896819" y="2691124"/>
            <a:ext cx="1620337" cy="1343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85295" y="2858658"/>
            <a:ext cx="1243965" cy="967105"/>
          </a:xfrm>
          <a:custGeom>
            <a:avLst/>
            <a:gdLst/>
            <a:ahLst/>
            <a:cxnLst/>
            <a:rect l="l" t="t" r="r" b="b"/>
            <a:pathLst>
              <a:path w="1243965" h="967104">
                <a:moveTo>
                  <a:pt x="0" y="967009"/>
                </a:moveTo>
                <a:lnTo>
                  <a:pt x="1243385" y="967009"/>
                </a:lnTo>
                <a:lnTo>
                  <a:pt x="1243385" y="0"/>
                </a:lnTo>
                <a:lnTo>
                  <a:pt x="0" y="0"/>
                </a:lnTo>
                <a:lnTo>
                  <a:pt x="0" y="967009"/>
                </a:lnTo>
                <a:close/>
              </a:path>
            </a:pathLst>
          </a:custGeom>
          <a:solidFill>
            <a:srgbClr val="438F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0089458" y="2858658"/>
            <a:ext cx="1243965" cy="967105"/>
          </a:xfrm>
          <a:prstGeom prst="rect">
            <a:avLst/>
          </a:prstGeom>
          <a:ln w="20941">
            <a:solidFill>
              <a:srgbClr val="46532E"/>
            </a:solidFill>
          </a:ln>
        </p:spPr>
        <p:txBody>
          <a:bodyPr wrap="square" lIns="0" tIns="279400" rIns="0" bIns="0" rtlCol="0" vert="horz">
            <a:spAutoFit/>
          </a:bodyPr>
          <a:lstStyle/>
          <a:p>
            <a:pPr marL="146050">
              <a:lnSpc>
                <a:spcPct val="100000"/>
              </a:lnSpc>
              <a:spcBef>
                <a:spcPts val="220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集线器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96544" y="9339937"/>
            <a:ext cx="1049655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15">
                <a:latin typeface="Microsoft JhengHei UI"/>
                <a:cs typeface="Microsoft JhengHei UI"/>
              </a:rPr>
              <a:t>三个独⽴的⼩的碰撞域变成⼀个</a:t>
            </a:r>
            <a:r>
              <a:rPr dirty="0" sz="4100" spc="15">
                <a:solidFill>
                  <a:srgbClr val="FF2600"/>
                </a:solidFill>
                <a:latin typeface="Microsoft JhengHei UI"/>
                <a:cs typeface="Microsoft JhengHei UI"/>
              </a:rPr>
              <a:t>更⼤的碰撞域</a:t>
            </a:r>
            <a:endParaRPr sz="410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64873" y="2411613"/>
            <a:ext cx="11112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98487" y="2247401"/>
            <a:ext cx="7229475" cy="205295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2550" spc="0">
                <a:solidFill>
                  <a:srgbClr val="FF2600"/>
                </a:solidFill>
                <a:latin typeface="Microsoft JhengHei UI"/>
                <a:cs typeface="Microsoft JhengHei UI"/>
              </a:rPr>
              <a:t>碰撞域：</a:t>
            </a:r>
            <a:endParaRPr sz="2550">
              <a:latin typeface="Microsoft JhengHei UI"/>
              <a:cs typeface="Microsoft JhengHei UI"/>
            </a:endParaRPr>
          </a:p>
          <a:p>
            <a:pPr algn="just" marL="400050" marR="5080" indent="-334010">
              <a:lnSpc>
                <a:spcPct val="130400"/>
              </a:lnSpc>
              <a:buSzPct val="74509"/>
              <a:buFont typeface="Arial"/>
              <a:buChar char="•"/>
              <a:tabLst>
                <a:tab pos="400685" algn="l"/>
              </a:tabLst>
            </a:pPr>
            <a:r>
              <a:rPr dirty="0" sz="2550" spc="0">
                <a:latin typeface="Microsoft JhengHei UI"/>
                <a:cs typeface="Microsoft JhengHei UI"/>
              </a:rPr>
              <a:t>物理层的概念，指任何⼀台设备发送数据，其他 设备再发送数据会与之产⽣冲突，这些设备的集 </a:t>
            </a:r>
            <a:r>
              <a:rPr dirty="0" sz="2550" spc="0">
                <a:latin typeface="Microsoft JhengHei UI"/>
                <a:cs typeface="Microsoft JhengHei UI"/>
              </a:rPr>
              <a:t>合，称之为碰撞域或冲突域。</a:t>
            </a:r>
            <a:endParaRPr sz="25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7987056" y="715916"/>
            <a:ext cx="41300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使⽤集线器扩展</a:t>
            </a:r>
          </a:p>
        </p:txBody>
      </p:sp>
      <p:sp>
        <p:nvSpPr>
          <p:cNvPr id="34" name="object 34"/>
          <p:cNvSpPr/>
          <p:nvPr/>
        </p:nvSpPr>
        <p:spPr>
          <a:xfrm>
            <a:off x="3035676" y="7409883"/>
            <a:ext cx="1144960" cy="963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67927" y="7409883"/>
            <a:ext cx="1144960" cy="963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271239" y="7400228"/>
            <a:ext cx="1144960" cy="963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18321" y="7400228"/>
            <a:ext cx="1144960" cy="963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142883" y="7409883"/>
            <a:ext cx="1144960" cy="963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799472" y="7400228"/>
            <a:ext cx="1144959" cy="963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891032" y="7400228"/>
            <a:ext cx="1144959" cy="963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610090" y="7400228"/>
            <a:ext cx="1144959" cy="963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250092" y="7400228"/>
            <a:ext cx="1144959" cy="963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⽤集线器扩展以太⽹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736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941060"/>
          </a:xfrm>
          <a:custGeom>
            <a:avLst/>
            <a:gdLst/>
            <a:ahLst/>
            <a:cxnLst/>
            <a:rect l="l" t="t" r="r" b="b"/>
            <a:pathLst>
              <a:path w="12963525" h="59410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682299"/>
                </a:lnTo>
                <a:lnTo>
                  <a:pt x="197" y="5733669"/>
                </a:lnTo>
                <a:lnTo>
                  <a:pt x="1581" y="5775096"/>
                </a:lnTo>
                <a:lnTo>
                  <a:pt x="12649" y="5833804"/>
                </a:lnTo>
                <a:lnTo>
                  <a:pt x="49226" y="5891218"/>
                </a:lnTo>
                <a:lnTo>
                  <a:pt x="106640" y="5927794"/>
                </a:lnTo>
                <a:lnTo>
                  <a:pt x="165348" y="5938863"/>
                </a:lnTo>
                <a:lnTo>
                  <a:pt x="206776" y="5940247"/>
                </a:lnTo>
                <a:lnTo>
                  <a:pt x="258146" y="5940445"/>
                </a:lnTo>
                <a:lnTo>
                  <a:pt x="12705299" y="5940445"/>
                </a:lnTo>
                <a:lnTo>
                  <a:pt x="12756671" y="5940247"/>
                </a:lnTo>
                <a:lnTo>
                  <a:pt x="12798099" y="5938863"/>
                </a:lnTo>
                <a:lnTo>
                  <a:pt x="12856802" y="5927794"/>
                </a:lnTo>
                <a:lnTo>
                  <a:pt x="12914218" y="5891218"/>
                </a:lnTo>
                <a:lnTo>
                  <a:pt x="12950799" y="5833804"/>
                </a:lnTo>
                <a:lnTo>
                  <a:pt x="12961867" y="5775096"/>
                </a:lnTo>
                <a:lnTo>
                  <a:pt x="12963250" y="5733669"/>
                </a:lnTo>
                <a:lnTo>
                  <a:pt x="12963448" y="568229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941060"/>
          </a:xfrm>
          <a:custGeom>
            <a:avLst/>
            <a:gdLst/>
            <a:ahLst/>
            <a:cxnLst/>
            <a:rect l="l" t="t" r="r" b="b"/>
            <a:pathLst>
              <a:path w="12963525" h="59410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682299"/>
                </a:lnTo>
                <a:lnTo>
                  <a:pt x="12963250" y="5733669"/>
                </a:lnTo>
                <a:lnTo>
                  <a:pt x="12961867" y="5775096"/>
                </a:lnTo>
                <a:lnTo>
                  <a:pt x="12950799" y="5833804"/>
                </a:lnTo>
                <a:lnTo>
                  <a:pt x="12914218" y="5891218"/>
                </a:lnTo>
                <a:lnTo>
                  <a:pt x="12856802" y="5927794"/>
                </a:lnTo>
                <a:lnTo>
                  <a:pt x="12798099" y="5938863"/>
                </a:lnTo>
                <a:lnTo>
                  <a:pt x="12756671" y="5940247"/>
                </a:lnTo>
                <a:lnTo>
                  <a:pt x="12705299" y="5940445"/>
                </a:lnTo>
                <a:lnTo>
                  <a:pt x="258145" y="5940445"/>
                </a:lnTo>
                <a:lnTo>
                  <a:pt x="206775" y="5940247"/>
                </a:lnTo>
                <a:lnTo>
                  <a:pt x="165348" y="5938863"/>
                </a:lnTo>
                <a:lnTo>
                  <a:pt x="106640" y="5927794"/>
                </a:lnTo>
                <a:lnTo>
                  <a:pt x="49226" y="5891218"/>
                </a:lnTo>
                <a:lnTo>
                  <a:pt x="12650" y="5833804"/>
                </a:lnTo>
                <a:lnTo>
                  <a:pt x="1581" y="5775096"/>
                </a:lnTo>
                <a:lnTo>
                  <a:pt x="197" y="5733669"/>
                </a:lnTo>
                <a:lnTo>
                  <a:pt x="0" y="568229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360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4365"/>
            <a:ext cx="11252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优点：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37929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461067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4538" y="3144141"/>
            <a:ext cx="10653395" cy="18726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25">
                <a:latin typeface="Microsoft JhengHei UI"/>
                <a:cs typeface="Microsoft JhengHei UI"/>
              </a:rPr>
              <a:t>使原来属于不同碰撞域的以太⽹上的计算机能够进⾏跨碰撞域的通 </a:t>
            </a:r>
            <a:r>
              <a:rPr dirty="0" sz="2850" spc="30">
                <a:latin typeface="Microsoft JhengHei UI"/>
                <a:cs typeface="Microsoft JhengHei UI"/>
              </a:rPr>
              <a:t>信；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扩⼤了以太⽹覆盖的地理范围。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522636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7115" y="5167117"/>
            <a:ext cx="11252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缺点：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4068" y="584204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4068" y="645773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84538" y="5606895"/>
            <a:ext cx="10653395" cy="1872614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碰撞域增⼤了，但总的吞吐量并未提⾼；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395"/>
              </a:spcBef>
            </a:pPr>
            <a:r>
              <a:rPr dirty="0" sz="2850" spc="25">
                <a:latin typeface="Microsoft JhengHei UI"/>
                <a:cs typeface="Microsoft JhengHei UI"/>
              </a:rPr>
              <a:t>如果不同的碰撞域使⽤不同的数据率，那么就不能⽤集线器将它们 </a:t>
            </a:r>
            <a:r>
              <a:rPr dirty="0" sz="2850" spc="30">
                <a:latin typeface="Microsoft JhengHei UI"/>
                <a:cs typeface="Microsoft JhengHei UI"/>
              </a:rPr>
              <a:t>互连起来。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0143" y="2496897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03409" y="8757439"/>
            <a:ext cx="5697855" cy="0"/>
          </a:xfrm>
          <a:custGeom>
            <a:avLst/>
            <a:gdLst/>
            <a:ahLst/>
            <a:cxnLst/>
            <a:rect l="l" t="t" r="r" b="b"/>
            <a:pathLst>
              <a:path w="5697855" h="0">
                <a:moveTo>
                  <a:pt x="0" y="0"/>
                </a:moveTo>
                <a:lnTo>
                  <a:pt x="5697815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29205" y="8218018"/>
            <a:ext cx="0" cy="1692910"/>
          </a:xfrm>
          <a:custGeom>
            <a:avLst/>
            <a:gdLst/>
            <a:ahLst/>
            <a:cxnLst/>
            <a:rect l="l" t="t" r="r" b="b"/>
            <a:pathLst>
              <a:path w="0" h="1692909">
                <a:moveTo>
                  <a:pt x="0" y="0"/>
                </a:moveTo>
                <a:lnTo>
                  <a:pt x="0" y="1692868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44389" y="8218018"/>
            <a:ext cx="0" cy="570230"/>
          </a:xfrm>
          <a:custGeom>
            <a:avLst/>
            <a:gdLst/>
            <a:ahLst/>
            <a:cxnLst/>
            <a:rect l="l" t="t" r="r" b="b"/>
            <a:pathLst>
              <a:path w="0" h="570229">
                <a:moveTo>
                  <a:pt x="0" y="0"/>
                </a:moveTo>
                <a:lnTo>
                  <a:pt x="0" y="570044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在数据链路层扩展以太⽹</a:t>
            </a:r>
          </a:p>
        </p:txBody>
      </p:sp>
      <p:sp>
        <p:nvSpPr>
          <p:cNvPr id="10" name="object 10"/>
          <p:cNvSpPr/>
          <p:nvPr/>
        </p:nvSpPr>
        <p:spPr>
          <a:xfrm>
            <a:off x="6083584" y="1790521"/>
            <a:ext cx="13759235" cy="6253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81478" y="2167473"/>
            <a:ext cx="12963525" cy="5457825"/>
          </a:xfrm>
          <a:custGeom>
            <a:avLst/>
            <a:gdLst/>
            <a:ahLst/>
            <a:cxnLst/>
            <a:rect l="l" t="t" r="r" b="b"/>
            <a:pathLst>
              <a:path w="12963525" h="54578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199463"/>
                </a:lnTo>
                <a:lnTo>
                  <a:pt x="197" y="5250833"/>
                </a:lnTo>
                <a:lnTo>
                  <a:pt x="1581" y="5292260"/>
                </a:lnTo>
                <a:lnTo>
                  <a:pt x="12649" y="5350969"/>
                </a:lnTo>
                <a:lnTo>
                  <a:pt x="49226" y="5408382"/>
                </a:lnTo>
                <a:lnTo>
                  <a:pt x="106640" y="5444959"/>
                </a:lnTo>
                <a:lnTo>
                  <a:pt x="165348" y="5456028"/>
                </a:lnTo>
                <a:lnTo>
                  <a:pt x="206776" y="5457412"/>
                </a:lnTo>
                <a:lnTo>
                  <a:pt x="258146" y="5457609"/>
                </a:lnTo>
                <a:lnTo>
                  <a:pt x="12705299" y="5457609"/>
                </a:lnTo>
                <a:lnTo>
                  <a:pt x="12756671" y="5457412"/>
                </a:lnTo>
                <a:lnTo>
                  <a:pt x="12798099" y="5456028"/>
                </a:lnTo>
                <a:lnTo>
                  <a:pt x="12856802" y="5444959"/>
                </a:lnTo>
                <a:lnTo>
                  <a:pt x="12914218" y="5408382"/>
                </a:lnTo>
                <a:lnTo>
                  <a:pt x="12950799" y="5350969"/>
                </a:lnTo>
                <a:lnTo>
                  <a:pt x="12961867" y="5292260"/>
                </a:lnTo>
                <a:lnTo>
                  <a:pt x="12963250" y="5250833"/>
                </a:lnTo>
                <a:lnTo>
                  <a:pt x="12963448" y="51994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81478" y="2167473"/>
            <a:ext cx="12963525" cy="5457825"/>
          </a:xfrm>
          <a:custGeom>
            <a:avLst/>
            <a:gdLst/>
            <a:ahLst/>
            <a:cxnLst/>
            <a:rect l="l" t="t" r="r" b="b"/>
            <a:pathLst>
              <a:path w="12963525" h="54578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199463"/>
                </a:lnTo>
                <a:lnTo>
                  <a:pt x="12963250" y="5250833"/>
                </a:lnTo>
                <a:lnTo>
                  <a:pt x="12961867" y="5292260"/>
                </a:lnTo>
                <a:lnTo>
                  <a:pt x="12950799" y="5350969"/>
                </a:lnTo>
                <a:lnTo>
                  <a:pt x="12914218" y="5408382"/>
                </a:lnTo>
                <a:lnTo>
                  <a:pt x="12856802" y="5444959"/>
                </a:lnTo>
                <a:lnTo>
                  <a:pt x="12798099" y="5456028"/>
                </a:lnTo>
                <a:lnTo>
                  <a:pt x="12756671" y="5457412"/>
                </a:lnTo>
                <a:lnTo>
                  <a:pt x="12705299" y="5457609"/>
                </a:lnTo>
                <a:lnTo>
                  <a:pt x="258145" y="5457609"/>
                </a:lnTo>
                <a:lnTo>
                  <a:pt x="206775" y="5457412"/>
                </a:lnTo>
                <a:lnTo>
                  <a:pt x="165348" y="5456028"/>
                </a:lnTo>
                <a:lnTo>
                  <a:pt x="106640" y="5444959"/>
                </a:lnTo>
                <a:lnTo>
                  <a:pt x="49226" y="5408382"/>
                </a:lnTo>
                <a:lnTo>
                  <a:pt x="12650" y="5350969"/>
                </a:lnTo>
                <a:lnTo>
                  <a:pt x="1581" y="5292260"/>
                </a:lnTo>
                <a:lnTo>
                  <a:pt x="197" y="5250833"/>
                </a:lnTo>
                <a:lnTo>
                  <a:pt x="0" y="51994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66645" y="2751931"/>
            <a:ext cx="163195" cy="9201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3307" y="2579761"/>
            <a:ext cx="7721600" cy="11544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95"/>
              </a:spcBef>
            </a:pPr>
            <a:r>
              <a:rPr dirty="0" sz="2850" spc="25">
                <a:latin typeface="Microsoft JhengHei UI"/>
                <a:cs typeface="Microsoft JhengHei UI"/>
              </a:rPr>
              <a:t>扩展以太⽹更常⽤的⽅法是在数据链路层进⾏。 </a:t>
            </a:r>
            <a:r>
              <a:rPr dirty="0" sz="2850" spc="30">
                <a:latin typeface="Microsoft JhengHei UI"/>
                <a:cs typeface="Microsoft JhengHei UI"/>
              </a:rPr>
              <a:t>早期使⽤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⽹桥</a:t>
            </a:r>
            <a:r>
              <a:rPr dirty="0" sz="2850" spc="30">
                <a:latin typeface="Microsoft JhengHei UI"/>
                <a:cs typeface="Microsoft JhengHei UI"/>
              </a:rPr>
              <a:t>，现在使⽤以太⽹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交换机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3880692"/>
            <a:ext cx="163195" cy="149479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6723555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30730" y="3708524"/>
            <a:ext cx="10653395" cy="3432810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⽹桥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⼯作在数据链路层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它根据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315">
                <a:solidFill>
                  <a:srgbClr val="FF2600"/>
                </a:solidFill>
                <a:latin typeface="Tahoma"/>
                <a:cs typeface="Tahoma"/>
              </a:rPr>
              <a:t>MAC</a:t>
            </a:r>
            <a:r>
              <a:rPr dirty="0" sz="2850" spc="-95">
                <a:solidFill>
                  <a:srgbClr val="FF2600"/>
                </a:solidFill>
                <a:latin typeface="Tahoma"/>
                <a:cs typeface="Tahoma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帧的⽬的地址</a:t>
            </a:r>
            <a:r>
              <a:rPr dirty="0" sz="2850" spc="30">
                <a:latin typeface="Microsoft JhengHei UI"/>
                <a:cs typeface="Microsoft JhengHei UI"/>
              </a:rPr>
              <a:t>对收到的帧进⾏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转发和过滤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ct val="131100"/>
              </a:lnSpc>
              <a:spcBef>
                <a:spcPts val="40"/>
              </a:spcBef>
            </a:pPr>
            <a:r>
              <a:rPr dirty="0" sz="2850" spc="25">
                <a:latin typeface="Microsoft JhengHei UI"/>
                <a:cs typeface="Microsoft JhengHei UI"/>
              </a:rPr>
              <a:t>⽹桥收到⼀个帧时，不是向所有的接⼝转发此帧，⽽是先检查此帧 </a:t>
            </a:r>
            <a:r>
              <a:rPr dirty="0" sz="2850" spc="30">
                <a:latin typeface="Microsoft JhengHei UI"/>
                <a:cs typeface="Microsoft JhengHei UI"/>
              </a:rPr>
              <a:t>的⽬的</a:t>
            </a:r>
            <a:r>
              <a:rPr dirty="0" sz="2850" spc="50">
                <a:latin typeface="Microsoft JhengHei UI"/>
                <a:cs typeface="Microsoft JhengHei UI"/>
              </a:rPr>
              <a:t> </a:t>
            </a:r>
            <a:r>
              <a:rPr dirty="0" sz="2850" spc="315">
                <a:latin typeface="Tahoma"/>
                <a:cs typeface="Tahoma"/>
              </a:rPr>
              <a:t>MAC</a:t>
            </a:r>
            <a:r>
              <a:rPr dirty="0" sz="2850" spc="-125">
                <a:latin typeface="Tahoma"/>
                <a:cs typeface="Tahoma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地址，然后再确定将该帧转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发到哪⼀个接⼝</a:t>
            </a:r>
            <a:r>
              <a:rPr dirty="0" sz="2850" spc="30">
                <a:latin typeface="Microsoft JhengHei UI"/>
                <a:cs typeface="Microsoft JhengHei UI"/>
              </a:rPr>
              <a:t>，或把它 丢弃；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>
              <a:lnSpc>
                <a:spcPct val="100000"/>
              </a:lnSpc>
              <a:spcBef>
                <a:spcPts val="10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隔离碰撞域。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63561" y="8606831"/>
            <a:ext cx="293564" cy="978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36858" y="8648714"/>
            <a:ext cx="147320" cy="831850"/>
          </a:xfrm>
          <a:custGeom>
            <a:avLst/>
            <a:gdLst/>
            <a:ahLst/>
            <a:cxnLst/>
            <a:rect l="l" t="t" r="r" b="b"/>
            <a:pathLst>
              <a:path w="147320" h="831850">
                <a:moveTo>
                  <a:pt x="141033" y="0"/>
                </a:moveTo>
                <a:lnTo>
                  <a:pt x="0" y="139073"/>
                </a:lnTo>
                <a:lnTo>
                  <a:pt x="2682" y="831477"/>
                </a:lnTo>
                <a:lnTo>
                  <a:pt x="146972" y="651106"/>
                </a:lnTo>
                <a:lnTo>
                  <a:pt x="141033" y="0"/>
                </a:lnTo>
                <a:close/>
              </a:path>
            </a:pathLst>
          </a:custGeom>
          <a:solidFill>
            <a:srgbClr val="33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636858" y="8648714"/>
            <a:ext cx="147320" cy="831850"/>
          </a:xfrm>
          <a:custGeom>
            <a:avLst/>
            <a:gdLst/>
            <a:ahLst/>
            <a:cxnLst/>
            <a:rect l="l" t="t" r="r" b="b"/>
            <a:pathLst>
              <a:path w="147320" h="831850">
                <a:moveTo>
                  <a:pt x="2682" y="831477"/>
                </a:moveTo>
                <a:lnTo>
                  <a:pt x="146972" y="651107"/>
                </a:lnTo>
                <a:lnTo>
                  <a:pt x="141033" y="0"/>
                </a:lnTo>
                <a:lnTo>
                  <a:pt x="0" y="139074"/>
                </a:lnTo>
                <a:lnTo>
                  <a:pt x="2682" y="831477"/>
                </a:lnTo>
                <a:close/>
              </a:path>
            </a:pathLst>
          </a:custGeom>
          <a:ln w="20941">
            <a:solidFill>
              <a:srgbClr val="33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475956" y="8699570"/>
            <a:ext cx="1165225" cy="399415"/>
          </a:xfrm>
          <a:custGeom>
            <a:avLst/>
            <a:gdLst/>
            <a:ahLst/>
            <a:cxnLst/>
            <a:rect l="l" t="t" r="r" b="b"/>
            <a:pathLst>
              <a:path w="1165225" h="399415">
                <a:moveTo>
                  <a:pt x="144407" y="0"/>
                </a:moveTo>
                <a:lnTo>
                  <a:pt x="0" y="129113"/>
                </a:lnTo>
                <a:lnTo>
                  <a:pt x="14244" y="150668"/>
                </a:lnTo>
                <a:lnTo>
                  <a:pt x="29423" y="171677"/>
                </a:lnTo>
                <a:lnTo>
                  <a:pt x="62508" y="211955"/>
                </a:lnTo>
                <a:lnTo>
                  <a:pt x="99273" y="249910"/>
                </a:lnTo>
                <a:lnTo>
                  <a:pt x="139287" y="285038"/>
                </a:lnTo>
                <a:lnTo>
                  <a:pt x="179586" y="309351"/>
                </a:lnTo>
                <a:lnTo>
                  <a:pt x="222172" y="330187"/>
                </a:lnTo>
                <a:lnTo>
                  <a:pt x="269856" y="348433"/>
                </a:lnTo>
                <a:lnTo>
                  <a:pt x="342061" y="368317"/>
                </a:lnTo>
                <a:lnTo>
                  <a:pt x="388088" y="378681"/>
                </a:lnTo>
                <a:lnTo>
                  <a:pt x="436831" y="387185"/>
                </a:lnTo>
                <a:lnTo>
                  <a:pt x="488196" y="393480"/>
                </a:lnTo>
                <a:lnTo>
                  <a:pt x="542217" y="397622"/>
                </a:lnTo>
                <a:lnTo>
                  <a:pt x="598757" y="399020"/>
                </a:lnTo>
                <a:lnTo>
                  <a:pt x="627041" y="398426"/>
                </a:lnTo>
                <a:lnTo>
                  <a:pt x="672955" y="395729"/>
                </a:lnTo>
                <a:lnTo>
                  <a:pt x="716842" y="391594"/>
                </a:lnTo>
                <a:lnTo>
                  <a:pt x="765278" y="385443"/>
                </a:lnTo>
                <a:lnTo>
                  <a:pt x="804477" y="377285"/>
                </a:lnTo>
                <a:lnTo>
                  <a:pt x="845829" y="364663"/>
                </a:lnTo>
                <a:lnTo>
                  <a:pt x="910780" y="341975"/>
                </a:lnTo>
                <a:lnTo>
                  <a:pt x="955275" y="324550"/>
                </a:lnTo>
                <a:lnTo>
                  <a:pt x="1000597" y="302734"/>
                </a:lnTo>
                <a:lnTo>
                  <a:pt x="1045176" y="274108"/>
                </a:lnTo>
                <a:lnTo>
                  <a:pt x="1048901" y="271248"/>
                </a:lnTo>
                <a:lnTo>
                  <a:pt x="732860" y="271248"/>
                </a:lnTo>
                <a:lnTo>
                  <a:pt x="680243" y="270541"/>
                </a:lnTo>
                <a:lnTo>
                  <a:pt x="628551" y="268037"/>
                </a:lnTo>
                <a:lnTo>
                  <a:pt x="575900" y="263162"/>
                </a:lnTo>
                <a:lnTo>
                  <a:pt x="522451" y="255777"/>
                </a:lnTo>
                <a:lnTo>
                  <a:pt x="454540" y="237938"/>
                </a:lnTo>
                <a:lnTo>
                  <a:pt x="413416" y="224127"/>
                </a:lnTo>
                <a:lnTo>
                  <a:pt x="375631" y="210863"/>
                </a:lnTo>
                <a:lnTo>
                  <a:pt x="338054" y="197117"/>
                </a:lnTo>
                <a:lnTo>
                  <a:pt x="293596" y="172499"/>
                </a:lnTo>
                <a:lnTo>
                  <a:pt x="254830" y="145548"/>
                </a:lnTo>
                <a:lnTo>
                  <a:pt x="218933" y="112321"/>
                </a:lnTo>
                <a:lnTo>
                  <a:pt x="184417" y="68045"/>
                </a:lnTo>
                <a:lnTo>
                  <a:pt x="163031" y="34694"/>
                </a:lnTo>
                <a:lnTo>
                  <a:pt x="153368" y="17506"/>
                </a:lnTo>
                <a:lnTo>
                  <a:pt x="144407" y="0"/>
                </a:lnTo>
                <a:close/>
              </a:path>
              <a:path w="1165225" h="399415">
                <a:moveTo>
                  <a:pt x="1164860" y="134629"/>
                </a:moveTo>
                <a:lnTo>
                  <a:pt x="1126884" y="163366"/>
                </a:lnTo>
                <a:lnTo>
                  <a:pt x="1083938" y="188595"/>
                </a:lnTo>
                <a:lnTo>
                  <a:pt x="1053043" y="202893"/>
                </a:lnTo>
                <a:lnTo>
                  <a:pt x="1037133" y="210295"/>
                </a:lnTo>
                <a:lnTo>
                  <a:pt x="988137" y="230039"/>
                </a:lnTo>
                <a:lnTo>
                  <a:pt x="937041" y="246114"/>
                </a:lnTo>
                <a:lnTo>
                  <a:pt x="893241" y="255996"/>
                </a:lnTo>
                <a:lnTo>
                  <a:pt x="839820" y="264363"/>
                </a:lnTo>
                <a:lnTo>
                  <a:pt x="786268" y="269433"/>
                </a:lnTo>
                <a:lnTo>
                  <a:pt x="732860" y="271248"/>
                </a:lnTo>
                <a:lnTo>
                  <a:pt x="1048901" y="271248"/>
                </a:lnTo>
                <a:lnTo>
                  <a:pt x="1059817" y="262866"/>
                </a:lnTo>
                <a:lnTo>
                  <a:pt x="1073881" y="251043"/>
                </a:lnTo>
                <a:lnTo>
                  <a:pt x="1087349" y="238659"/>
                </a:lnTo>
                <a:lnTo>
                  <a:pt x="1100200" y="225731"/>
                </a:lnTo>
                <a:lnTo>
                  <a:pt x="1111902" y="216563"/>
                </a:lnTo>
                <a:lnTo>
                  <a:pt x="1141392" y="184247"/>
                </a:lnTo>
                <a:lnTo>
                  <a:pt x="1160661" y="147650"/>
                </a:lnTo>
                <a:lnTo>
                  <a:pt x="1164860" y="134629"/>
                </a:lnTo>
                <a:close/>
              </a:path>
            </a:pathLst>
          </a:custGeom>
          <a:solidFill>
            <a:srgbClr val="78C1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475956" y="8699570"/>
            <a:ext cx="1165225" cy="399415"/>
          </a:xfrm>
          <a:custGeom>
            <a:avLst/>
            <a:gdLst/>
            <a:ahLst/>
            <a:cxnLst/>
            <a:rect l="l" t="t" r="r" b="b"/>
            <a:pathLst>
              <a:path w="1165225" h="399415">
                <a:moveTo>
                  <a:pt x="0" y="129112"/>
                </a:moveTo>
                <a:lnTo>
                  <a:pt x="29423" y="171677"/>
                </a:lnTo>
                <a:lnTo>
                  <a:pt x="62508" y="211956"/>
                </a:lnTo>
                <a:lnTo>
                  <a:pt x="99273" y="249910"/>
                </a:lnTo>
                <a:lnTo>
                  <a:pt x="139288" y="285038"/>
                </a:lnTo>
                <a:lnTo>
                  <a:pt x="179586" y="309351"/>
                </a:lnTo>
                <a:lnTo>
                  <a:pt x="222172" y="330188"/>
                </a:lnTo>
                <a:lnTo>
                  <a:pt x="269856" y="348433"/>
                </a:lnTo>
                <a:lnTo>
                  <a:pt x="319282" y="362323"/>
                </a:lnTo>
                <a:lnTo>
                  <a:pt x="342062" y="368317"/>
                </a:lnTo>
                <a:lnTo>
                  <a:pt x="388088" y="378680"/>
                </a:lnTo>
                <a:lnTo>
                  <a:pt x="436831" y="387184"/>
                </a:lnTo>
                <a:lnTo>
                  <a:pt x="488196" y="393480"/>
                </a:lnTo>
                <a:lnTo>
                  <a:pt x="542218" y="397622"/>
                </a:lnTo>
                <a:lnTo>
                  <a:pt x="598757" y="399020"/>
                </a:lnTo>
                <a:lnTo>
                  <a:pt x="627042" y="398426"/>
                </a:lnTo>
                <a:lnTo>
                  <a:pt x="672955" y="395729"/>
                </a:lnTo>
                <a:lnTo>
                  <a:pt x="716842" y="391594"/>
                </a:lnTo>
                <a:lnTo>
                  <a:pt x="765278" y="385443"/>
                </a:lnTo>
                <a:lnTo>
                  <a:pt x="804478" y="377285"/>
                </a:lnTo>
                <a:lnTo>
                  <a:pt x="845830" y="364663"/>
                </a:lnTo>
                <a:lnTo>
                  <a:pt x="867768" y="356973"/>
                </a:lnTo>
                <a:lnTo>
                  <a:pt x="882115" y="351995"/>
                </a:lnTo>
                <a:lnTo>
                  <a:pt x="925014" y="336740"/>
                </a:lnTo>
                <a:lnTo>
                  <a:pt x="970165" y="317981"/>
                </a:lnTo>
                <a:lnTo>
                  <a:pt x="1015898" y="293773"/>
                </a:lnTo>
                <a:lnTo>
                  <a:pt x="1059817" y="262866"/>
                </a:lnTo>
                <a:lnTo>
                  <a:pt x="1100201" y="225731"/>
                </a:lnTo>
                <a:lnTo>
                  <a:pt x="1111902" y="216563"/>
                </a:lnTo>
                <a:lnTo>
                  <a:pt x="1141392" y="184247"/>
                </a:lnTo>
                <a:lnTo>
                  <a:pt x="1160662" y="147650"/>
                </a:lnTo>
                <a:lnTo>
                  <a:pt x="1164861" y="134628"/>
                </a:lnTo>
                <a:lnTo>
                  <a:pt x="1152618" y="144662"/>
                </a:lnTo>
                <a:lnTo>
                  <a:pt x="1139954" y="154245"/>
                </a:lnTo>
                <a:lnTo>
                  <a:pt x="1098868" y="180585"/>
                </a:lnTo>
                <a:lnTo>
                  <a:pt x="1053043" y="202893"/>
                </a:lnTo>
                <a:lnTo>
                  <a:pt x="1037133" y="210295"/>
                </a:lnTo>
                <a:lnTo>
                  <a:pt x="988137" y="230039"/>
                </a:lnTo>
                <a:lnTo>
                  <a:pt x="937041" y="246114"/>
                </a:lnTo>
                <a:lnTo>
                  <a:pt x="893241" y="255996"/>
                </a:lnTo>
                <a:lnTo>
                  <a:pt x="839820" y="264363"/>
                </a:lnTo>
                <a:lnTo>
                  <a:pt x="786269" y="269432"/>
                </a:lnTo>
                <a:lnTo>
                  <a:pt x="732860" y="271248"/>
                </a:lnTo>
                <a:lnTo>
                  <a:pt x="706128" y="270950"/>
                </a:lnTo>
                <a:lnTo>
                  <a:pt x="654381" y="269569"/>
                </a:lnTo>
                <a:lnTo>
                  <a:pt x="602765" y="265945"/>
                </a:lnTo>
                <a:lnTo>
                  <a:pt x="549126" y="259773"/>
                </a:lnTo>
                <a:lnTo>
                  <a:pt x="495891" y="251178"/>
                </a:lnTo>
                <a:lnTo>
                  <a:pt x="454540" y="237937"/>
                </a:lnTo>
                <a:lnTo>
                  <a:pt x="413416" y="224127"/>
                </a:lnTo>
                <a:lnTo>
                  <a:pt x="375631" y="210863"/>
                </a:lnTo>
                <a:lnTo>
                  <a:pt x="338055" y="197117"/>
                </a:lnTo>
                <a:lnTo>
                  <a:pt x="293596" y="172500"/>
                </a:lnTo>
                <a:lnTo>
                  <a:pt x="254831" y="145548"/>
                </a:lnTo>
                <a:lnTo>
                  <a:pt x="218933" y="112321"/>
                </a:lnTo>
                <a:lnTo>
                  <a:pt x="184417" y="68045"/>
                </a:lnTo>
                <a:lnTo>
                  <a:pt x="163031" y="34694"/>
                </a:lnTo>
                <a:lnTo>
                  <a:pt x="144407" y="0"/>
                </a:lnTo>
                <a:lnTo>
                  <a:pt x="0" y="129112"/>
                </a:lnTo>
                <a:close/>
              </a:path>
            </a:pathLst>
          </a:custGeom>
          <a:ln w="20941">
            <a:solidFill>
              <a:srgbClr val="A5D6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01285" y="8782021"/>
            <a:ext cx="1314018" cy="8013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474581" y="8823905"/>
            <a:ext cx="1167765" cy="655320"/>
          </a:xfrm>
          <a:custGeom>
            <a:avLst/>
            <a:gdLst/>
            <a:ahLst/>
            <a:cxnLst/>
            <a:rect l="l" t="t" r="r" b="b"/>
            <a:pathLst>
              <a:path w="1167765" h="655320">
                <a:moveTo>
                  <a:pt x="0" y="14438"/>
                </a:moveTo>
                <a:lnTo>
                  <a:pt x="10706" y="654805"/>
                </a:lnTo>
                <a:lnTo>
                  <a:pt x="1166578" y="651839"/>
                </a:lnTo>
                <a:lnTo>
                  <a:pt x="1167070" y="273032"/>
                </a:lnTo>
                <a:lnTo>
                  <a:pt x="594086" y="273032"/>
                </a:lnTo>
                <a:lnTo>
                  <a:pt x="574633" y="272787"/>
                </a:lnTo>
                <a:lnTo>
                  <a:pt x="556056" y="272151"/>
                </a:lnTo>
                <a:lnTo>
                  <a:pt x="537501" y="271121"/>
                </a:lnTo>
                <a:lnTo>
                  <a:pt x="518978" y="269699"/>
                </a:lnTo>
                <a:lnTo>
                  <a:pt x="500494" y="267886"/>
                </a:lnTo>
                <a:lnTo>
                  <a:pt x="475846" y="266554"/>
                </a:lnTo>
                <a:lnTo>
                  <a:pt x="426818" y="261368"/>
                </a:lnTo>
                <a:lnTo>
                  <a:pt x="378560" y="252888"/>
                </a:lnTo>
                <a:lnTo>
                  <a:pt x="331368" y="241213"/>
                </a:lnTo>
                <a:lnTo>
                  <a:pt x="308155" y="234181"/>
                </a:lnTo>
                <a:lnTo>
                  <a:pt x="291161" y="229940"/>
                </a:lnTo>
                <a:lnTo>
                  <a:pt x="241490" y="213595"/>
                </a:lnTo>
                <a:lnTo>
                  <a:pt x="193729" y="191694"/>
                </a:lnTo>
                <a:lnTo>
                  <a:pt x="178491" y="183248"/>
                </a:lnTo>
                <a:lnTo>
                  <a:pt x="162041" y="175430"/>
                </a:lnTo>
                <a:lnTo>
                  <a:pt x="115735" y="147426"/>
                </a:lnTo>
                <a:lnTo>
                  <a:pt x="75822" y="114106"/>
                </a:lnTo>
                <a:lnTo>
                  <a:pt x="49359" y="84230"/>
                </a:lnTo>
                <a:lnTo>
                  <a:pt x="26167" y="53567"/>
                </a:lnTo>
                <a:lnTo>
                  <a:pt x="8426" y="27645"/>
                </a:lnTo>
                <a:lnTo>
                  <a:pt x="0" y="14438"/>
                </a:lnTo>
                <a:close/>
              </a:path>
              <a:path w="1167765" h="655320">
                <a:moveTo>
                  <a:pt x="1167426" y="0"/>
                </a:moveTo>
                <a:lnTo>
                  <a:pt x="1153058" y="37883"/>
                </a:lnTo>
                <a:lnTo>
                  <a:pt x="1131835" y="72999"/>
                </a:lnTo>
                <a:lnTo>
                  <a:pt x="1102115" y="106456"/>
                </a:lnTo>
                <a:lnTo>
                  <a:pt x="1090765" y="116444"/>
                </a:lnTo>
                <a:lnTo>
                  <a:pt x="1079167" y="128322"/>
                </a:lnTo>
                <a:lnTo>
                  <a:pt x="1040055" y="159910"/>
                </a:lnTo>
                <a:lnTo>
                  <a:pt x="997319" y="183850"/>
                </a:lnTo>
                <a:lnTo>
                  <a:pt x="982147" y="190318"/>
                </a:lnTo>
                <a:lnTo>
                  <a:pt x="963655" y="198912"/>
                </a:lnTo>
                <a:lnTo>
                  <a:pt x="925832" y="214477"/>
                </a:lnTo>
                <a:lnTo>
                  <a:pt x="887908" y="227552"/>
                </a:lnTo>
                <a:lnTo>
                  <a:pt x="850109" y="238235"/>
                </a:lnTo>
                <a:lnTo>
                  <a:pt x="809693" y="247793"/>
                </a:lnTo>
                <a:lnTo>
                  <a:pt x="766833" y="256508"/>
                </a:lnTo>
                <a:lnTo>
                  <a:pt x="722149" y="263703"/>
                </a:lnTo>
                <a:lnTo>
                  <a:pt x="675711" y="269184"/>
                </a:lnTo>
                <a:lnTo>
                  <a:pt x="632975" y="272228"/>
                </a:lnTo>
                <a:lnTo>
                  <a:pt x="594086" y="273032"/>
                </a:lnTo>
                <a:lnTo>
                  <a:pt x="1167070" y="273032"/>
                </a:lnTo>
                <a:lnTo>
                  <a:pt x="1167426" y="0"/>
                </a:lnTo>
                <a:close/>
              </a:path>
            </a:pathLst>
          </a:custGeom>
          <a:solidFill>
            <a:srgbClr val="3C8A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74581" y="8823904"/>
            <a:ext cx="1167765" cy="655320"/>
          </a:xfrm>
          <a:custGeom>
            <a:avLst/>
            <a:gdLst/>
            <a:ahLst/>
            <a:cxnLst/>
            <a:rect l="l" t="t" r="r" b="b"/>
            <a:pathLst>
              <a:path w="1167765" h="655320">
                <a:moveTo>
                  <a:pt x="0" y="14437"/>
                </a:moveTo>
                <a:lnTo>
                  <a:pt x="10705" y="654805"/>
                </a:lnTo>
                <a:lnTo>
                  <a:pt x="1166578" y="651839"/>
                </a:lnTo>
                <a:lnTo>
                  <a:pt x="1167426" y="0"/>
                </a:lnTo>
                <a:lnTo>
                  <a:pt x="1161123" y="19237"/>
                </a:lnTo>
                <a:lnTo>
                  <a:pt x="1153058" y="37882"/>
                </a:lnTo>
                <a:lnTo>
                  <a:pt x="1131834" y="72998"/>
                </a:lnTo>
                <a:lnTo>
                  <a:pt x="1102114" y="106455"/>
                </a:lnTo>
                <a:lnTo>
                  <a:pt x="1090764" y="116443"/>
                </a:lnTo>
                <a:lnTo>
                  <a:pt x="1079166" y="128321"/>
                </a:lnTo>
                <a:lnTo>
                  <a:pt x="1040055" y="159909"/>
                </a:lnTo>
                <a:lnTo>
                  <a:pt x="997319" y="183849"/>
                </a:lnTo>
                <a:lnTo>
                  <a:pt x="982146" y="190318"/>
                </a:lnTo>
                <a:lnTo>
                  <a:pt x="963655" y="198911"/>
                </a:lnTo>
                <a:lnTo>
                  <a:pt x="925832" y="214476"/>
                </a:lnTo>
                <a:lnTo>
                  <a:pt x="887908" y="227552"/>
                </a:lnTo>
                <a:lnTo>
                  <a:pt x="850109" y="238235"/>
                </a:lnTo>
                <a:lnTo>
                  <a:pt x="809692" y="247793"/>
                </a:lnTo>
                <a:lnTo>
                  <a:pt x="766832" y="256507"/>
                </a:lnTo>
                <a:lnTo>
                  <a:pt x="722148" y="263702"/>
                </a:lnTo>
                <a:lnTo>
                  <a:pt x="675710" y="269184"/>
                </a:lnTo>
                <a:lnTo>
                  <a:pt x="632975" y="272228"/>
                </a:lnTo>
                <a:lnTo>
                  <a:pt x="594086" y="273031"/>
                </a:lnTo>
                <a:lnTo>
                  <a:pt x="574634" y="272786"/>
                </a:lnTo>
                <a:lnTo>
                  <a:pt x="556055" y="272150"/>
                </a:lnTo>
                <a:lnTo>
                  <a:pt x="537501" y="271120"/>
                </a:lnTo>
                <a:lnTo>
                  <a:pt x="518978" y="269699"/>
                </a:lnTo>
                <a:lnTo>
                  <a:pt x="500494" y="267885"/>
                </a:lnTo>
                <a:lnTo>
                  <a:pt x="475846" y="266553"/>
                </a:lnTo>
                <a:lnTo>
                  <a:pt x="426818" y="261367"/>
                </a:lnTo>
                <a:lnTo>
                  <a:pt x="378560" y="252887"/>
                </a:lnTo>
                <a:lnTo>
                  <a:pt x="331367" y="241212"/>
                </a:lnTo>
                <a:lnTo>
                  <a:pt x="308155" y="234180"/>
                </a:lnTo>
                <a:lnTo>
                  <a:pt x="291161" y="229940"/>
                </a:lnTo>
                <a:lnTo>
                  <a:pt x="241489" y="213594"/>
                </a:lnTo>
                <a:lnTo>
                  <a:pt x="193728" y="191694"/>
                </a:lnTo>
                <a:lnTo>
                  <a:pt x="178491" y="183248"/>
                </a:lnTo>
                <a:lnTo>
                  <a:pt x="162041" y="175429"/>
                </a:lnTo>
                <a:lnTo>
                  <a:pt x="115735" y="147426"/>
                </a:lnTo>
                <a:lnTo>
                  <a:pt x="75822" y="114105"/>
                </a:lnTo>
                <a:lnTo>
                  <a:pt x="49358" y="84230"/>
                </a:lnTo>
                <a:lnTo>
                  <a:pt x="26166" y="53567"/>
                </a:lnTo>
                <a:lnTo>
                  <a:pt x="8426" y="27644"/>
                </a:lnTo>
                <a:lnTo>
                  <a:pt x="0" y="14437"/>
                </a:lnTo>
                <a:close/>
              </a:path>
            </a:pathLst>
          </a:custGeom>
          <a:ln w="20941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8091" y="8233725"/>
            <a:ext cx="4042410" cy="0"/>
          </a:xfrm>
          <a:custGeom>
            <a:avLst/>
            <a:gdLst/>
            <a:ahLst/>
            <a:cxnLst/>
            <a:rect l="l" t="t" r="r" b="b"/>
            <a:pathLst>
              <a:path w="4042409" h="0">
                <a:moveTo>
                  <a:pt x="0" y="0"/>
                </a:moveTo>
                <a:lnTo>
                  <a:pt x="4042227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08091" y="9895180"/>
            <a:ext cx="4042410" cy="0"/>
          </a:xfrm>
          <a:custGeom>
            <a:avLst/>
            <a:gdLst/>
            <a:ahLst/>
            <a:cxnLst/>
            <a:rect l="l" t="t" r="r" b="b"/>
            <a:pathLst>
              <a:path w="4042409" h="0">
                <a:moveTo>
                  <a:pt x="0" y="0"/>
                </a:moveTo>
                <a:lnTo>
                  <a:pt x="4042227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238037" y="9081289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113439" y="0"/>
                </a:moveTo>
                <a:lnTo>
                  <a:pt x="0" y="125335"/>
                </a:lnTo>
                <a:lnTo>
                  <a:pt x="686090" y="128902"/>
                </a:lnTo>
                <a:lnTo>
                  <a:pt x="752203" y="859"/>
                </a:lnTo>
                <a:lnTo>
                  <a:pt x="11343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238037" y="9081288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0" y="125336"/>
                </a:moveTo>
                <a:lnTo>
                  <a:pt x="113439" y="0"/>
                </a:lnTo>
                <a:lnTo>
                  <a:pt x="752200" y="859"/>
                </a:lnTo>
                <a:lnTo>
                  <a:pt x="686090" y="128902"/>
                </a:lnTo>
                <a:lnTo>
                  <a:pt x="0" y="1253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915845" y="9073612"/>
            <a:ext cx="85596" cy="2486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374232" y="8728180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5" h="62865">
                <a:moveTo>
                  <a:pt x="524712" y="0"/>
                </a:moveTo>
                <a:lnTo>
                  <a:pt x="79066" y="1"/>
                </a:lnTo>
                <a:lnTo>
                  <a:pt x="0" y="62686"/>
                </a:lnTo>
                <a:lnTo>
                  <a:pt x="473646" y="62685"/>
                </a:lnTo>
                <a:lnTo>
                  <a:pt x="497781" y="30251"/>
                </a:lnTo>
                <a:lnTo>
                  <a:pt x="524712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374232" y="8728180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5" h="62865">
                <a:moveTo>
                  <a:pt x="0" y="62686"/>
                </a:moveTo>
                <a:lnTo>
                  <a:pt x="79066" y="0"/>
                </a:lnTo>
                <a:lnTo>
                  <a:pt x="524709" y="0"/>
                </a:lnTo>
                <a:lnTo>
                  <a:pt x="497786" y="30251"/>
                </a:lnTo>
                <a:lnTo>
                  <a:pt x="473650" y="62684"/>
                </a:lnTo>
                <a:lnTo>
                  <a:pt x="0" y="626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298442" y="9134609"/>
            <a:ext cx="618309" cy="1617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366502" y="9171257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0" y="25588"/>
                </a:moveTo>
                <a:lnTo>
                  <a:pt x="482192" y="25588"/>
                </a:lnTo>
                <a:lnTo>
                  <a:pt x="482192" y="0"/>
                </a:lnTo>
                <a:lnTo>
                  <a:pt x="0" y="0"/>
                </a:lnTo>
                <a:lnTo>
                  <a:pt x="0" y="2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366502" y="9171257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14558" y="0"/>
                </a:moveTo>
                <a:lnTo>
                  <a:pt x="0" y="25168"/>
                </a:lnTo>
                <a:lnTo>
                  <a:pt x="482187" y="25588"/>
                </a:lnTo>
                <a:lnTo>
                  <a:pt x="475520" y="652"/>
                </a:lnTo>
                <a:lnTo>
                  <a:pt x="1455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405737" y="8812087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60" y="0"/>
                </a:moveTo>
                <a:lnTo>
                  <a:pt x="22626" y="0"/>
                </a:lnTo>
                <a:lnTo>
                  <a:pt x="17620" y="2089"/>
                </a:lnTo>
                <a:lnTo>
                  <a:pt x="10402" y="4717"/>
                </a:lnTo>
                <a:lnTo>
                  <a:pt x="4717" y="10402"/>
                </a:lnTo>
                <a:lnTo>
                  <a:pt x="2089" y="17620"/>
                </a:lnTo>
                <a:lnTo>
                  <a:pt x="0" y="22626"/>
                </a:lnTo>
                <a:lnTo>
                  <a:pt x="0" y="311738"/>
                </a:lnTo>
                <a:lnTo>
                  <a:pt x="2089" y="316744"/>
                </a:lnTo>
                <a:lnTo>
                  <a:pt x="4717" y="323961"/>
                </a:lnTo>
                <a:lnTo>
                  <a:pt x="10402" y="329647"/>
                </a:lnTo>
                <a:lnTo>
                  <a:pt x="17620" y="332274"/>
                </a:lnTo>
                <a:lnTo>
                  <a:pt x="22626" y="334364"/>
                </a:lnTo>
                <a:lnTo>
                  <a:pt x="380960" y="334364"/>
                </a:lnTo>
                <a:lnTo>
                  <a:pt x="385965" y="332274"/>
                </a:lnTo>
                <a:lnTo>
                  <a:pt x="393179" y="329647"/>
                </a:lnTo>
                <a:lnTo>
                  <a:pt x="398865" y="323961"/>
                </a:lnTo>
                <a:lnTo>
                  <a:pt x="401493" y="316744"/>
                </a:lnTo>
                <a:lnTo>
                  <a:pt x="403587" y="311738"/>
                </a:lnTo>
                <a:lnTo>
                  <a:pt x="403587" y="22626"/>
                </a:lnTo>
                <a:lnTo>
                  <a:pt x="401493" y="17620"/>
                </a:lnTo>
                <a:lnTo>
                  <a:pt x="398865" y="10402"/>
                </a:lnTo>
                <a:lnTo>
                  <a:pt x="393179" y="4717"/>
                </a:lnTo>
                <a:lnTo>
                  <a:pt x="385965" y="2089"/>
                </a:lnTo>
                <a:lnTo>
                  <a:pt x="38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405737" y="8812087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373886" y="8788062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387993"/>
                </a:moveTo>
                <a:lnTo>
                  <a:pt x="467284" y="387993"/>
                </a:lnTo>
                <a:lnTo>
                  <a:pt x="467284" y="0"/>
                </a:lnTo>
                <a:lnTo>
                  <a:pt x="0" y="0"/>
                </a:lnTo>
                <a:lnTo>
                  <a:pt x="0" y="387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373886" y="8788063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0"/>
                </a:moveTo>
                <a:lnTo>
                  <a:pt x="467284" y="0"/>
                </a:lnTo>
                <a:lnTo>
                  <a:pt x="467284" y="387993"/>
                </a:lnTo>
                <a:lnTo>
                  <a:pt x="0" y="38799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405737" y="8812087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60" y="0"/>
                </a:moveTo>
                <a:lnTo>
                  <a:pt x="22626" y="0"/>
                </a:lnTo>
                <a:lnTo>
                  <a:pt x="17620" y="2089"/>
                </a:lnTo>
                <a:lnTo>
                  <a:pt x="10402" y="4717"/>
                </a:lnTo>
                <a:lnTo>
                  <a:pt x="4717" y="10402"/>
                </a:lnTo>
                <a:lnTo>
                  <a:pt x="2089" y="17620"/>
                </a:lnTo>
                <a:lnTo>
                  <a:pt x="0" y="22626"/>
                </a:lnTo>
                <a:lnTo>
                  <a:pt x="0" y="311738"/>
                </a:lnTo>
                <a:lnTo>
                  <a:pt x="2089" y="316744"/>
                </a:lnTo>
                <a:lnTo>
                  <a:pt x="4717" y="323961"/>
                </a:lnTo>
                <a:lnTo>
                  <a:pt x="10402" y="329647"/>
                </a:lnTo>
                <a:lnTo>
                  <a:pt x="17620" y="332274"/>
                </a:lnTo>
                <a:lnTo>
                  <a:pt x="22626" y="334364"/>
                </a:lnTo>
                <a:lnTo>
                  <a:pt x="380960" y="334364"/>
                </a:lnTo>
                <a:lnTo>
                  <a:pt x="385965" y="332274"/>
                </a:lnTo>
                <a:lnTo>
                  <a:pt x="393179" y="329647"/>
                </a:lnTo>
                <a:lnTo>
                  <a:pt x="398865" y="323961"/>
                </a:lnTo>
                <a:lnTo>
                  <a:pt x="401493" y="316744"/>
                </a:lnTo>
                <a:lnTo>
                  <a:pt x="403587" y="311738"/>
                </a:lnTo>
                <a:lnTo>
                  <a:pt x="403587" y="22626"/>
                </a:lnTo>
                <a:lnTo>
                  <a:pt x="401493" y="17620"/>
                </a:lnTo>
                <a:lnTo>
                  <a:pt x="398865" y="10402"/>
                </a:lnTo>
                <a:lnTo>
                  <a:pt x="393179" y="4717"/>
                </a:lnTo>
                <a:lnTo>
                  <a:pt x="385965" y="2089"/>
                </a:lnTo>
                <a:lnTo>
                  <a:pt x="38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405737" y="8812087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237069" y="9207379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70" h="103504">
                <a:moveTo>
                  <a:pt x="0" y="103286"/>
                </a:moveTo>
                <a:lnTo>
                  <a:pt x="686679" y="103286"/>
                </a:lnTo>
                <a:lnTo>
                  <a:pt x="686679" y="0"/>
                </a:lnTo>
                <a:lnTo>
                  <a:pt x="0" y="0"/>
                </a:lnTo>
                <a:lnTo>
                  <a:pt x="0" y="10328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237069" y="9207379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70" h="103504">
                <a:moveTo>
                  <a:pt x="0" y="0"/>
                </a:moveTo>
                <a:lnTo>
                  <a:pt x="686679" y="0"/>
                </a:lnTo>
                <a:lnTo>
                  <a:pt x="686679" y="103286"/>
                </a:lnTo>
                <a:lnTo>
                  <a:pt x="0" y="10328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260833" y="9292583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79" h="103504">
                <a:moveTo>
                  <a:pt x="83068" y="0"/>
                </a:moveTo>
                <a:lnTo>
                  <a:pt x="0" y="100428"/>
                </a:lnTo>
                <a:lnTo>
                  <a:pt x="502409" y="103286"/>
                </a:lnTo>
                <a:lnTo>
                  <a:pt x="550816" y="688"/>
                </a:lnTo>
                <a:lnTo>
                  <a:pt x="8306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260833" y="9292583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79" h="103504">
                <a:moveTo>
                  <a:pt x="0" y="100428"/>
                </a:moveTo>
                <a:lnTo>
                  <a:pt x="83068" y="0"/>
                </a:lnTo>
                <a:lnTo>
                  <a:pt x="550816" y="688"/>
                </a:lnTo>
                <a:lnTo>
                  <a:pt x="502405" y="103286"/>
                </a:lnTo>
                <a:lnTo>
                  <a:pt x="0" y="10042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698103" y="9255569"/>
            <a:ext cx="183353" cy="244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766164" y="9292216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0" y="0"/>
                </a:moveTo>
                <a:lnTo>
                  <a:pt x="0" y="97814"/>
                </a:lnTo>
                <a:lnTo>
                  <a:pt x="94" y="108707"/>
                </a:lnTo>
                <a:lnTo>
                  <a:pt x="47223" y="34369"/>
                </a:lnTo>
                <a:lnTo>
                  <a:pt x="4716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766164" y="9292216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4" y="0"/>
                </a:moveTo>
                <a:lnTo>
                  <a:pt x="47231" y="34369"/>
                </a:lnTo>
                <a:lnTo>
                  <a:pt x="94" y="108707"/>
                </a:lnTo>
                <a:lnTo>
                  <a:pt x="0" y="97814"/>
                </a:lnTo>
                <a:lnTo>
                  <a:pt x="4716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258915" y="9397700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 h="0">
                <a:moveTo>
                  <a:pt x="0" y="0"/>
                </a:moveTo>
                <a:lnTo>
                  <a:pt x="505232" y="0"/>
                </a:lnTo>
              </a:path>
            </a:pathLst>
          </a:custGeom>
          <a:ln w="8547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253680" y="9397700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4" h="0">
                <a:moveTo>
                  <a:pt x="0" y="0"/>
                </a:moveTo>
                <a:lnTo>
                  <a:pt x="515702" y="0"/>
                </a:lnTo>
              </a:path>
            </a:pathLst>
          </a:custGeom>
          <a:ln w="19018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684177" y="9245374"/>
            <a:ext cx="183515" cy="12065"/>
          </a:xfrm>
          <a:custGeom>
            <a:avLst/>
            <a:gdLst/>
            <a:ahLst/>
            <a:cxnLst/>
            <a:rect l="l" t="t" r="r" b="b"/>
            <a:pathLst>
              <a:path w="183515" h="12065">
                <a:moveTo>
                  <a:pt x="0" y="12026"/>
                </a:moveTo>
                <a:lnTo>
                  <a:pt x="183192" y="12026"/>
                </a:lnTo>
                <a:lnTo>
                  <a:pt x="183192" y="0"/>
                </a:lnTo>
                <a:lnTo>
                  <a:pt x="0" y="0"/>
                </a:lnTo>
                <a:lnTo>
                  <a:pt x="0" y="1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673706" y="9234902"/>
            <a:ext cx="204470" cy="33020"/>
          </a:xfrm>
          <a:custGeom>
            <a:avLst/>
            <a:gdLst/>
            <a:ahLst/>
            <a:cxnLst/>
            <a:rect l="l" t="t" r="r" b="b"/>
            <a:pathLst>
              <a:path w="204470" h="33020">
                <a:moveTo>
                  <a:pt x="0" y="32968"/>
                </a:moveTo>
                <a:lnTo>
                  <a:pt x="204134" y="32968"/>
                </a:lnTo>
                <a:lnTo>
                  <a:pt x="204134" y="0"/>
                </a:lnTo>
                <a:lnTo>
                  <a:pt x="0" y="0"/>
                </a:lnTo>
                <a:lnTo>
                  <a:pt x="0" y="32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774894" y="9046799"/>
            <a:ext cx="200782" cy="249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837722" y="9078212"/>
            <a:ext cx="75131" cy="1234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843586" y="8726932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79" h="447675">
                <a:moveTo>
                  <a:pt x="55275" y="0"/>
                </a:moveTo>
                <a:lnTo>
                  <a:pt x="1308" y="64839"/>
                </a:lnTo>
                <a:lnTo>
                  <a:pt x="0" y="447242"/>
                </a:lnTo>
                <a:lnTo>
                  <a:pt x="54228" y="339472"/>
                </a:lnTo>
                <a:lnTo>
                  <a:pt x="552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843586" y="8726932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79" h="447675">
                <a:moveTo>
                  <a:pt x="0" y="447243"/>
                </a:moveTo>
                <a:lnTo>
                  <a:pt x="54236" y="339472"/>
                </a:lnTo>
                <a:lnTo>
                  <a:pt x="55275" y="0"/>
                </a:lnTo>
                <a:lnTo>
                  <a:pt x="1314" y="64839"/>
                </a:lnTo>
                <a:lnTo>
                  <a:pt x="0" y="44724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268408" y="9081289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113439" y="0"/>
                </a:moveTo>
                <a:lnTo>
                  <a:pt x="0" y="125335"/>
                </a:lnTo>
                <a:lnTo>
                  <a:pt x="686090" y="128902"/>
                </a:lnTo>
                <a:lnTo>
                  <a:pt x="752199" y="859"/>
                </a:lnTo>
                <a:lnTo>
                  <a:pt x="11343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268408" y="9081288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0" y="125336"/>
                </a:moveTo>
                <a:lnTo>
                  <a:pt x="113439" y="0"/>
                </a:lnTo>
                <a:lnTo>
                  <a:pt x="752200" y="859"/>
                </a:lnTo>
                <a:lnTo>
                  <a:pt x="686090" y="128902"/>
                </a:lnTo>
                <a:lnTo>
                  <a:pt x="0" y="1253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46216" y="9073612"/>
            <a:ext cx="85596" cy="2486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404601" y="8728180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5" h="62865">
                <a:moveTo>
                  <a:pt x="524709" y="0"/>
                </a:moveTo>
                <a:lnTo>
                  <a:pt x="79066" y="1"/>
                </a:lnTo>
                <a:lnTo>
                  <a:pt x="0" y="62686"/>
                </a:lnTo>
                <a:lnTo>
                  <a:pt x="473650" y="62685"/>
                </a:lnTo>
                <a:lnTo>
                  <a:pt x="497786" y="30251"/>
                </a:lnTo>
                <a:lnTo>
                  <a:pt x="52470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04601" y="8728180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5" h="62865">
                <a:moveTo>
                  <a:pt x="0" y="62686"/>
                </a:moveTo>
                <a:lnTo>
                  <a:pt x="79066" y="0"/>
                </a:lnTo>
                <a:lnTo>
                  <a:pt x="524709" y="0"/>
                </a:lnTo>
                <a:lnTo>
                  <a:pt x="497786" y="30251"/>
                </a:lnTo>
                <a:lnTo>
                  <a:pt x="473650" y="62684"/>
                </a:lnTo>
                <a:lnTo>
                  <a:pt x="0" y="626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28811" y="9134609"/>
            <a:ext cx="618309" cy="1617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396872" y="9171257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0" y="25588"/>
                </a:moveTo>
                <a:lnTo>
                  <a:pt x="482187" y="25588"/>
                </a:lnTo>
                <a:lnTo>
                  <a:pt x="482187" y="0"/>
                </a:lnTo>
                <a:lnTo>
                  <a:pt x="0" y="0"/>
                </a:lnTo>
                <a:lnTo>
                  <a:pt x="0" y="2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396872" y="9171257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14558" y="0"/>
                </a:moveTo>
                <a:lnTo>
                  <a:pt x="0" y="25168"/>
                </a:lnTo>
                <a:lnTo>
                  <a:pt x="482187" y="25588"/>
                </a:lnTo>
                <a:lnTo>
                  <a:pt x="475520" y="652"/>
                </a:lnTo>
                <a:lnTo>
                  <a:pt x="1455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36106" y="8812087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58" y="0"/>
                </a:moveTo>
                <a:lnTo>
                  <a:pt x="22626" y="0"/>
                </a:lnTo>
                <a:lnTo>
                  <a:pt x="17620" y="2089"/>
                </a:lnTo>
                <a:lnTo>
                  <a:pt x="10402" y="4717"/>
                </a:lnTo>
                <a:lnTo>
                  <a:pt x="4717" y="10402"/>
                </a:lnTo>
                <a:lnTo>
                  <a:pt x="2089" y="17620"/>
                </a:lnTo>
                <a:lnTo>
                  <a:pt x="0" y="22626"/>
                </a:lnTo>
                <a:lnTo>
                  <a:pt x="0" y="311738"/>
                </a:lnTo>
                <a:lnTo>
                  <a:pt x="2089" y="316744"/>
                </a:lnTo>
                <a:lnTo>
                  <a:pt x="4717" y="323961"/>
                </a:lnTo>
                <a:lnTo>
                  <a:pt x="10402" y="329647"/>
                </a:lnTo>
                <a:lnTo>
                  <a:pt x="17620" y="332274"/>
                </a:lnTo>
                <a:lnTo>
                  <a:pt x="22626" y="334364"/>
                </a:lnTo>
                <a:lnTo>
                  <a:pt x="380958" y="334364"/>
                </a:lnTo>
                <a:lnTo>
                  <a:pt x="385964" y="332274"/>
                </a:lnTo>
                <a:lnTo>
                  <a:pt x="393181" y="329647"/>
                </a:lnTo>
                <a:lnTo>
                  <a:pt x="398867" y="323961"/>
                </a:lnTo>
                <a:lnTo>
                  <a:pt x="401494" y="316744"/>
                </a:lnTo>
                <a:lnTo>
                  <a:pt x="403584" y="311738"/>
                </a:lnTo>
                <a:lnTo>
                  <a:pt x="403584" y="22626"/>
                </a:lnTo>
                <a:lnTo>
                  <a:pt x="401494" y="17620"/>
                </a:lnTo>
                <a:lnTo>
                  <a:pt x="398867" y="10402"/>
                </a:lnTo>
                <a:lnTo>
                  <a:pt x="393181" y="4717"/>
                </a:lnTo>
                <a:lnTo>
                  <a:pt x="385964" y="2089"/>
                </a:lnTo>
                <a:lnTo>
                  <a:pt x="380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436106" y="8812087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404256" y="8788062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387993"/>
                </a:moveTo>
                <a:lnTo>
                  <a:pt x="467284" y="387993"/>
                </a:lnTo>
                <a:lnTo>
                  <a:pt x="467284" y="0"/>
                </a:lnTo>
                <a:lnTo>
                  <a:pt x="0" y="0"/>
                </a:lnTo>
                <a:lnTo>
                  <a:pt x="0" y="387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404256" y="8788063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0"/>
                </a:moveTo>
                <a:lnTo>
                  <a:pt x="467284" y="0"/>
                </a:lnTo>
                <a:lnTo>
                  <a:pt x="467284" y="387993"/>
                </a:lnTo>
                <a:lnTo>
                  <a:pt x="0" y="38799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436106" y="8812087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58" y="0"/>
                </a:moveTo>
                <a:lnTo>
                  <a:pt x="22626" y="0"/>
                </a:lnTo>
                <a:lnTo>
                  <a:pt x="17620" y="2089"/>
                </a:lnTo>
                <a:lnTo>
                  <a:pt x="10402" y="4717"/>
                </a:lnTo>
                <a:lnTo>
                  <a:pt x="4717" y="10402"/>
                </a:lnTo>
                <a:lnTo>
                  <a:pt x="2089" y="17620"/>
                </a:lnTo>
                <a:lnTo>
                  <a:pt x="0" y="22626"/>
                </a:lnTo>
                <a:lnTo>
                  <a:pt x="0" y="311738"/>
                </a:lnTo>
                <a:lnTo>
                  <a:pt x="2089" y="316744"/>
                </a:lnTo>
                <a:lnTo>
                  <a:pt x="4717" y="323961"/>
                </a:lnTo>
                <a:lnTo>
                  <a:pt x="10402" y="329647"/>
                </a:lnTo>
                <a:lnTo>
                  <a:pt x="17620" y="332274"/>
                </a:lnTo>
                <a:lnTo>
                  <a:pt x="22626" y="334364"/>
                </a:lnTo>
                <a:lnTo>
                  <a:pt x="380958" y="334364"/>
                </a:lnTo>
                <a:lnTo>
                  <a:pt x="385964" y="332274"/>
                </a:lnTo>
                <a:lnTo>
                  <a:pt x="393181" y="329647"/>
                </a:lnTo>
                <a:lnTo>
                  <a:pt x="398867" y="323961"/>
                </a:lnTo>
                <a:lnTo>
                  <a:pt x="401494" y="316744"/>
                </a:lnTo>
                <a:lnTo>
                  <a:pt x="403584" y="311738"/>
                </a:lnTo>
                <a:lnTo>
                  <a:pt x="403584" y="22626"/>
                </a:lnTo>
                <a:lnTo>
                  <a:pt x="401494" y="17620"/>
                </a:lnTo>
                <a:lnTo>
                  <a:pt x="398867" y="10402"/>
                </a:lnTo>
                <a:lnTo>
                  <a:pt x="393181" y="4717"/>
                </a:lnTo>
                <a:lnTo>
                  <a:pt x="385964" y="2089"/>
                </a:lnTo>
                <a:lnTo>
                  <a:pt x="380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436106" y="8812087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267438" y="9207379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70" h="103504">
                <a:moveTo>
                  <a:pt x="0" y="103286"/>
                </a:moveTo>
                <a:lnTo>
                  <a:pt x="686679" y="103286"/>
                </a:lnTo>
                <a:lnTo>
                  <a:pt x="686679" y="0"/>
                </a:lnTo>
                <a:lnTo>
                  <a:pt x="0" y="0"/>
                </a:lnTo>
                <a:lnTo>
                  <a:pt x="0" y="10328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267438" y="9207379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70" h="103504">
                <a:moveTo>
                  <a:pt x="0" y="0"/>
                </a:moveTo>
                <a:lnTo>
                  <a:pt x="686679" y="0"/>
                </a:lnTo>
                <a:lnTo>
                  <a:pt x="686679" y="103286"/>
                </a:lnTo>
                <a:lnTo>
                  <a:pt x="0" y="10328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291202" y="9292583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79" h="103504">
                <a:moveTo>
                  <a:pt x="83068" y="0"/>
                </a:moveTo>
                <a:lnTo>
                  <a:pt x="0" y="100428"/>
                </a:lnTo>
                <a:lnTo>
                  <a:pt x="502405" y="103286"/>
                </a:lnTo>
                <a:lnTo>
                  <a:pt x="550815" y="688"/>
                </a:lnTo>
                <a:lnTo>
                  <a:pt x="8306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291202" y="9292583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79" h="103504">
                <a:moveTo>
                  <a:pt x="0" y="100428"/>
                </a:moveTo>
                <a:lnTo>
                  <a:pt x="83068" y="0"/>
                </a:lnTo>
                <a:lnTo>
                  <a:pt x="550816" y="688"/>
                </a:lnTo>
                <a:lnTo>
                  <a:pt x="502405" y="103286"/>
                </a:lnTo>
                <a:lnTo>
                  <a:pt x="0" y="10042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728468" y="9255569"/>
            <a:ext cx="183353" cy="244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796528" y="9292216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5" y="0"/>
                </a:moveTo>
                <a:lnTo>
                  <a:pt x="0" y="97814"/>
                </a:lnTo>
                <a:lnTo>
                  <a:pt x="94" y="108707"/>
                </a:lnTo>
                <a:lnTo>
                  <a:pt x="47232" y="34369"/>
                </a:lnTo>
                <a:lnTo>
                  <a:pt x="47165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796528" y="9292216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4" y="0"/>
                </a:moveTo>
                <a:lnTo>
                  <a:pt x="47231" y="34369"/>
                </a:lnTo>
                <a:lnTo>
                  <a:pt x="94" y="108707"/>
                </a:lnTo>
                <a:lnTo>
                  <a:pt x="0" y="97814"/>
                </a:lnTo>
                <a:lnTo>
                  <a:pt x="4716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289284" y="9397700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 h="0">
                <a:moveTo>
                  <a:pt x="0" y="0"/>
                </a:moveTo>
                <a:lnTo>
                  <a:pt x="505232" y="0"/>
                </a:lnTo>
              </a:path>
            </a:pathLst>
          </a:custGeom>
          <a:ln w="8547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284049" y="9397700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4" h="0">
                <a:moveTo>
                  <a:pt x="0" y="0"/>
                </a:moveTo>
                <a:lnTo>
                  <a:pt x="515702" y="0"/>
                </a:lnTo>
              </a:path>
            </a:pathLst>
          </a:custGeom>
          <a:ln w="19018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714542" y="9245374"/>
            <a:ext cx="183515" cy="12065"/>
          </a:xfrm>
          <a:custGeom>
            <a:avLst/>
            <a:gdLst/>
            <a:ahLst/>
            <a:cxnLst/>
            <a:rect l="l" t="t" r="r" b="b"/>
            <a:pathLst>
              <a:path w="183515" h="12065">
                <a:moveTo>
                  <a:pt x="0" y="12026"/>
                </a:moveTo>
                <a:lnTo>
                  <a:pt x="183192" y="12026"/>
                </a:lnTo>
                <a:lnTo>
                  <a:pt x="183192" y="0"/>
                </a:lnTo>
                <a:lnTo>
                  <a:pt x="0" y="0"/>
                </a:lnTo>
                <a:lnTo>
                  <a:pt x="0" y="1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704070" y="9234902"/>
            <a:ext cx="204470" cy="33020"/>
          </a:xfrm>
          <a:custGeom>
            <a:avLst/>
            <a:gdLst/>
            <a:ahLst/>
            <a:cxnLst/>
            <a:rect l="l" t="t" r="r" b="b"/>
            <a:pathLst>
              <a:path w="204470" h="33020">
                <a:moveTo>
                  <a:pt x="0" y="32968"/>
                </a:moveTo>
                <a:lnTo>
                  <a:pt x="204134" y="32968"/>
                </a:lnTo>
                <a:lnTo>
                  <a:pt x="204134" y="0"/>
                </a:lnTo>
                <a:lnTo>
                  <a:pt x="0" y="0"/>
                </a:lnTo>
                <a:lnTo>
                  <a:pt x="0" y="32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805268" y="9046799"/>
            <a:ext cx="200782" cy="2490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868093" y="9078212"/>
            <a:ext cx="75131" cy="1234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873951" y="8726932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79" h="447675">
                <a:moveTo>
                  <a:pt x="55275" y="0"/>
                </a:moveTo>
                <a:lnTo>
                  <a:pt x="1315" y="64839"/>
                </a:lnTo>
                <a:lnTo>
                  <a:pt x="0" y="447242"/>
                </a:lnTo>
                <a:lnTo>
                  <a:pt x="54237" y="339472"/>
                </a:lnTo>
                <a:lnTo>
                  <a:pt x="552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873951" y="8726932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79" h="447675">
                <a:moveTo>
                  <a:pt x="0" y="447243"/>
                </a:moveTo>
                <a:lnTo>
                  <a:pt x="54236" y="339472"/>
                </a:lnTo>
                <a:lnTo>
                  <a:pt x="55275" y="0"/>
                </a:lnTo>
                <a:lnTo>
                  <a:pt x="1314" y="64839"/>
                </a:lnTo>
                <a:lnTo>
                  <a:pt x="0" y="44724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614022" y="9411613"/>
            <a:ext cx="0" cy="458470"/>
          </a:xfrm>
          <a:custGeom>
            <a:avLst/>
            <a:gdLst/>
            <a:ahLst/>
            <a:cxnLst/>
            <a:rect l="l" t="t" r="r" b="b"/>
            <a:pathLst>
              <a:path w="0" h="458470">
                <a:moveTo>
                  <a:pt x="0" y="0"/>
                </a:moveTo>
                <a:lnTo>
                  <a:pt x="0" y="458221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486479" y="8419918"/>
            <a:ext cx="1533576" cy="6113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5855768" y="8419919"/>
            <a:ext cx="1533164" cy="6112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838445" y="8774276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113441" y="0"/>
                </a:moveTo>
                <a:lnTo>
                  <a:pt x="0" y="125336"/>
                </a:lnTo>
                <a:lnTo>
                  <a:pt x="686094" y="128902"/>
                </a:lnTo>
                <a:lnTo>
                  <a:pt x="752196" y="859"/>
                </a:lnTo>
                <a:lnTo>
                  <a:pt x="11344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838445" y="8774276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0" y="125336"/>
                </a:moveTo>
                <a:lnTo>
                  <a:pt x="113439" y="0"/>
                </a:lnTo>
                <a:lnTo>
                  <a:pt x="752200" y="859"/>
                </a:lnTo>
                <a:lnTo>
                  <a:pt x="686090" y="128902"/>
                </a:lnTo>
                <a:lnTo>
                  <a:pt x="0" y="1253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516257" y="8766599"/>
            <a:ext cx="85596" cy="2486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974640" y="8421168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5" h="62865">
                <a:moveTo>
                  <a:pt x="524706" y="0"/>
                </a:moveTo>
                <a:lnTo>
                  <a:pt x="79065" y="0"/>
                </a:lnTo>
                <a:lnTo>
                  <a:pt x="0" y="62686"/>
                </a:lnTo>
                <a:lnTo>
                  <a:pt x="473650" y="62683"/>
                </a:lnTo>
                <a:lnTo>
                  <a:pt x="497785" y="30250"/>
                </a:lnTo>
                <a:lnTo>
                  <a:pt x="52470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974640" y="8421168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5" h="62865">
                <a:moveTo>
                  <a:pt x="0" y="62686"/>
                </a:moveTo>
                <a:lnTo>
                  <a:pt x="79066" y="0"/>
                </a:lnTo>
                <a:lnTo>
                  <a:pt x="524709" y="0"/>
                </a:lnTo>
                <a:lnTo>
                  <a:pt x="497786" y="30251"/>
                </a:lnTo>
                <a:lnTo>
                  <a:pt x="473650" y="62684"/>
                </a:lnTo>
                <a:lnTo>
                  <a:pt x="0" y="626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898852" y="8827597"/>
            <a:ext cx="618309" cy="1617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966912" y="8864244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0" y="25588"/>
                </a:moveTo>
                <a:lnTo>
                  <a:pt x="482184" y="25588"/>
                </a:lnTo>
                <a:lnTo>
                  <a:pt x="482184" y="0"/>
                </a:lnTo>
                <a:lnTo>
                  <a:pt x="0" y="0"/>
                </a:lnTo>
                <a:lnTo>
                  <a:pt x="0" y="2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966912" y="8864244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14558" y="0"/>
                </a:moveTo>
                <a:lnTo>
                  <a:pt x="0" y="25168"/>
                </a:lnTo>
                <a:lnTo>
                  <a:pt x="482187" y="25588"/>
                </a:lnTo>
                <a:lnTo>
                  <a:pt x="475520" y="652"/>
                </a:lnTo>
                <a:lnTo>
                  <a:pt x="1455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006147" y="8505076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62" y="0"/>
                </a:moveTo>
                <a:lnTo>
                  <a:pt x="22627" y="0"/>
                </a:lnTo>
                <a:lnTo>
                  <a:pt x="17622" y="2089"/>
                </a:lnTo>
                <a:lnTo>
                  <a:pt x="10397" y="4717"/>
                </a:lnTo>
                <a:lnTo>
                  <a:pt x="4711" y="10401"/>
                </a:lnTo>
                <a:lnTo>
                  <a:pt x="2094" y="17619"/>
                </a:lnTo>
                <a:lnTo>
                  <a:pt x="0" y="22626"/>
                </a:lnTo>
                <a:lnTo>
                  <a:pt x="0" y="311737"/>
                </a:lnTo>
                <a:lnTo>
                  <a:pt x="2094" y="316744"/>
                </a:lnTo>
                <a:lnTo>
                  <a:pt x="4711" y="323961"/>
                </a:lnTo>
                <a:lnTo>
                  <a:pt x="10397" y="329646"/>
                </a:lnTo>
                <a:lnTo>
                  <a:pt x="17622" y="332273"/>
                </a:lnTo>
                <a:lnTo>
                  <a:pt x="22627" y="334363"/>
                </a:lnTo>
                <a:lnTo>
                  <a:pt x="380962" y="334363"/>
                </a:lnTo>
                <a:lnTo>
                  <a:pt x="385967" y="332273"/>
                </a:lnTo>
                <a:lnTo>
                  <a:pt x="393181" y="329646"/>
                </a:lnTo>
                <a:lnTo>
                  <a:pt x="398867" y="323961"/>
                </a:lnTo>
                <a:lnTo>
                  <a:pt x="401495" y="316744"/>
                </a:lnTo>
                <a:lnTo>
                  <a:pt x="403579" y="311737"/>
                </a:lnTo>
                <a:lnTo>
                  <a:pt x="403579" y="22626"/>
                </a:lnTo>
                <a:lnTo>
                  <a:pt x="401495" y="17619"/>
                </a:lnTo>
                <a:lnTo>
                  <a:pt x="398867" y="10401"/>
                </a:lnTo>
                <a:lnTo>
                  <a:pt x="393181" y="4717"/>
                </a:lnTo>
                <a:lnTo>
                  <a:pt x="385967" y="2089"/>
                </a:lnTo>
                <a:lnTo>
                  <a:pt x="3809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006147" y="8505076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974295" y="8481050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387993"/>
                </a:moveTo>
                <a:lnTo>
                  <a:pt x="467284" y="387993"/>
                </a:lnTo>
                <a:lnTo>
                  <a:pt x="467284" y="0"/>
                </a:lnTo>
                <a:lnTo>
                  <a:pt x="0" y="0"/>
                </a:lnTo>
                <a:lnTo>
                  <a:pt x="0" y="387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974295" y="8481050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0"/>
                </a:moveTo>
                <a:lnTo>
                  <a:pt x="467284" y="0"/>
                </a:lnTo>
                <a:lnTo>
                  <a:pt x="467284" y="387993"/>
                </a:lnTo>
                <a:lnTo>
                  <a:pt x="0" y="38799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006147" y="8505076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62" y="0"/>
                </a:moveTo>
                <a:lnTo>
                  <a:pt x="22627" y="0"/>
                </a:lnTo>
                <a:lnTo>
                  <a:pt x="17622" y="2089"/>
                </a:lnTo>
                <a:lnTo>
                  <a:pt x="10397" y="4717"/>
                </a:lnTo>
                <a:lnTo>
                  <a:pt x="4711" y="10401"/>
                </a:lnTo>
                <a:lnTo>
                  <a:pt x="2094" y="17619"/>
                </a:lnTo>
                <a:lnTo>
                  <a:pt x="0" y="22626"/>
                </a:lnTo>
                <a:lnTo>
                  <a:pt x="0" y="311737"/>
                </a:lnTo>
                <a:lnTo>
                  <a:pt x="2094" y="316744"/>
                </a:lnTo>
                <a:lnTo>
                  <a:pt x="4711" y="323961"/>
                </a:lnTo>
                <a:lnTo>
                  <a:pt x="10397" y="329646"/>
                </a:lnTo>
                <a:lnTo>
                  <a:pt x="17622" y="332273"/>
                </a:lnTo>
                <a:lnTo>
                  <a:pt x="22627" y="334363"/>
                </a:lnTo>
                <a:lnTo>
                  <a:pt x="380962" y="334363"/>
                </a:lnTo>
                <a:lnTo>
                  <a:pt x="385967" y="332273"/>
                </a:lnTo>
                <a:lnTo>
                  <a:pt x="393181" y="329646"/>
                </a:lnTo>
                <a:lnTo>
                  <a:pt x="398867" y="323961"/>
                </a:lnTo>
                <a:lnTo>
                  <a:pt x="401495" y="316744"/>
                </a:lnTo>
                <a:lnTo>
                  <a:pt x="403579" y="311737"/>
                </a:lnTo>
                <a:lnTo>
                  <a:pt x="403579" y="22626"/>
                </a:lnTo>
                <a:lnTo>
                  <a:pt x="401495" y="17619"/>
                </a:lnTo>
                <a:lnTo>
                  <a:pt x="398867" y="10401"/>
                </a:lnTo>
                <a:lnTo>
                  <a:pt x="393181" y="4717"/>
                </a:lnTo>
                <a:lnTo>
                  <a:pt x="385967" y="2089"/>
                </a:lnTo>
                <a:lnTo>
                  <a:pt x="3809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006147" y="8505076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837482" y="8900366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70" h="103504">
                <a:moveTo>
                  <a:pt x="0" y="103286"/>
                </a:moveTo>
                <a:lnTo>
                  <a:pt x="686679" y="103286"/>
                </a:lnTo>
                <a:lnTo>
                  <a:pt x="686679" y="0"/>
                </a:lnTo>
                <a:lnTo>
                  <a:pt x="0" y="0"/>
                </a:lnTo>
                <a:lnTo>
                  <a:pt x="0" y="10328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837482" y="8900366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70" h="103504">
                <a:moveTo>
                  <a:pt x="0" y="0"/>
                </a:moveTo>
                <a:lnTo>
                  <a:pt x="686679" y="0"/>
                </a:lnTo>
                <a:lnTo>
                  <a:pt x="686679" y="103286"/>
                </a:lnTo>
                <a:lnTo>
                  <a:pt x="0" y="10328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861241" y="8985571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79" h="103504">
                <a:moveTo>
                  <a:pt x="83065" y="0"/>
                </a:moveTo>
                <a:lnTo>
                  <a:pt x="0" y="100429"/>
                </a:lnTo>
                <a:lnTo>
                  <a:pt x="502403" y="103286"/>
                </a:lnTo>
                <a:lnTo>
                  <a:pt x="550820" y="688"/>
                </a:lnTo>
                <a:lnTo>
                  <a:pt x="8306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861241" y="8985571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79" h="103504">
                <a:moveTo>
                  <a:pt x="0" y="100428"/>
                </a:moveTo>
                <a:lnTo>
                  <a:pt x="83068" y="0"/>
                </a:lnTo>
                <a:lnTo>
                  <a:pt x="550816" y="688"/>
                </a:lnTo>
                <a:lnTo>
                  <a:pt x="502405" y="103286"/>
                </a:lnTo>
                <a:lnTo>
                  <a:pt x="0" y="10042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298505" y="8948556"/>
            <a:ext cx="183353" cy="244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366566" y="8985204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71" y="0"/>
                </a:moveTo>
                <a:lnTo>
                  <a:pt x="0" y="97814"/>
                </a:lnTo>
                <a:lnTo>
                  <a:pt x="94" y="108707"/>
                </a:lnTo>
                <a:lnTo>
                  <a:pt x="47234" y="34369"/>
                </a:lnTo>
                <a:lnTo>
                  <a:pt x="4717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366566" y="8985204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4" y="0"/>
                </a:moveTo>
                <a:lnTo>
                  <a:pt x="47231" y="34369"/>
                </a:lnTo>
                <a:lnTo>
                  <a:pt x="94" y="108707"/>
                </a:lnTo>
                <a:lnTo>
                  <a:pt x="0" y="97814"/>
                </a:lnTo>
                <a:lnTo>
                  <a:pt x="4716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1859324" y="9090687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 h="0">
                <a:moveTo>
                  <a:pt x="0" y="0"/>
                </a:moveTo>
                <a:lnTo>
                  <a:pt x="505232" y="0"/>
                </a:lnTo>
              </a:path>
            </a:pathLst>
          </a:custGeom>
          <a:ln w="8547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1854089" y="9090687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4" h="0">
                <a:moveTo>
                  <a:pt x="0" y="0"/>
                </a:moveTo>
                <a:lnTo>
                  <a:pt x="515702" y="0"/>
                </a:lnTo>
              </a:path>
            </a:pathLst>
          </a:custGeom>
          <a:ln w="19018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284578" y="8938361"/>
            <a:ext cx="183515" cy="12065"/>
          </a:xfrm>
          <a:custGeom>
            <a:avLst/>
            <a:gdLst/>
            <a:ahLst/>
            <a:cxnLst/>
            <a:rect l="l" t="t" r="r" b="b"/>
            <a:pathLst>
              <a:path w="183515" h="12065">
                <a:moveTo>
                  <a:pt x="0" y="12026"/>
                </a:moveTo>
                <a:lnTo>
                  <a:pt x="183192" y="12026"/>
                </a:lnTo>
                <a:lnTo>
                  <a:pt x="183192" y="0"/>
                </a:lnTo>
                <a:lnTo>
                  <a:pt x="0" y="0"/>
                </a:lnTo>
                <a:lnTo>
                  <a:pt x="0" y="1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274108" y="8927891"/>
            <a:ext cx="204470" cy="33020"/>
          </a:xfrm>
          <a:custGeom>
            <a:avLst/>
            <a:gdLst/>
            <a:ahLst/>
            <a:cxnLst/>
            <a:rect l="l" t="t" r="r" b="b"/>
            <a:pathLst>
              <a:path w="204470" h="33020">
                <a:moveTo>
                  <a:pt x="0" y="32968"/>
                </a:moveTo>
                <a:lnTo>
                  <a:pt x="204134" y="32968"/>
                </a:lnTo>
                <a:lnTo>
                  <a:pt x="204134" y="0"/>
                </a:lnTo>
                <a:lnTo>
                  <a:pt x="0" y="0"/>
                </a:lnTo>
                <a:lnTo>
                  <a:pt x="0" y="32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375305" y="8739788"/>
            <a:ext cx="200782" cy="2490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2438134" y="8771201"/>
            <a:ext cx="75131" cy="1234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443987" y="8419919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79" h="447675">
                <a:moveTo>
                  <a:pt x="55275" y="0"/>
                </a:moveTo>
                <a:lnTo>
                  <a:pt x="1319" y="64839"/>
                </a:lnTo>
                <a:lnTo>
                  <a:pt x="0" y="447242"/>
                </a:lnTo>
                <a:lnTo>
                  <a:pt x="54239" y="339473"/>
                </a:lnTo>
                <a:lnTo>
                  <a:pt x="552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2443987" y="8419919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79" h="447675">
                <a:moveTo>
                  <a:pt x="0" y="447243"/>
                </a:moveTo>
                <a:lnTo>
                  <a:pt x="54236" y="339472"/>
                </a:lnTo>
                <a:lnTo>
                  <a:pt x="55275" y="0"/>
                </a:lnTo>
                <a:lnTo>
                  <a:pt x="1314" y="64839"/>
                </a:lnTo>
                <a:lnTo>
                  <a:pt x="0" y="44724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065376" y="8774276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113441" y="0"/>
                </a:moveTo>
                <a:lnTo>
                  <a:pt x="0" y="125336"/>
                </a:lnTo>
                <a:lnTo>
                  <a:pt x="686094" y="128902"/>
                </a:lnTo>
                <a:lnTo>
                  <a:pt x="752196" y="859"/>
                </a:lnTo>
                <a:lnTo>
                  <a:pt x="11344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8065376" y="8774276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0" y="125336"/>
                </a:moveTo>
                <a:lnTo>
                  <a:pt x="113439" y="0"/>
                </a:lnTo>
                <a:lnTo>
                  <a:pt x="752200" y="859"/>
                </a:lnTo>
                <a:lnTo>
                  <a:pt x="686090" y="128902"/>
                </a:lnTo>
                <a:lnTo>
                  <a:pt x="0" y="1253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8743189" y="8766599"/>
            <a:ext cx="85596" cy="2486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8201571" y="8421168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4" h="62865">
                <a:moveTo>
                  <a:pt x="524706" y="0"/>
                </a:moveTo>
                <a:lnTo>
                  <a:pt x="79065" y="0"/>
                </a:lnTo>
                <a:lnTo>
                  <a:pt x="0" y="62686"/>
                </a:lnTo>
                <a:lnTo>
                  <a:pt x="473650" y="62683"/>
                </a:lnTo>
                <a:lnTo>
                  <a:pt x="497785" y="30250"/>
                </a:lnTo>
                <a:lnTo>
                  <a:pt x="52470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8201571" y="8421168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4" h="62865">
                <a:moveTo>
                  <a:pt x="0" y="62686"/>
                </a:moveTo>
                <a:lnTo>
                  <a:pt x="79066" y="0"/>
                </a:lnTo>
                <a:lnTo>
                  <a:pt x="524709" y="0"/>
                </a:lnTo>
                <a:lnTo>
                  <a:pt x="497786" y="30251"/>
                </a:lnTo>
                <a:lnTo>
                  <a:pt x="473650" y="62684"/>
                </a:lnTo>
                <a:lnTo>
                  <a:pt x="0" y="626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8125783" y="8827597"/>
            <a:ext cx="618309" cy="1617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8193844" y="8864244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0" y="25588"/>
                </a:moveTo>
                <a:lnTo>
                  <a:pt x="482184" y="25588"/>
                </a:lnTo>
                <a:lnTo>
                  <a:pt x="482184" y="0"/>
                </a:lnTo>
                <a:lnTo>
                  <a:pt x="0" y="0"/>
                </a:lnTo>
                <a:lnTo>
                  <a:pt x="0" y="2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8193844" y="8864244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14558" y="0"/>
                </a:moveTo>
                <a:lnTo>
                  <a:pt x="0" y="25168"/>
                </a:lnTo>
                <a:lnTo>
                  <a:pt x="482187" y="25588"/>
                </a:lnTo>
                <a:lnTo>
                  <a:pt x="475520" y="652"/>
                </a:lnTo>
                <a:lnTo>
                  <a:pt x="1455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8233077" y="8505076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51" y="0"/>
                </a:moveTo>
                <a:lnTo>
                  <a:pt x="22627" y="0"/>
                </a:lnTo>
                <a:lnTo>
                  <a:pt x="17612" y="2089"/>
                </a:lnTo>
                <a:lnTo>
                  <a:pt x="10397" y="4717"/>
                </a:lnTo>
                <a:lnTo>
                  <a:pt x="4711" y="10401"/>
                </a:lnTo>
                <a:lnTo>
                  <a:pt x="2083" y="17619"/>
                </a:lnTo>
                <a:lnTo>
                  <a:pt x="0" y="22626"/>
                </a:lnTo>
                <a:lnTo>
                  <a:pt x="0" y="311737"/>
                </a:lnTo>
                <a:lnTo>
                  <a:pt x="2083" y="316744"/>
                </a:lnTo>
                <a:lnTo>
                  <a:pt x="4711" y="323961"/>
                </a:lnTo>
                <a:lnTo>
                  <a:pt x="10397" y="329646"/>
                </a:lnTo>
                <a:lnTo>
                  <a:pt x="17612" y="332273"/>
                </a:lnTo>
                <a:lnTo>
                  <a:pt x="22627" y="334363"/>
                </a:lnTo>
                <a:lnTo>
                  <a:pt x="380951" y="334363"/>
                </a:lnTo>
                <a:lnTo>
                  <a:pt x="385956" y="332273"/>
                </a:lnTo>
                <a:lnTo>
                  <a:pt x="393181" y="329646"/>
                </a:lnTo>
                <a:lnTo>
                  <a:pt x="398867" y="323961"/>
                </a:lnTo>
                <a:lnTo>
                  <a:pt x="401495" y="316744"/>
                </a:lnTo>
                <a:lnTo>
                  <a:pt x="403579" y="311737"/>
                </a:lnTo>
                <a:lnTo>
                  <a:pt x="403579" y="22626"/>
                </a:lnTo>
                <a:lnTo>
                  <a:pt x="401495" y="17619"/>
                </a:lnTo>
                <a:lnTo>
                  <a:pt x="398867" y="10401"/>
                </a:lnTo>
                <a:lnTo>
                  <a:pt x="393181" y="4717"/>
                </a:lnTo>
                <a:lnTo>
                  <a:pt x="385956" y="2089"/>
                </a:lnTo>
                <a:lnTo>
                  <a:pt x="3809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8233077" y="8505076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8201225" y="8481050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387993"/>
                </a:moveTo>
                <a:lnTo>
                  <a:pt x="467284" y="387993"/>
                </a:lnTo>
                <a:lnTo>
                  <a:pt x="467284" y="0"/>
                </a:lnTo>
                <a:lnTo>
                  <a:pt x="0" y="0"/>
                </a:lnTo>
                <a:lnTo>
                  <a:pt x="0" y="387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201225" y="8481050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0"/>
                </a:moveTo>
                <a:lnTo>
                  <a:pt x="467284" y="0"/>
                </a:lnTo>
                <a:lnTo>
                  <a:pt x="467284" y="387993"/>
                </a:lnTo>
                <a:lnTo>
                  <a:pt x="0" y="38799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8233077" y="8505076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51" y="0"/>
                </a:moveTo>
                <a:lnTo>
                  <a:pt x="22627" y="0"/>
                </a:lnTo>
                <a:lnTo>
                  <a:pt x="17612" y="2089"/>
                </a:lnTo>
                <a:lnTo>
                  <a:pt x="10397" y="4717"/>
                </a:lnTo>
                <a:lnTo>
                  <a:pt x="4711" y="10401"/>
                </a:lnTo>
                <a:lnTo>
                  <a:pt x="2083" y="17619"/>
                </a:lnTo>
                <a:lnTo>
                  <a:pt x="0" y="22626"/>
                </a:lnTo>
                <a:lnTo>
                  <a:pt x="0" y="311737"/>
                </a:lnTo>
                <a:lnTo>
                  <a:pt x="2083" y="316744"/>
                </a:lnTo>
                <a:lnTo>
                  <a:pt x="4711" y="323961"/>
                </a:lnTo>
                <a:lnTo>
                  <a:pt x="10397" y="329646"/>
                </a:lnTo>
                <a:lnTo>
                  <a:pt x="17612" y="332273"/>
                </a:lnTo>
                <a:lnTo>
                  <a:pt x="22627" y="334363"/>
                </a:lnTo>
                <a:lnTo>
                  <a:pt x="380951" y="334363"/>
                </a:lnTo>
                <a:lnTo>
                  <a:pt x="385956" y="332273"/>
                </a:lnTo>
                <a:lnTo>
                  <a:pt x="393181" y="329646"/>
                </a:lnTo>
                <a:lnTo>
                  <a:pt x="398867" y="323961"/>
                </a:lnTo>
                <a:lnTo>
                  <a:pt x="401495" y="316744"/>
                </a:lnTo>
                <a:lnTo>
                  <a:pt x="403579" y="311737"/>
                </a:lnTo>
                <a:lnTo>
                  <a:pt x="403579" y="22626"/>
                </a:lnTo>
                <a:lnTo>
                  <a:pt x="401495" y="17619"/>
                </a:lnTo>
                <a:lnTo>
                  <a:pt x="398867" y="10401"/>
                </a:lnTo>
                <a:lnTo>
                  <a:pt x="393181" y="4717"/>
                </a:lnTo>
                <a:lnTo>
                  <a:pt x="385956" y="2089"/>
                </a:lnTo>
                <a:lnTo>
                  <a:pt x="3809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8233077" y="8505076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8064402" y="8900366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69" h="103504">
                <a:moveTo>
                  <a:pt x="0" y="103286"/>
                </a:moveTo>
                <a:lnTo>
                  <a:pt x="686679" y="103286"/>
                </a:lnTo>
                <a:lnTo>
                  <a:pt x="686679" y="0"/>
                </a:lnTo>
                <a:lnTo>
                  <a:pt x="0" y="0"/>
                </a:lnTo>
                <a:lnTo>
                  <a:pt x="0" y="10328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8064402" y="8900366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69" h="103504">
                <a:moveTo>
                  <a:pt x="0" y="0"/>
                </a:moveTo>
                <a:lnTo>
                  <a:pt x="686679" y="0"/>
                </a:lnTo>
                <a:lnTo>
                  <a:pt x="686679" y="103286"/>
                </a:lnTo>
                <a:lnTo>
                  <a:pt x="0" y="10328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8088171" y="8985571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80" h="103504">
                <a:moveTo>
                  <a:pt x="83065" y="0"/>
                </a:moveTo>
                <a:lnTo>
                  <a:pt x="0" y="100429"/>
                </a:lnTo>
                <a:lnTo>
                  <a:pt x="502403" y="103286"/>
                </a:lnTo>
                <a:lnTo>
                  <a:pt x="550810" y="688"/>
                </a:lnTo>
                <a:lnTo>
                  <a:pt x="8306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8088171" y="8985571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80" h="103504">
                <a:moveTo>
                  <a:pt x="0" y="100428"/>
                </a:moveTo>
                <a:lnTo>
                  <a:pt x="83068" y="0"/>
                </a:lnTo>
                <a:lnTo>
                  <a:pt x="550816" y="688"/>
                </a:lnTo>
                <a:lnTo>
                  <a:pt x="502405" y="103286"/>
                </a:lnTo>
                <a:lnTo>
                  <a:pt x="0" y="10042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8525436" y="8948556"/>
            <a:ext cx="183353" cy="244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8593496" y="8985204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0" y="0"/>
                </a:moveTo>
                <a:lnTo>
                  <a:pt x="0" y="97814"/>
                </a:lnTo>
                <a:lnTo>
                  <a:pt x="94" y="108707"/>
                </a:lnTo>
                <a:lnTo>
                  <a:pt x="47234" y="34369"/>
                </a:lnTo>
                <a:lnTo>
                  <a:pt x="4716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8593496" y="8985204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4" y="0"/>
                </a:moveTo>
                <a:lnTo>
                  <a:pt x="47231" y="34369"/>
                </a:lnTo>
                <a:lnTo>
                  <a:pt x="94" y="108707"/>
                </a:lnTo>
                <a:lnTo>
                  <a:pt x="0" y="97814"/>
                </a:lnTo>
                <a:lnTo>
                  <a:pt x="4716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8086255" y="9090687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 h="0">
                <a:moveTo>
                  <a:pt x="0" y="0"/>
                </a:moveTo>
                <a:lnTo>
                  <a:pt x="505232" y="0"/>
                </a:lnTo>
              </a:path>
            </a:pathLst>
          </a:custGeom>
          <a:ln w="8547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8081020" y="9090687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5" h="0">
                <a:moveTo>
                  <a:pt x="0" y="0"/>
                </a:moveTo>
                <a:lnTo>
                  <a:pt x="515702" y="0"/>
                </a:lnTo>
              </a:path>
            </a:pathLst>
          </a:custGeom>
          <a:ln w="19018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8511510" y="8938361"/>
            <a:ext cx="183515" cy="12065"/>
          </a:xfrm>
          <a:custGeom>
            <a:avLst/>
            <a:gdLst/>
            <a:ahLst/>
            <a:cxnLst/>
            <a:rect l="l" t="t" r="r" b="b"/>
            <a:pathLst>
              <a:path w="183515" h="12065">
                <a:moveTo>
                  <a:pt x="0" y="12026"/>
                </a:moveTo>
                <a:lnTo>
                  <a:pt x="183192" y="12026"/>
                </a:lnTo>
                <a:lnTo>
                  <a:pt x="183192" y="0"/>
                </a:lnTo>
                <a:lnTo>
                  <a:pt x="0" y="0"/>
                </a:lnTo>
                <a:lnTo>
                  <a:pt x="0" y="1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8501038" y="8927891"/>
            <a:ext cx="204470" cy="33020"/>
          </a:xfrm>
          <a:custGeom>
            <a:avLst/>
            <a:gdLst/>
            <a:ahLst/>
            <a:cxnLst/>
            <a:rect l="l" t="t" r="r" b="b"/>
            <a:pathLst>
              <a:path w="204469" h="33020">
                <a:moveTo>
                  <a:pt x="0" y="32968"/>
                </a:moveTo>
                <a:lnTo>
                  <a:pt x="204134" y="32968"/>
                </a:lnTo>
                <a:lnTo>
                  <a:pt x="204134" y="0"/>
                </a:lnTo>
                <a:lnTo>
                  <a:pt x="0" y="0"/>
                </a:lnTo>
                <a:lnTo>
                  <a:pt x="0" y="32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8602236" y="8739788"/>
            <a:ext cx="200782" cy="24907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8665065" y="8771201"/>
            <a:ext cx="75131" cy="1234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8670917" y="8419919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80" h="447675">
                <a:moveTo>
                  <a:pt x="55275" y="0"/>
                </a:moveTo>
                <a:lnTo>
                  <a:pt x="1319" y="64839"/>
                </a:lnTo>
                <a:lnTo>
                  <a:pt x="0" y="447242"/>
                </a:lnTo>
                <a:lnTo>
                  <a:pt x="54239" y="339473"/>
                </a:lnTo>
                <a:lnTo>
                  <a:pt x="552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8670919" y="8419919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80" h="447675">
                <a:moveTo>
                  <a:pt x="0" y="447243"/>
                </a:moveTo>
                <a:lnTo>
                  <a:pt x="54236" y="339472"/>
                </a:lnTo>
                <a:lnTo>
                  <a:pt x="55275" y="0"/>
                </a:lnTo>
                <a:lnTo>
                  <a:pt x="1314" y="64839"/>
                </a:lnTo>
                <a:lnTo>
                  <a:pt x="0" y="44724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3877326" y="9831143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113441" y="0"/>
                </a:moveTo>
                <a:lnTo>
                  <a:pt x="0" y="125336"/>
                </a:lnTo>
                <a:lnTo>
                  <a:pt x="686083" y="128902"/>
                </a:lnTo>
                <a:lnTo>
                  <a:pt x="752196" y="859"/>
                </a:lnTo>
                <a:lnTo>
                  <a:pt x="11344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3877326" y="9831143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0" y="125336"/>
                </a:moveTo>
                <a:lnTo>
                  <a:pt x="113439" y="0"/>
                </a:lnTo>
                <a:lnTo>
                  <a:pt x="752200" y="859"/>
                </a:lnTo>
                <a:lnTo>
                  <a:pt x="686090" y="128902"/>
                </a:lnTo>
                <a:lnTo>
                  <a:pt x="0" y="1253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4555137" y="9823467"/>
            <a:ext cx="85596" cy="24862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4013521" y="9478036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4" h="62865">
                <a:moveTo>
                  <a:pt x="524706" y="0"/>
                </a:moveTo>
                <a:lnTo>
                  <a:pt x="79065" y="0"/>
                </a:lnTo>
                <a:lnTo>
                  <a:pt x="0" y="62686"/>
                </a:lnTo>
                <a:lnTo>
                  <a:pt x="473650" y="62683"/>
                </a:lnTo>
                <a:lnTo>
                  <a:pt x="497785" y="30250"/>
                </a:lnTo>
                <a:lnTo>
                  <a:pt x="52470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4013521" y="9478036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4" h="62865">
                <a:moveTo>
                  <a:pt x="0" y="62686"/>
                </a:moveTo>
                <a:lnTo>
                  <a:pt x="79066" y="0"/>
                </a:lnTo>
                <a:lnTo>
                  <a:pt x="524709" y="0"/>
                </a:lnTo>
                <a:lnTo>
                  <a:pt x="497786" y="30251"/>
                </a:lnTo>
                <a:lnTo>
                  <a:pt x="473650" y="62684"/>
                </a:lnTo>
                <a:lnTo>
                  <a:pt x="0" y="626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937732" y="9884464"/>
            <a:ext cx="618309" cy="16171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4005793" y="9921112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0" y="25588"/>
                </a:moveTo>
                <a:lnTo>
                  <a:pt x="482184" y="25588"/>
                </a:lnTo>
                <a:lnTo>
                  <a:pt x="482184" y="0"/>
                </a:lnTo>
                <a:lnTo>
                  <a:pt x="0" y="0"/>
                </a:lnTo>
                <a:lnTo>
                  <a:pt x="0" y="2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4005793" y="9921112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14558" y="0"/>
                </a:moveTo>
                <a:lnTo>
                  <a:pt x="0" y="25168"/>
                </a:lnTo>
                <a:lnTo>
                  <a:pt x="482187" y="25588"/>
                </a:lnTo>
                <a:lnTo>
                  <a:pt x="475520" y="652"/>
                </a:lnTo>
                <a:lnTo>
                  <a:pt x="1455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4045027" y="9561943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51" y="0"/>
                </a:moveTo>
                <a:lnTo>
                  <a:pt x="22617" y="0"/>
                </a:lnTo>
                <a:lnTo>
                  <a:pt x="17612" y="2089"/>
                </a:lnTo>
                <a:lnTo>
                  <a:pt x="10397" y="4717"/>
                </a:lnTo>
                <a:lnTo>
                  <a:pt x="4711" y="10401"/>
                </a:lnTo>
                <a:lnTo>
                  <a:pt x="2083" y="17619"/>
                </a:lnTo>
                <a:lnTo>
                  <a:pt x="0" y="22626"/>
                </a:lnTo>
                <a:lnTo>
                  <a:pt x="0" y="311737"/>
                </a:lnTo>
                <a:lnTo>
                  <a:pt x="2083" y="316744"/>
                </a:lnTo>
                <a:lnTo>
                  <a:pt x="4711" y="323961"/>
                </a:lnTo>
                <a:lnTo>
                  <a:pt x="10397" y="329646"/>
                </a:lnTo>
                <a:lnTo>
                  <a:pt x="17612" y="332273"/>
                </a:lnTo>
                <a:lnTo>
                  <a:pt x="22617" y="334363"/>
                </a:lnTo>
                <a:lnTo>
                  <a:pt x="380951" y="334363"/>
                </a:lnTo>
                <a:lnTo>
                  <a:pt x="385956" y="332273"/>
                </a:lnTo>
                <a:lnTo>
                  <a:pt x="393181" y="329646"/>
                </a:lnTo>
                <a:lnTo>
                  <a:pt x="398867" y="323961"/>
                </a:lnTo>
                <a:lnTo>
                  <a:pt x="401485" y="316744"/>
                </a:lnTo>
                <a:lnTo>
                  <a:pt x="403579" y="311737"/>
                </a:lnTo>
                <a:lnTo>
                  <a:pt x="403579" y="22626"/>
                </a:lnTo>
                <a:lnTo>
                  <a:pt x="401485" y="17619"/>
                </a:lnTo>
                <a:lnTo>
                  <a:pt x="398867" y="10401"/>
                </a:lnTo>
                <a:lnTo>
                  <a:pt x="393181" y="4717"/>
                </a:lnTo>
                <a:lnTo>
                  <a:pt x="385956" y="2089"/>
                </a:lnTo>
                <a:lnTo>
                  <a:pt x="3809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045027" y="9561943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4013175" y="9537917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387993"/>
                </a:moveTo>
                <a:lnTo>
                  <a:pt x="467284" y="387993"/>
                </a:lnTo>
                <a:lnTo>
                  <a:pt x="467284" y="0"/>
                </a:lnTo>
                <a:lnTo>
                  <a:pt x="0" y="0"/>
                </a:lnTo>
                <a:lnTo>
                  <a:pt x="0" y="387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4013175" y="9537917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0"/>
                </a:moveTo>
                <a:lnTo>
                  <a:pt x="467284" y="0"/>
                </a:lnTo>
                <a:lnTo>
                  <a:pt x="467284" y="387993"/>
                </a:lnTo>
                <a:lnTo>
                  <a:pt x="0" y="38799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4045027" y="9561943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51" y="0"/>
                </a:moveTo>
                <a:lnTo>
                  <a:pt x="22617" y="0"/>
                </a:lnTo>
                <a:lnTo>
                  <a:pt x="17612" y="2089"/>
                </a:lnTo>
                <a:lnTo>
                  <a:pt x="10397" y="4717"/>
                </a:lnTo>
                <a:lnTo>
                  <a:pt x="4711" y="10401"/>
                </a:lnTo>
                <a:lnTo>
                  <a:pt x="2083" y="17619"/>
                </a:lnTo>
                <a:lnTo>
                  <a:pt x="0" y="22626"/>
                </a:lnTo>
                <a:lnTo>
                  <a:pt x="0" y="311737"/>
                </a:lnTo>
                <a:lnTo>
                  <a:pt x="2083" y="316744"/>
                </a:lnTo>
                <a:lnTo>
                  <a:pt x="4711" y="323961"/>
                </a:lnTo>
                <a:lnTo>
                  <a:pt x="10397" y="329646"/>
                </a:lnTo>
                <a:lnTo>
                  <a:pt x="17612" y="332273"/>
                </a:lnTo>
                <a:lnTo>
                  <a:pt x="22617" y="334363"/>
                </a:lnTo>
                <a:lnTo>
                  <a:pt x="380951" y="334363"/>
                </a:lnTo>
                <a:lnTo>
                  <a:pt x="385956" y="332273"/>
                </a:lnTo>
                <a:lnTo>
                  <a:pt x="393181" y="329646"/>
                </a:lnTo>
                <a:lnTo>
                  <a:pt x="398867" y="323961"/>
                </a:lnTo>
                <a:lnTo>
                  <a:pt x="401485" y="316744"/>
                </a:lnTo>
                <a:lnTo>
                  <a:pt x="403579" y="311737"/>
                </a:lnTo>
                <a:lnTo>
                  <a:pt x="403579" y="22626"/>
                </a:lnTo>
                <a:lnTo>
                  <a:pt x="401485" y="17619"/>
                </a:lnTo>
                <a:lnTo>
                  <a:pt x="398867" y="10401"/>
                </a:lnTo>
                <a:lnTo>
                  <a:pt x="393181" y="4717"/>
                </a:lnTo>
                <a:lnTo>
                  <a:pt x="385956" y="2089"/>
                </a:lnTo>
                <a:lnTo>
                  <a:pt x="3809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4045027" y="9561943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3876353" y="9957234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69" h="103504">
                <a:moveTo>
                  <a:pt x="0" y="103286"/>
                </a:moveTo>
                <a:lnTo>
                  <a:pt x="686679" y="103286"/>
                </a:lnTo>
                <a:lnTo>
                  <a:pt x="686679" y="0"/>
                </a:lnTo>
                <a:lnTo>
                  <a:pt x="0" y="0"/>
                </a:lnTo>
                <a:lnTo>
                  <a:pt x="0" y="10328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3876353" y="9957234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69" h="103504">
                <a:moveTo>
                  <a:pt x="0" y="0"/>
                </a:moveTo>
                <a:lnTo>
                  <a:pt x="686679" y="0"/>
                </a:lnTo>
                <a:lnTo>
                  <a:pt x="686679" y="103286"/>
                </a:lnTo>
                <a:lnTo>
                  <a:pt x="0" y="10328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3900120" y="10042438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80" h="103504">
                <a:moveTo>
                  <a:pt x="83065" y="0"/>
                </a:moveTo>
                <a:lnTo>
                  <a:pt x="0" y="100429"/>
                </a:lnTo>
                <a:lnTo>
                  <a:pt x="502403" y="103286"/>
                </a:lnTo>
                <a:lnTo>
                  <a:pt x="550810" y="688"/>
                </a:lnTo>
                <a:lnTo>
                  <a:pt x="8306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3900122" y="10042438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80" h="103504">
                <a:moveTo>
                  <a:pt x="0" y="100428"/>
                </a:moveTo>
                <a:lnTo>
                  <a:pt x="83068" y="0"/>
                </a:lnTo>
                <a:lnTo>
                  <a:pt x="550816" y="688"/>
                </a:lnTo>
                <a:lnTo>
                  <a:pt x="502405" y="103286"/>
                </a:lnTo>
                <a:lnTo>
                  <a:pt x="0" y="10042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4337385" y="10005423"/>
            <a:ext cx="183353" cy="244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4405446" y="10042071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0" y="0"/>
                </a:moveTo>
                <a:lnTo>
                  <a:pt x="0" y="97814"/>
                </a:lnTo>
                <a:lnTo>
                  <a:pt x="94" y="108707"/>
                </a:lnTo>
                <a:lnTo>
                  <a:pt x="47234" y="34369"/>
                </a:lnTo>
                <a:lnTo>
                  <a:pt x="4716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4405446" y="10042071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4" y="0"/>
                </a:moveTo>
                <a:lnTo>
                  <a:pt x="47231" y="34369"/>
                </a:lnTo>
                <a:lnTo>
                  <a:pt x="94" y="108707"/>
                </a:lnTo>
                <a:lnTo>
                  <a:pt x="0" y="97814"/>
                </a:lnTo>
                <a:lnTo>
                  <a:pt x="4716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3898204" y="1014755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 h="0">
                <a:moveTo>
                  <a:pt x="0" y="0"/>
                </a:moveTo>
                <a:lnTo>
                  <a:pt x="505232" y="0"/>
                </a:lnTo>
              </a:path>
            </a:pathLst>
          </a:custGeom>
          <a:ln w="8547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3892969" y="10147555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5" h="0">
                <a:moveTo>
                  <a:pt x="0" y="0"/>
                </a:moveTo>
                <a:lnTo>
                  <a:pt x="515702" y="0"/>
                </a:lnTo>
              </a:path>
            </a:pathLst>
          </a:custGeom>
          <a:ln w="19018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4323459" y="9995228"/>
            <a:ext cx="183515" cy="12065"/>
          </a:xfrm>
          <a:custGeom>
            <a:avLst/>
            <a:gdLst/>
            <a:ahLst/>
            <a:cxnLst/>
            <a:rect l="l" t="t" r="r" b="b"/>
            <a:pathLst>
              <a:path w="183515" h="12065">
                <a:moveTo>
                  <a:pt x="0" y="12026"/>
                </a:moveTo>
                <a:lnTo>
                  <a:pt x="183192" y="12026"/>
                </a:lnTo>
                <a:lnTo>
                  <a:pt x="183192" y="0"/>
                </a:lnTo>
                <a:lnTo>
                  <a:pt x="0" y="0"/>
                </a:lnTo>
                <a:lnTo>
                  <a:pt x="0" y="1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4312988" y="9984758"/>
            <a:ext cx="204470" cy="33020"/>
          </a:xfrm>
          <a:custGeom>
            <a:avLst/>
            <a:gdLst/>
            <a:ahLst/>
            <a:cxnLst/>
            <a:rect l="l" t="t" r="r" b="b"/>
            <a:pathLst>
              <a:path w="204469" h="33020">
                <a:moveTo>
                  <a:pt x="0" y="32968"/>
                </a:moveTo>
                <a:lnTo>
                  <a:pt x="204134" y="32968"/>
                </a:lnTo>
                <a:lnTo>
                  <a:pt x="204134" y="0"/>
                </a:lnTo>
                <a:lnTo>
                  <a:pt x="0" y="0"/>
                </a:lnTo>
                <a:lnTo>
                  <a:pt x="0" y="32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4414186" y="9796655"/>
            <a:ext cx="200782" cy="2490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4477014" y="9828068"/>
            <a:ext cx="75131" cy="12342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4482867" y="9476786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80" h="447675">
                <a:moveTo>
                  <a:pt x="55275" y="0"/>
                </a:moveTo>
                <a:lnTo>
                  <a:pt x="1319" y="64839"/>
                </a:lnTo>
                <a:lnTo>
                  <a:pt x="0" y="447242"/>
                </a:lnTo>
                <a:lnTo>
                  <a:pt x="54239" y="339473"/>
                </a:lnTo>
                <a:lnTo>
                  <a:pt x="552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482867" y="9476786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80" h="447675">
                <a:moveTo>
                  <a:pt x="0" y="447243"/>
                </a:moveTo>
                <a:lnTo>
                  <a:pt x="54236" y="339472"/>
                </a:lnTo>
                <a:lnTo>
                  <a:pt x="55275" y="0"/>
                </a:lnTo>
                <a:lnTo>
                  <a:pt x="1314" y="64839"/>
                </a:lnTo>
                <a:lnTo>
                  <a:pt x="0" y="44724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6246290" y="9831143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113441" y="0"/>
                </a:moveTo>
                <a:lnTo>
                  <a:pt x="0" y="125336"/>
                </a:lnTo>
                <a:lnTo>
                  <a:pt x="686094" y="128902"/>
                </a:lnTo>
                <a:lnTo>
                  <a:pt x="752196" y="859"/>
                </a:lnTo>
                <a:lnTo>
                  <a:pt x="11344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6246290" y="9831143"/>
            <a:ext cx="752475" cy="128905"/>
          </a:xfrm>
          <a:custGeom>
            <a:avLst/>
            <a:gdLst/>
            <a:ahLst/>
            <a:cxnLst/>
            <a:rect l="l" t="t" r="r" b="b"/>
            <a:pathLst>
              <a:path w="752475" h="128904">
                <a:moveTo>
                  <a:pt x="0" y="125336"/>
                </a:moveTo>
                <a:lnTo>
                  <a:pt x="113439" y="0"/>
                </a:lnTo>
                <a:lnTo>
                  <a:pt x="752200" y="859"/>
                </a:lnTo>
                <a:lnTo>
                  <a:pt x="686090" y="128902"/>
                </a:lnTo>
                <a:lnTo>
                  <a:pt x="0" y="1253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6924101" y="9823467"/>
            <a:ext cx="85596" cy="2486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6382485" y="9478036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4" h="62865">
                <a:moveTo>
                  <a:pt x="524706" y="0"/>
                </a:moveTo>
                <a:lnTo>
                  <a:pt x="79065" y="0"/>
                </a:lnTo>
                <a:lnTo>
                  <a:pt x="0" y="62686"/>
                </a:lnTo>
                <a:lnTo>
                  <a:pt x="473650" y="62683"/>
                </a:lnTo>
                <a:lnTo>
                  <a:pt x="497785" y="30250"/>
                </a:lnTo>
                <a:lnTo>
                  <a:pt x="52470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6382485" y="9478036"/>
            <a:ext cx="525145" cy="62865"/>
          </a:xfrm>
          <a:custGeom>
            <a:avLst/>
            <a:gdLst/>
            <a:ahLst/>
            <a:cxnLst/>
            <a:rect l="l" t="t" r="r" b="b"/>
            <a:pathLst>
              <a:path w="525144" h="62865">
                <a:moveTo>
                  <a:pt x="0" y="62686"/>
                </a:moveTo>
                <a:lnTo>
                  <a:pt x="79066" y="0"/>
                </a:lnTo>
                <a:lnTo>
                  <a:pt x="524709" y="0"/>
                </a:lnTo>
                <a:lnTo>
                  <a:pt x="497786" y="30251"/>
                </a:lnTo>
                <a:lnTo>
                  <a:pt x="473650" y="62684"/>
                </a:lnTo>
                <a:lnTo>
                  <a:pt x="0" y="626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6306697" y="9884464"/>
            <a:ext cx="618309" cy="16171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6374758" y="9921112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0" y="25588"/>
                </a:moveTo>
                <a:lnTo>
                  <a:pt x="482184" y="25588"/>
                </a:lnTo>
                <a:lnTo>
                  <a:pt x="482184" y="0"/>
                </a:lnTo>
                <a:lnTo>
                  <a:pt x="0" y="0"/>
                </a:lnTo>
                <a:lnTo>
                  <a:pt x="0" y="2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6374758" y="9921112"/>
            <a:ext cx="482600" cy="26034"/>
          </a:xfrm>
          <a:custGeom>
            <a:avLst/>
            <a:gdLst/>
            <a:ahLst/>
            <a:cxnLst/>
            <a:rect l="l" t="t" r="r" b="b"/>
            <a:pathLst>
              <a:path w="482600" h="26034">
                <a:moveTo>
                  <a:pt x="14558" y="0"/>
                </a:moveTo>
                <a:lnTo>
                  <a:pt x="0" y="25168"/>
                </a:lnTo>
                <a:lnTo>
                  <a:pt x="482187" y="25588"/>
                </a:lnTo>
                <a:lnTo>
                  <a:pt x="475520" y="652"/>
                </a:lnTo>
                <a:lnTo>
                  <a:pt x="1455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6413991" y="9561943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51" y="0"/>
                </a:moveTo>
                <a:lnTo>
                  <a:pt x="22627" y="0"/>
                </a:lnTo>
                <a:lnTo>
                  <a:pt x="17622" y="2089"/>
                </a:lnTo>
                <a:lnTo>
                  <a:pt x="10397" y="4717"/>
                </a:lnTo>
                <a:lnTo>
                  <a:pt x="4711" y="10401"/>
                </a:lnTo>
                <a:lnTo>
                  <a:pt x="2083" y="17619"/>
                </a:lnTo>
                <a:lnTo>
                  <a:pt x="0" y="22626"/>
                </a:lnTo>
                <a:lnTo>
                  <a:pt x="0" y="311737"/>
                </a:lnTo>
                <a:lnTo>
                  <a:pt x="2083" y="316744"/>
                </a:lnTo>
                <a:lnTo>
                  <a:pt x="4711" y="323961"/>
                </a:lnTo>
                <a:lnTo>
                  <a:pt x="10397" y="329646"/>
                </a:lnTo>
                <a:lnTo>
                  <a:pt x="17622" y="332273"/>
                </a:lnTo>
                <a:lnTo>
                  <a:pt x="22627" y="334363"/>
                </a:lnTo>
                <a:lnTo>
                  <a:pt x="380951" y="334363"/>
                </a:lnTo>
                <a:lnTo>
                  <a:pt x="385967" y="332273"/>
                </a:lnTo>
                <a:lnTo>
                  <a:pt x="393181" y="329646"/>
                </a:lnTo>
                <a:lnTo>
                  <a:pt x="398867" y="323961"/>
                </a:lnTo>
                <a:lnTo>
                  <a:pt x="401495" y="316744"/>
                </a:lnTo>
                <a:lnTo>
                  <a:pt x="403579" y="311737"/>
                </a:lnTo>
                <a:lnTo>
                  <a:pt x="403579" y="22626"/>
                </a:lnTo>
                <a:lnTo>
                  <a:pt x="401495" y="17619"/>
                </a:lnTo>
                <a:lnTo>
                  <a:pt x="398867" y="10401"/>
                </a:lnTo>
                <a:lnTo>
                  <a:pt x="393181" y="4717"/>
                </a:lnTo>
                <a:lnTo>
                  <a:pt x="385967" y="2089"/>
                </a:lnTo>
                <a:lnTo>
                  <a:pt x="3809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6413991" y="9561943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6382139" y="9537917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387993"/>
                </a:moveTo>
                <a:lnTo>
                  <a:pt x="467284" y="387993"/>
                </a:lnTo>
                <a:lnTo>
                  <a:pt x="467284" y="0"/>
                </a:lnTo>
                <a:lnTo>
                  <a:pt x="0" y="0"/>
                </a:lnTo>
                <a:lnTo>
                  <a:pt x="0" y="387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6382139" y="9537917"/>
            <a:ext cx="467359" cy="388620"/>
          </a:xfrm>
          <a:custGeom>
            <a:avLst/>
            <a:gdLst/>
            <a:ahLst/>
            <a:cxnLst/>
            <a:rect l="l" t="t" r="r" b="b"/>
            <a:pathLst>
              <a:path w="467359" h="388620">
                <a:moveTo>
                  <a:pt x="0" y="0"/>
                </a:moveTo>
                <a:lnTo>
                  <a:pt x="467284" y="0"/>
                </a:lnTo>
                <a:lnTo>
                  <a:pt x="467284" y="387993"/>
                </a:lnTo>
                <a:lnTo>
                  <a:pt x="0" y="38799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6413991" y="9561943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380951" y="0"/>
                </a:moveTo>
                <a:lnTo>
                  <a:pt x="22627" y="0"/>
                </a:lnTo>
                <a:lnTo>
                  <a:pt x="17622" y="2089"/>
                </a:lnTo>
                <a:lnTo>
                  <a:pt x="10397" y="4717"/>
                </a:lnTo>
                <a:lnTo>
                  <a:pt x="4711" y="10401"/>
                </a:lnTo>
                <a:lnTo>
                  <a:pt x="2083" y="17619"/>
                </a:lnTo>
                <a:lnTo>
                  <a:pt x="0" y="22626"/>
                </a:lnTo>
                <a:lnTo>
                  <a:pt x="0" y="311737"/>
                </a:lnTo>
                <a:lnTo>
                  <a:pt x="2083" y="316744"/>
                </a:lnTo>
                <a:lnTo>
                  <a:pt x="4711" y="323961"/>
                </a:lnTo>
                <a:lnTo>
                  <a:pt x="10397" y="329646"/>
                </a:lnTo>
                <a:lnTo>
                  <a:pt x="17622" y="332273"/>
                </a:lnTo>
                <a:lnTo>
                  <a:pt x="22627" y="334363"/>
                </a:lnTo>
                <a:lnTo>
                  <a:pt x="380951" y="334363"/>
                </a:lnTo>
                <a:lnTo>
                  <a:pt x="385967" y="332273"/>
                </a:lnTo>
                <a:lnTo>
                  <a:pt x="393181" y="329646"/>
                </a:lnTo>
                <a:lnTo>
                  <a:pt x="398867" y="323961"/>
                </a:lnTo>
                <a:lnTo>
                  <a:pt x="401495" y="316744"/>
                </a:lnTo>
                <a:lnTo>
                  <a:pt x="403579" y="311737"/>
                </a:lnTo>
                <a:lnTo>
                  <a:pt x="403579" y="22626"/>
                </a:lnTo>
                <a:lnTo>
                  <a:pt x="401495" y="17619"/>
                </a:lnTo>
                <a:lnTo>
                  <a:pt x="398867" y="10401"/>
                </a:lnTo>
                <a:lnTo>
                  <a:pt x="393181" y="4717"/>
                </a:lnTo>
                <a:lnTo>
                  <a:pt x="385967" y="2089"/>
                </a:lnTo>
                <a:lnTo>
                  <a:pt x="3809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6413991" y="9561943"/>
            <a:ext cx="403860" cy="334645"/>
          </a:xfrm>
          <a:custGeom>
            <a:avLst/>
            <a:gdLst/>
            <a:ahLst/>
            <a:cxnLst/>
            <a:rect l="l" t="t" r="r" b="b"/>
            <a:pathLst>
              <a:path w="403859" h="334645">
                <a:moveTo>
                  <a:pt x="42653" y="0"/>
                </a:moveTo>
                <a:lnTo>
                  <a:pt x="360931" y="0"/>
                </a:lnTo>
                <a:lnTo>
                  <a:pt x="373447" y="0"/>
                </a:lnTo>
                <a:lnTo>
                  <a:pt x="380957" y="0"/>
                </a:lnTo>
                <a:lnTo>
                  <a:pt x="385964" y="2090"/>
                </a:lnTo>
                <a:lnTo>
                  <a:pt x="393181" y="4717"/>
                </a:lnTo>
                <a:lnTo>
                  <a:pt x="398867" y="10402"/>
                </a:lnTo>
                <a:lnTo>
                  <a:pt x="401494" y="17620"/>
                </a:lnTo>
                <a:lnTo>
                  <a:pt x="403584" y="22626"/>
                </a:lnTo>
                <a:lnTo>
                  <a:pt x="403584" y="311737"/>
                </a:lnTo>
                <a:lnTo>
                  <a:pt x="401494" y="316744"/>
                </a:lnTo>
                <a:lnTo>
                  <a:pt x="398867" y="323961"/>
                </a:lnTo>
                <a:lnTo>
                  <a:pt x="393181" y="329647"/>
                </a:lnTo>
                <a:lnTo>
                  <a:pt x="385964" y="332274"/>
                </a:lnTo>
                <a:lnTo>
                  <a:pt x="380957" y="334364"/>
                </a:lnTo>
                <a:lnTo>
                  <a:pt x="22626" y="334364"/>
                </a:lnTo>
                <a:lnTo>
                  <a:pt x="17620" y="332274"/>
                </a:lnTo>
                <a:lnTo>
                  <a:pt x="10402" y="329647"/>
                </a:lnTo>
                <a:lnTo>
                  <a:pt x="4717" y="323961"/>
                </a:lnTo>
                <a:lnTo>
                  <a:pt x="2090" y="316744"/>
                </a:lnTo>
                <a:lnTo>
                  <a:pt x="0" y="311737"/>
                </a:lnTo>
                <a:lnTo>
                  <a:pt x="0" y="22626"/>
                </a:lnTo>
                <a:lnTo>
                  <a:pt x="2090" y="17620"/>
                </a:lnTo>
                <a:lnTo>
                  <a:pt x="4717" y="10402"/>
                </a:lnTo>
                <a:lnTo>
                  <a:pt x="10402" y="4717"/>
                </a:lnTo>
                <a:lnTo>
                  <a:pt x="17620" y="2090"/>
                </a:lnTo>
                <a:lnTo>
                  <a:pt x="22626" y="0"/>
                </a:lnTo>
                <a:lnTo>
                  <a:pt x="30136" y="0"/>
                </a:lnTo>
                <a:lnTo>
                  <a:pt x="4265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6245327" y="9957234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69" h="103504">
                <a:moveTo>
                  <a:pt x="0" y="103286"/>
                </a:moveTo>
                <a:lnTo>
                  <a:pt x="686679" y="103286"/>
                </a:lnTo>
                <a:lnTo>
                  <a:pt x="686679" y="0"/>
                </a:lnTo>
                <a:lnTo>
                  <a:pt x="0" y="0"/>
                </a:lnTo>
                <a:lnTo>
                  <a:pt x="0" y="10328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6245327" y="9957234"/>
            <a:ext cx="687070" cy="103505"/>
          </a:xfrm>
          <a:custGeom>
            <a:avLst/>
            <a:gdLst/>
            <a:ahLst/>
            <a:cxnLst/>
            <a:rect l="l" t="t" r="r" b="b"/>
            <a:pathLst>
              <a:path w="687069" h="103504">
                <a:moveTo>
                  <a:pt x="0" y="0"/>
                </a:moveTo>
                <a:lnTo>
                  <a:pt x="686679" y="0"/>
                </a:lnTo>
                <a:lnTo>
                  <a:pt x="686679" y="103286"/>
                </a:lnTo>
                <a:lnTo>
                  <a:pt x="0" y="10328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6269086" y="10042438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80" h="103504">
                <a:moveTo>
                  <a:pt x="83065" y="0"/>
                </a:moveTo>
                <a:lnTo>
                  <a:pt x="0" y="100429"/>
                </a:lnTo>
                <a:lnTo>
                  <a:pt x="502403" y="103286"/>
                </a:lnTo>
                <a:lnTo>
                  <a:pt x="550820" y="688"/>
                </a:lnTo>
                <a:lnTo>
                  <a:pt x="8306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6269086" y="10042438"/>
            <a:ext cx="551180" cy="103505"/>
          </a:xfrm>
          <a:custGeom>
            <a:avLst/>
            <a:gdLst/>
            <a:ahLst/>
            <a:cxnLst/>
            <a:rect l="l" t="t" r="r" b="b"/>
            <a:pathLst>
              <a:path w="551180" h="103504">
                <a:moveTo>
                  <a:pt x="0" y="100428"/>
                </a:moveTo>
                <a:lnTo>
                  <a:pt x="83068" y="0"/>
                </a:lnTo>
                <a:lnTo>
                  <a:pt x="550816" y="688"/>
                </a:lnTo>
                <a:lnTo>
                  <a:pt x="502405" y="103286"/>
                </a:lnTo>
                <a:lnTo>
                  <a:pt x="0" y="10042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6706350" y="10005423"/>
            <a:ext cx="183353" cy="244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6774410" y="10042071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71" y="0"/>
                </a:moveTo>
                <a:lnTo>
                  <a:pt x="0" y="97814"/>
                </a:lnTo>
                <a:lnTo>
                  <a:pt x="94" y="108707"/>
                </a:lnTo>
                <a:lnTo>
                  <a:pt x="47234" y="34369"/>
                </a:lnTo>
                <a:lnTo>
                  <a:pt x="4717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6774410" y="10042071"/>
            <a:ext cx="47625" cy="109220"/>
          </a:xfrm>
          <a:custGeom>
            <a:avLst/>
            <a:gdLst/>
            <a:ahLst/>
            <a:cxnLst/>
            <a:rect l="l" t="t" r="r" b="b"/>
            <a:pathLst>
              <a:path w="47625" h="109220">
                <a:moveTo>
                  <a:pt x="47164" y="0"/>
                </a:moveTo>
                <a:lnTo>
                  <a:pt x="47231" y="34369"/>
                </a:lnTo>
                <a:lnTo>
                  <a:pt x="94" y="108707"/>
                </a:lnTo>
                <a:lnTo>
                  <a:pt x="0" y="97814"/>
                </a:lnTo>
                <a:lnTo>
                  <a:pt x="4716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6267169" y="1014755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 h="0">
                <a:moveTo>
                  <a:pt x="0" y="0"/>
                </a:moveTo>
                <a:lnTo>
                  <a:pt x="505232" y="0"/>
                </a:lnTo>
              </a:path>
            </a:pathLst>
          </a:custGeom>
          <a:ln w="8547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6261934" y="10147555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5" h="0">
                <a:moveTo>
                  <a:pt x="0" y="0"/>
                </a:moveTo>
                <a:lnTo>
                  <a:pt x="515702" y="0"/>
                </a:lnTo>
              </a:path>
            </a:pathLst>
          </a:custGeom>
          <a:ln w="19018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6692422" y="9995228"/>
            <a:ext cx="183515" cy="12065"/>
          </a:xfrm>
          <a:custGeom>
            <a:avLst/>
            <a:gdLst/>
            <a:ahLst/>
            <a:cxnLst/>
            <a:rect l="l" t="t" r="r" b="b"/>
            <a:pathLst>
              <a:path w="183515" h="12065">
                <a:moveTo>
                  <a:pt x="0" y="12026"/>
                </a:moveTo>
                <a:lnTo>
                  <a:pt x="183192" y="12026"/>
                </a:lnTo>
                <a:lnTo>
                  <a:pt x="183192" y="0"/>
                </a:lnTo>
                <a:lnTo>
                  <a:pt x="0" y="0"/>
                </a:lnTo>
                <a:lnTo>
                  <a:pt x="0" y="1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6681952" y="9984758"/>
            <a:ext cx="204470" cy="33020"/>
          </a:xfrm>
          <a:custGeom>
            <a:avLst/>
            <a:gdLst/>
            <a:ahLst/>
            <a:cxnLst/>
            <a:rect l="l" t="t" r="r" b="b"/>
            <a:pathLst>
              <a:path w="204469" h="33020">
                <a:moveTo>
                  <a:pt x="0" y="32968"/>
                </a:moveTo>
                <a:lnTo>
                  <a:pt x="204134" y="32968"/>
                </a:lnTo>
                <a:lnTo>
                  <a:pt x="204134" y="0"/>
                </a:lnTo>
                <a:lnTo>
                  <a:pt x="0" y="0"/>
                </a:lnTo>
                <a:lnTo>
                  <a:pt x="0" y="32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6783150" y="9796655"/>
            <a:ext cx="200782" cy="24907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6845979" y="9828068"/>
            <a:ext cx="75131" cy="12342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6851831" y="9476786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80" h="447675">
                <a:moveTo>
                  <a:pt x="55275" y="0"/>
                </a:moveTo>
                <a:lnTo>
                  <a:pt x="1319" y="64839"/>
                </a:lnTo>
                <a:lnTo>
                  <a:pt x="0" y="447242"/>
                </a:lnTo>
                <a:lnTo>
                  <a:pt x="54239" y="339473"/>
                </a:lnTo>
                <a:lnTo>
                  <a:pt x="552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6851831" y="9476786"/>
            <a:ext cx="55880" cy="447675"/>
          </a:xfrm>
          <a:custGeom>
            <a:avLst/>
            <a:gdLst/>
            <a:ahLst/>
            <a:cxnLst/>
            <a:rect l="l" t="t" r="r" b="b"/>
            <a:pathLst>
              <a:path w="55880" h="447675">
                <a:moveTo>
                  <a:pt x="0" y="447243"/>
                </a:moveTo>
                <a:lnTo>
                  <a:pt x="54236" y="339472"/>
                </a:lnTo>
                <a:lnTo>
                  <a:pt x="55275" y="0"/>
                </a:lnTo>
                <a:lnTo>
                  <a:pt x="1314" y="64839"/>
                </a:lnTo>
                <a:lnTo>
                  <a:pt x="0" y="44724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6622279" y="9030458"/>
            <a:ext cx="0" cy="437515"/>
          </a:xfrm>
          <a:custGeom>
            <a:avLst/>
            <a:gdLst/>
            <a:ahLst/>
            <a:cxnLst/>
            <a:rect l="l" t="t" r="r" b="b"/>
            <a:pathLst>
              <a:path w="0" h="437515">
                <a:moveTo>
                  <a:pt x="0" y="0"/>
                </a:moveTo>
                <a:lnTo>
                  <a:pt x="0" y="43716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4253303" y="9031079"/>
            <a:ext cx="0" cy="436880"/>
          </a:xfrm>
          <a:custGeom>
            <a:avLst/>
            <a:gdLst/>
            <a:ahLst/>
            <a:cxnLst/>
            <a:rect l="l" t="t" r="r" b="b"/>
            <a:pathLst>
              <a:path w="0" h="436879">
                <a:moveTo>
                  <a:pt x="0" y="0"/>
                </a:moveTo>
                <a:lnTo>
                  <a:pt x="0" y="436545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 txBox="1"/>
          <p:nvPr/>
        </p:nvSpPr>
        <p:spPr>
          <a:xfrm>
            <a:off x="7830411" y="9448133"/>
            <a:ext cx="59118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5">
                <a:latin typeface="Microsoft JhengHei UI"/>
                <a:cs typeface="Microsoft JhengHei UI"/>
              </a:rPr>
              <a:t>⽹桥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15027250" y="9030362"/>
            <a:ext cx="8737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5">
                <a:latin typeface="Microsoft JhengHei UI"/>
                <a:cs typeface="Microsoft JhengHei UI"/>
              </a:rPr>
              <a:t>交换机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1200143" y="2496897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⽹桥与交换机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741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945890"/>
          </a:xfrm>
          <a:custGeom>
            <a:avLst/>
            <a:gdLst/>
            <a:ahLst/>
            <a:cxnLst/>
            <a:rect l="l" t="t" r="r" b="b"/>
            <a:pathLst>
              <a:path w="12963525" h="39458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87130"/>
                </a:lnTo>
                <a:lnTo>
                  <a:pt x="197" y="3738500"/>
                </a:lnTo>
                <a:lnTo>
                  <a:pt x="1581" y="3779927"/>
                </a:lnTo>
                <a:lnTo>
                  <a:pt x="12649" y="3838635"/>
                </a:lnTo>
                <a:lnTo>
                  <a:pt x="49226" y="3896049"/>
                </a:lnTo>
                <a:lnTo>
                  <a:pt x="106640" y="3932625"/>
                </a:lnTo>
                <a:lnTo>
                  <a:pt x="165348" y="3943695"/>
                </a:lnTo>
                <a:lnTo>
                  <a:pt x="206776" y="3945079"/>
                </a:lnTo>
                <a:lnTo>
                  <a:pt x="258146" y="3945276"/>
                </a:lnTo>
                <a:lnTo>
                  <a:pt x="12705299" y="3945276"/>
                </a:lnTo>
                <a:lnTo>
                  <a:pt x="12756671" y="3945079"/>
                </a:lnTo>
                <a:lnTo>
                  <a:pt x="12798099" y="3943695"/>
                </a:lnTo>
                <a:lnTo>
                  <a:pt x="12856802" y="3932625"/>
                </a:lnTo>
                <a:lnTo>
                  <a:pt x="12914218" y="3896049"/>
                </a:lnTo>
                <a:lnTo>
                  <a:pt x="12950799" y="3838635"/>
                </a:lnTo>
                <a:lnTo>
                  <a:pt x="12961867" y="3779927"/>
                </a:lnTo>
                <a:lnTo>
                  <a:pt x="12963250" y="3738500"/>
                </a:lnTo>
                <a:lnTo>
                  <a:pt x="12963448" y="368713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945890"/>
          </a:xfrm>
          <a:custGeom>
            <a:avLst/>
            <a:gdLst/>
            <a:ahLst/>
            <a:cxnLst/>
            <a:rect l="l" t="t" r="r" b="b"/>
            <a:pathLst>
              <a:path w="12963525" h="39458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87130"/>
                </a:lnTo>
                <a:lnTo>
                  <a:pt x="12963250" y="3738500"/>
                </a:lnTo>
                <a:lnTo>
                  <a:pt x="12961867" y="3779927"/>
                </a:lnTo>
                <a:lnTo>
                  <a:pt x="12950799" y="3838635"/>
                </a:lnTo>
                <a:lnTo>
                  <a:pt x="12914218" y="3896049"/>
                </a:lnTo>
                <a:lnTo>
                  <a:pt x="12856802" y="3932625"/>
                </a:lnTo>
                <a:lnTo>
                  <a:pt x="12798099" y="3943695"/>
                </a:lnTo>
                <a:lnTo>
                  <a:pt x="12756671" y="3945079"/>
                </a:lnTo>
                <a:lnTo>
                  <a:pt x="12705299" y="3945276"/>
                </a:lnTo>
                <a:lnTo>
                  <a:pt x="258145" y="3945276"/>
                </a:lnTo>
                <a:lnTo>
                  <a:pt x="206775" y="3945079"/>
                </a:lnTo>
                <a:lnTo>
                  <a:pt x="165348" y="3943695"/>
                </a:lnTo>
                <a:lnTo>
                  <a:pt x="106640" y="3932625"/>
                </a:lnTo>
                <a:lnTo>
                  <a:pt x="49226" y="3896049"/>
                </a:lnTo>
                <a:lnTo>
                  <a:pt x="12650" y="3838635"/>
                </a:lnTo>
                <a:lnTo>
                  <a:pt x="1581" y="3779927"/>
                </a:lnTo>
                <a:lnTo>
                  <a:pt x="197" y="3738500"/>
                </a:lnTo>
                <a:lnTo>
                  <a:pt x="0" y="368713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18872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492763"/>
            <a:ext cx="10915650" cy="2881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5250">
              <a:lnSpc>
                <a:spcPct val="142600"/>
              </a:lnSpc>
              <a:spcBef>
                <a:spcPts val="100"/>
              </a:spcBef>
            </a:pPr>
            <a:r>
              <a:rPr dirty="0" sz="3300" spc="-5">
                <a:latin typeface="Arial"/>
                <a:cs typeface="Arial"/>
              </a:rPr>
              <a:t>1990 </a:t>
            </a:r>
            <a:r>
              <a:rPr dirty="0" sz="3300" spc="-5">
                <a:latin typeface="Microsoft JhengHei UI"/>
                <a:cs typeface="Microsoft JhengHei UI"/>
              </a:rPr>
              <a:t>年问世的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交换式集线器</a:t>
            </a:r>
            <a:r>
              <a:rPr dirty="0" sz="3300" spc="8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(switching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hub)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可明显地提⾼ 以太⽹的性能。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交换式集线器常称为以太⽹交换机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(switch)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或第⼆层交换机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-5">
                <a:latin typeface="Arial"/>
                <a:cs typeface="Arial"/>
              </a:rPr>
              <a:t>(L2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switch)</a:t>
            </a:r>
            <a:r>
              <a:rPr dirty="0" sz="3300" spc="-5">
                <a:latin typeface="Microsoft JhengHei UI"/>
                <a:cs typeface="Microsoft JhengHei UI"/>
              </a:rPr>
              <a:t>，强调这种交换机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⼯作在数据链路层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0143" y="2496897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771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975735"/>
          </a:xfrm>
          <a:custGeom>
            <a:avLst/>
            <a:gdLst/>
            <a:ahLst/>
            <a:cxnLst/>
            <a:rect l="l" t="t" r="r" b="b"/>
            <a:pathLst>
              <a:path w="12963525" h="397573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17109"/>
                </a:lnTo>
                <a:lnTo>
                  <a:pt x="197" y="3768479"/>
                </a:lnTo>
                <a:lnTo>
                  <a:pt x="1581" y="3809906"/>
                </a:lnTo>
                <a:lnTo>
                  <a:pt x="12649" y="3868615"/>
                </a:lnTo>
                <a:lnTo>
                  <a:pt x="49226" y="3926028"/>
                </a:lnTo>
                <a:lnTo>
                  <a:pt x="106640" y="3962604"/>
                </a:lnTo>
                <a:lnTo>
                  <a:pt x="165348" y="3973673"/>
                </a:lnTo>
                <a:lnTo>
                  <a:pt x="206776" y="3975057"/>
                </a:lnTo>
                <a:lnTo>
                  <a:pt x="258146" y="3975254"/>
                </a:lnTo>
                <a:lnTo>
                  <a:pt x="12705299" y="3975254"/>
                </a:lnTo>
                <a:lnTo>
                  <a:pt x="12756671" y="3975057"/>
                </a:lnTo>
                <a:lnTo>
                  <a:pt x="12798099" y="3973673"/>
                </a:lnTo>
                <a:lnTo>
                  <a:pt x="12856802" y="3962604"/>
                </a:lnTo>
                <a:lnTo>
                  <a:pt x="12914218" y="3926028"/>
                </a:lnTo>
                <a:lnTo>
                  <a:pt x="12950799" y="3868615"/>
                </a:lnTo>
                <a:lnTo>
                  <a:pt x="12961867" y="3809906"/>
                </a:lnTo>
                <a:lnTo>
                  <a:pt x="12963250" y="3768479"/>
                </a:lnTo>
                <a:lnTo>
                  <a:pt x="12963448" y="371710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975735"/>
          </a:xfrm>
          <a:custGeom>
            <a:avLst/>
            <a:gdLst/>
            <a:ahLst/>
            <a:cxnLst/>
            <a:rect l="l" t="t" r="r" b="b"/>
            <a:pathLst>
              <a:path w="12963525" h="397573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17109"/>
                </a:lnTo>
                <a:lnTo>
                  <a:pt x="12963250" y="3768479"/>
                </a:lnTo>
                <a:lnTo>
                  <a:pt x="12961867" y="3809906"/>
                </a:lnTo>
                <a:lnTo>
                  <a:pt x="12950799" y="3868615"/>
                </a:lnTo>
                <a:lnTo>
                  <a:pt x="12914218" y="3926028"/>
                </a:lnTo>
                <a:lnTo>
                  <a:pt x="12856802" y="3962604"/>
                </a:lnTo>
                <a:lnTo>
                  <a:pt x="12798099" y="3973673"/>
                </a:lnTo>
                <a:lnTo>
                  <a:pt x="12756671" y="3975057"/>
                </a:lnTo>
                <a:lnTo>
                  <a:pt x="12705299" y="3975254"/>
                </a:lnTo>
                <a:lnTo>
                  <a:pt x="258145" y="3975254"/>
                </a:lnTo>
                <a:lnTo>
                  <a:pt x="206775" y="3975057"/>
                </a:lnTo>
                <a:lnTo>
                  <a:pt x="165348" y="3973673"/>
                </a:lnTo>
                <a:lnTo>
                  <a:pt x="106640" y="3962604"/>
                </a:lnTo>
                <a:lnTo>
                  <a:pt x="49226" y="3926028"/>
                </a:lnTo>
                <a:lnTo>
                  <a:pt x="12650" y="3868615"/>
                </a:lnTo>
                <a:lnTo>
                  <a:pt x="1581" y="3809906"/>
                </a:lnTo>
                <a:lnTo>
                  <a:pt x="197" y="3768479"/>
                </a:lnTo>
                <a:lnTo>
                  <a:pt x="0" y="371710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87910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7115" y="2818880"/>
            <a:ext cx="295783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可以这样理解：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4068" y="428639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4068" y="499003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4068" y="3321482"/>
            <a:ext cx="10507980" cy="213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1680210" indent="-429895">
              <a:lnSpc>
                <a:spcPct val="139900"/>
              </a:lnSpc>
              <a:spcBef>
                <a:spcPts val="10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物理层发送的和接收的是⼀个⼀个的字⺟；  </a:t>
            </a:r>
            <a:r>
              <a:rPr dirty="0" sz="3300" spc="-5">
                <a:latin typeface="Microsoft JhengHei UI"/>
                <a:cs typeface="Microsoft JhengHei UI"/>
              </a:rPr>
              <a:t>数据链路层发送和接收的是⼀个⼀个的单词；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接收端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⽆法判别字⺟传输错误，但可以判别单词错误。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为什么要封装成帧？</a:t>
            </a:r>
          </a:p>
        </p:txBody>
      </p:sp>
      <p:sp>
        <p:nvSpPr>
          <p:cNvPr id="12" name="object 1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612363" y="2874258"/>
          <a:ext cx="12969875" cy="7045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7070"/>
                <a:gridCol w="10965180"/>
              </a:tblGrid>
              <a:tr h="1002030">
                <a:tc>
                  <a:txBody>
                    <a:bodyPr/>
                    <a:lstStyle/>
                    <a:p>
                      <a:pPr algn="ctr" marL="41910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接⼝数量多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交换是⼀个多接⼝的⽹桥，具有⼗⼏个或更多的接⼝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02030">
                <a:tc>
                  <a:txBody>
                    <a:bodyPr/>
                    <a:lstStyle/>
                    <a:p>
                      <a:pPr algn="ctr" marL="41910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全双⼯⼯作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接⼝与⼀台主机或另⼀个交换机相连，⼯作在全双⼯⽅式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002030">
                <a:tc>
                  <a:txBody>
                    <a:bodyPr/>
                    <a:lstStyle/>
                    <a:p>
                      <a:pPr algn="ctr" marL="41910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具有并⾏性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能同时连通多对接⼝，使多对主机能同时通信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02030">
                <a:tc>
                  <a:txBody>
                    <a:bodyPr/>
                    <a:lstStyle/>
                    <a:p>
                      <a:pPr algn="ctr" marL="41910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传输⽆冲突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相互通信的主机都是独占传输媒体，⽆碰撞地传输数据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002030">
                <a:tc>
                  <a:txBody>
                    <a:bodyPr/>
                    <a:lstStyle/>
                    <a:p>
                      <a:pPr algn="ctr" marL="41910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接⼝存储器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接⼝有存储器，能在输出端⼝繁忙时把到来的帧进⾏缓存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02030">
                <a:tc>
                  <a:txBody>
                    <a:bodyPr/>
                    <a:lstStyle/>
                    <a:p>
                      <a:pPr algn="ctr" marL="41910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能即插即⽤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即插即⽤设备，其内部的帧交换表是通过⾃学习算法⾃动地逐渐建⽴起来的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988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002030">
                <a:tc>
                  <a:txBody>
                    <a:bodyPr/>
                    <a:lstStyle/>
                    <a:p>
                      <a:pPr algn="ctr" marL="41910">
                        <a:lnSpc>
                          <a:spcPct val="100000"/>
                        </a:lnSpc>
                        <a:spcBef>
                          <a:spcPts val="235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转发速率⾼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99085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35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采⽤专⽤的交换结构芯⽚，硬件转发，转发速率⽐使⽤软件转发的⽹桥快很多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99085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以太⽹交换机的特点</a:t>
            </a: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00143" y="2496897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以太⽹交换机的优点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534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738620"/>
          </a:xfrm>
          <a:custGeom>
            <a:avLst/>
            <a:gdLst/>
            <a:ahLst/>
            <a:cxnLst/>
            <a:rect l="l" t="t" r="r" b="b"/>
            <a:pathLst>
              <a:path w="12963525" h="67386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480318"/>
                </a:lnTo>
                <a:lnTo>
                  <a:pt x="197" y="6531688"/>
                </a:lnTo>
                <a:lnTo>
                  <a:pt x="1581" y="6573115"/>
                </a:lnTo>
                <a:lnTo>
                  <a:pt x="12649" y="6631823"/>
                </a:lnTo>
                <a:lnTo>
                  <a:pt x="49226" y="6689237"/>
                </a:lnTo>
                <a:lnTo>
                  <a:pt x="106640" y="6725814"/>
                </a:lnTo>
                <a:lnTo>
                  <a:pt x="165348" y="6736882"/>
                </a:lnTo>
                <a:lnTo>
                  <a:pt x="206776" y="6738266"/>
                </a:lnTo>
                <a:lnTo>
                  <a:pt x="258146" y="6738463"/>
                </a:lnTo>
                <a:lnTo>
                  <a:pt x="12705299" y="6738463"/>
                </a:lnTo>
                <a:lnTo>
                  <a:pt x="12756671" y="6738266"/>
                </a:lnTo>
                <a:lnTo>
                  <a:pt x="12798099" y="6736882"/>
                </a:lnTo>
                <a:lnTo>
                  <a:pt x="12856802" y="6725814"/>
                </a:lnTo>
                <a:lnTo>
                  <a:pt x="12914218" y="6689237"/>
                </a:lnTo>
                <a:lnTo>
                  <a:pt x="12950799" y="6631823"/>
                </a:lnTo>
                <a:lnTo>
                  <a:pt x="12961867" y="6573115"/>
                </a:lnTo>
                <a:lnTo>
                  <a:pt x="12963250" y="6531688"/>
                </a:lnTo>
                <a:lnTo>
                  <a:pt x="12963448" y="648031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738620"/>
          </a:xfrm>
          <a:custGeom>
            <a:avLst/>
            <a:gdLst/>
            <a:ahLst/>
            <a:cxnLst/>
            <a:rect l="l" t="t" r="r" b="b"/>
            <a:pathLst>
              <a:path w="12963525" h="67386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480318"/>
                </a:lnTo>
                <a:lnTo>
                  <a:pt x="12963250" y="6531688"/>
                </a:lnTo>
                <a:lnTo>
                  <a:pt x="12961867" y="6573115"/>
                </a:lnTo>
                <a:lnTo>
                  <a:pt x="12950799" y="6631823"/>
                </a:lnTo>
                <a:lnTo>
                  <a:pt x="12914218" y="6689237"/>
                </a:lnTo>
                <a:lnTo>
                  <a:pt x="12856802" y="6725814"/>
                </a:lnTo>
                <a:lnTo>
                  <a:pt x="12798099" y="6736882"/>
                </a:lnTo>
                <a:lnTo>
                  <a:pt x="12756671" y="6738266"/>
                </a:lnTo>
                <a:lnTo>
                  <a:pt x="12705299" y="6738463"/>
                </a:lnTo>
                <a:lnTo>
                  <a:pt x="258145" y="6738463"/>
                </a:lnTo>
                <a:lnTo>
                  <a:pt x="206775" y="6738266"/>
                </a:lnTo>
                <a:lnTo>
                  <a:pt x="165348" y="6736882"/>
                </a:lnTo>
                <a:lnTo>
                  <a:pt x="106640" y="6725814"/>
                </a:lnTo>
                <a:lnTo>
                  <a:pt x="49226" y="6689237"/>
                </a:lnTo>
                <a:lnTo>
                  <a:pt x="12650" y="6631823"/>
                </a:lnTo>
                <a:lnTo>
                  <a:pt x="1581" y="6573115"/>
                </a:lnTo>
                <a:lnTo>
                  <a:pt x="197" y="6531688"/>
                </a:lnTo>
                <a:lnTo>
                  <a:pt x="0" y="648031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59198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2700806"/>
            <a:ext cx="530288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>
                <a:latin typeface="Microsoft JhengHei UI"/>
                <a:cs typeface="Microsoft JhengHei UI"/>
              </a:rPr>
              <a:t>⽤户独享带宽，增加了总容量。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668622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140816"/>
            <a:ext cx="11094085" cy="2588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0050" marR="5080" indent="-387350">
              <a:lnSpc>
                <a:spcPct val="142500"/>
              </a:lnSpc>
              <a:spcBef>
                <a:spcPts val="95"/>
              </a:spcBef>
              <a:buSzPct val="74576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950" spc="10">
                <a:latin typeface="Microsoft JhengHei UI"/>
                <a:cs typeface="Microsoft JhengHei UI"/>
              </a:rPr>
              <a:t>共享式以太⽹</a:t>
            </a:r>
            <a:r>
              <a:rPr dirty="0" sz="2950" spc="5">
                <a:latin typeface="Microsoft JhengHei UI"/>
                <a:cs typeface="Microsoft JhengHei UI"/>
              </a:rPr>
              <a:t>（</a:t>
            </a:r>
            <a:r>
              <a:rPr dirty="0" sz="2950" spc="5" i="1">
                <a:latin typeface="Arial"/>
                <a:cs typeface="Arial"/>
              </a:rPr>
              <a:t>10</a:t>
            </a:r>
            <a:r>
              <a:rPr dirty="0" sz="2950" i="1">
                <a:latin typeface="Arial"/>
                <a:cs typeface="Arial"/>
              </a:rPr>
              <a:t> </a:t>
            </a:r>
            <a:r>
              <a:rPr dirty="0" sz="2950" spc="0" i="1">
                <a:latin typeface="Arial"/>
                <a:cs typeface="Arial"/>
              </a:rPr>
              <a:t>Mbit/s</a:t>
            </a:r>
            <a:r>
              <a:rPr dirty="0" sz="2950" spc="0">
                <a:latin typeface="Microsoft JhengHei UI"/>
                <a:cs typeface="Microsoft JhengHei UI"/>
              </a:rPr>
              <a:t>），</a:t>
            </a:r>
            <a:r>
              <a:rPr dirty="0" sz="2950" spc="10">
                <a:latin typeface="Microsoft JhengHei UI"/>
                <a:cs typeface="Microsoft JhengHei UI"/>
              </a:rPr>
              <a:t>若共有</a:t>
            </a:r>
            <a:r>
              <a:rPr dirty="0" sz="2950" spc="75">
                <a:latin typeface="Microsoft JhengHei UI"/>
                <a:cs typeface="Microsoft JhengHei UI"/>
              </a:rPr>
              <a:t> </a:t>
            </a:r>
            <a:r>
              <a:rPr dirty="0" sz="2950" spc="5" i="1">
                <a:latin typeface="Arial"/>
                <a:cs typeface="Arial"/>
              </a:rPr>
              <a:t>N</a:t>
            </a:r>
            <a:r>
              <a:rPr dirty="0" sz="2950" i="1">
                <a:latin typeface="Arial"/>
                <a:cs typeface="Arial"/>
              </a:rPr>
              <a:t> </a:t>
            </a:r>
            <a:r>
              <a:rPr dirty="0" sz="2950" spc="10">
                <a:latin typeface="Microsoft JhengHei UI"/>
                <a:cs typeface="Microsoft JhengHei UI"/>
              </a:rPr>
              <a:t>个⽤户，每个⽤户的平均 带宽只有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总带宽</a:t>
            </a:r>
            <a:r>
              <a:rPr dirty="0" sz="29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的</a:t>
            </a:r>
            <a:r>
              <a:rPr dirty="0" sz="29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950" spc="0" i="1">
                <a:solidFill>
                  <a:srgbClr val="FF2600"/>
                </a:solidFill>
                <a:latin typeface="Arial"/>
                <a:cs typeface="Arial"/>
              </a:rPr>
              <a:t>1/N</a:t>
            </a:r>
            <a:r>
              <a:rPr dirty="0" sz="2950" spc="10">
                <a:latin typeface="Microsoft JhengHei UI"/>
                <a:cs typeface="Microsoft JhengHei UI"/>
              </a:rPr>
              <a:t>。</a:t>
            </a:r>
            <a:endParaRPr sz="2950">
              <a:latin typeface="Microsoft JhengHei UI"/>
              <a:cs typeface="Microsoft JhengHei UI"/>
            </a:endParaRPr>
          </a:p>
          <a:p>
            <a:pPr marL="400050" marR="109220">
              <a:lnSpc>
                <a:spcPct val="142500"/>
              </a:lnSpc>
            </a:pPr>
            <a:r>
              <a:rPr dirty="0" sz="2950" spc="10">
                <a:latin typeface="Microsoft JhengHei UI"/>
                <a:cs typeface="Microsoft JhengHei UI"/>
              </a:rPr>
              <a:t>交换式以太⽹</a:t>
            </a:r>
            <a:r>
              <a:rPr dirty="0" sz="2950" spc="5">
                <a:latin typeface="Microsoft JhengHei UI"/>
                <a:cs typeface="Microsoft JhengHei UI"/>
              </a:rPr>
              <a:t>（</a:t>
            </a:r>
            <a:r>
              <a:rPr dirty="0" sz="2950" spc="5" i="1">
                <a:latin typeface="Arial"/>
                <a:cs typeface="Arial"/>
              </a:rPr>
              <a:t>10</a:t>
            </a:r>
            <a:r>
              <a:rPr dirty="0" sz="2950" i="1">
                <a:latin typeface="Arial"/>
                <a:cs typeface="Arial"/>
              </a:rPr>
              <a:t> </a:t>
            </a:r>
            <a:r>
              <a:rPr dirty="0" sz="2950" spc="0" i="1">
                <a:latin typeface="Arial"/>
                <a:cs typeface="Arial"/>
              </a:rPr>
              <a:t>Mbit/s</a:t>
            </a:r>
            <a:r>
              <a:rPr dirty="0" sz="2950" spc="0">
                <a:latin typeface="Microsoft JhengHei UI"/>
                <a:cs typeface="Microsoft JhengHei UI"/>
              </a:rPr>
              <a:t>），</a:t>
            </a:r>
            <a:r>
              <a:rPr dirty="0" sz="2950" spc="10">
                <a:latin typeface="Microsoft JhengHei UI"/>
                <a:cs typeface="Microsoft JhengHei UI"/>
              </a:rPr>
              <a:t>虽然在每个接⼝到主机的带宽还是 </a:t>
            </a:r>
            <a:r>
              <a:rPr dirty="0" sz="2950" spc="5" i="1">
                <a:latin typeface="Arial"/>
                <a:cs typeface="Arial"/>
              </a:rPr>
              <a:t>10</a:t>
            </a:r>
            <a:r>
              <a:rPr dirty="0" sz="2950" i="1">
                <a:latin typeface="Arial"/>
                <a:cs typeface="Arial"/>
              </a:rPr>
              <a:t> </a:t>
            </a:r>
            <a:r>
              <a:rPr dirty="0" sz="2950" spc="0" i="1">
                <a:latin typeface="Arial"/>
                <a:cs typeface="Arial"/>
              </a:rPr>
              <a:t>Mbit/s</a:t>
            </a:r>
            <a:r>
              <a:rPr dirty="0" sz="2950" spc="0">
                <a:latin typeface="Microsoft JhengHei UI"/>
                <a:cs typeface="Microsoft JhengHei UI"/>
              </a:rPr>
              <a:t>，</a:t>
            </a:r>
            <a:r>
              <a:rPr dirty="0" sz="2950" spc="0" i="1">
                <a:latin typeface="Arial"/>
                <a:cs typeface="Arial"/>
              </a:rPr>
              <a:t>N</a:t>
            </a:r>
            <a:r>
              <a:rPr dirty="0" sz="2950" i="1">
                <a:latin typeface="Arial"/>
                <a:cs typeface="Arial"/>
              </a:rPr>
              <a:t> </a:t>
            </a:r>
            <a:r>
              <a:rPr dirty="0" sz="2950" spc="10">
                <a:latin typeface="Microsoft JhengHei UI"/>
                <a:cs typeface="Microsoft JhengHei UI"/>
              </a:rPr>
              <a:t>个接⼝的交换机的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总容量为</a:t>
            </a:r>
            <a:r>
              <a:rPr dirty="0" sz="29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950" spc="5" i="1">
                <a:solidFill>
                  <a:srgbClr val="FF2600"/>
                </a:solidFill>
                <a:latin typeface="Arial"/>
                <a:cs typeface="Arial"/>
              </a:rPr>
              <a:t>2</a:t>
            </a:r>
            <a:r>
              <a:rPr dirty="0" sz="295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950" spc="5" i="1">
                <a:solidFill>
                  <a:srgbClr val="FF2600"/>
                </a:solidFill>
                <a:latin typeface="Arial"/>
                <a:cs typeface="Arial"/>
              </a:rPr>
              <a:t>×</a:t>
            </a:r>
            <a:r>
              <a:rPr dirty="0" sz="2950" spc="-5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950" spc="0" i="1">
                <a:solidFill>
                  <a:srgbClr val="FF2600"/>
                </a:solidFill>
                <a:latin typeface="Arial"/>
                <a:cs typeface="Arial"/>
              </a:rPr>
              <a:t>N/2</a:t>
            </a:r>
            <a:r>
              <a:rPr dirty="0" sz="295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950" spc="5" i="1">
                <a:solidFill>
                  <a:srgbClr val="FF2600"/>
                </a:solidFill>
                <a:latin typeface="Arial"/>
                <a:cs typeface="Arial"/>
              </a:rPr>
              <a:t>×</a:t>
            </a:r>
            <a:r>
              <a:rPr dirty="0" sz="2950" spc="-5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950" spc="5" i="1">
                <a:solidFill>
                  <a:srgbClr val="FF2600"/>
                </a:solidFill>
                <a:latin typeface="Arial"/>
                <a:cs typeface="Arial"/>
              </a:rPr>
              <a:t>10</a:t>
            </a:r>
            <a:r>
              <a:rPr dirty="0" sz="2950" i="1">
                <a:solidFill>
                  <a:srgbClr val="FF2600"/>
                </a:solidFill>
                <a:latin typeface="Arial"/>
                <a:cs typeface="Arial"/>
              </a:rPr>
              <a:t> Mbit/s</a:t>
            </a:r>
            <a:r>
              <a:rPr dirty="0" sz="2950" spc="10">
                <a:latin typeface="Microsoft JhengHei UI"/>
                <a:cs typeface="Microsoft JhengHei UI"/>
              </a:rPr>
              <a:t>。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949791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5891400"/>
            <a:ext cx="109575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>
                <a:latin typeface="Microsoft JhengHei UI"/>
                <a:cs typeface="Microsoft JhengHei UI"/>
              </a:rPr>
              <a:t>共享总线以太⽹转到交换式以太⽹，所有接⼊设备⽆需任何改动：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66645" y="7206298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6645" y="7846883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4068" y="6343742"/>
            <a:ext cx="9640570" cy="192278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400050" indent="-38735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74576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向下兼容</a:t>
            </a:r>
            <a:r>
              <a:rPr dirty="0" sz="2950" spc="10">
                <a:latin typeface="Microsoft JhengHei UI"/>
                <a:cs typeface="Microsoft JhengHei UI"/>
              </a:rPr>
              <a:t>。</a:t>
            </a:r>
            <a:endParaRPr sz="29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⽀持多种速率的接⼝</a:t>
            </a:r>
            <a:r>
              <a:rPr dirty="0" sz="2950" spc="0">
                <a:latin typeface="Microsoft JhengHei UI"/>
                <a:cs typeface="Microsoft JhengHei UI"/>
              </a:rPr>
              <a:t>（</a:t>
            </a:r>
            <a:r>
              <a:rPr dirty="0" sz="2950" spc="0">
                <a:latin typeface="Arial"/>
                <a:cs typeface="Arial"/>
              </a:rPr>
              <a:t>10Mb/s</a:t>
            </a:r>
            <a:r>
              <a:rPr dirty="0" sz="2950" spc="10">
                <a:latin typeface="Microsoft JhengHei UI"/>
                <a:cs typeface="Microsoft JhengHei UI"/>
              </a:rPr>
              <a:t>、</a:t>
            </a:r>
            <a:r>
              <a:rPr dirty="0" sz="2950" spc="0">
                <a:latin typeface="Arial"/>
                <a:cs typeface="Arial"/>
              </a:rPr>
              <a:t>100Mb/s</a:t>
            </a:r>
            <a:r>
              <a:rPr dirty="0" sz="2950" spc="10">
                <a:latin typeface="Microsoft JhengHei UI"/>
                <a:cs typeface="Microsoft JhengHei UI"/>
              </a:rPr>
              <a:t>、</a:t>
            </a:r>
            <a:r>
              <a:rPr dirty="0" sz="2950" spc="0">
                <a:latin typeface="Arial"/>
                <a:cs typeface="Arial"/>
              </a:rPr>
              <a:t>1000Mb/s</a:t>
            </a:r>
            <a:r>
              <a:rPr dirty="0" sz="2950" spc="0">
                <a:latin typeface="Microsoft JhengHei UI"/>
                <a:cs typeface="Microsoft JhengHei UI"/>
              </a:rPr>
              <a:t>）</a:t>
            </a:r>
            <a:r>
              <a:rPr dirty="0" sz="2950" spc="10">
                <a:latin typeface="Microsoft JhengHei UI"/>
                <a:cs typeface="Microsoft JhengHei UI"/>
              </a:rPr>
              <a:t>。</a:t>
            </a:r>
            <a:endParaRPr sz="29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2950" spc="10">
                <a:latin typeface="Microsoft JhengHei UI"/>
                <a:cs typeface="Microsoft JhengHei UI"/>
              </a:rPr>
              <a:t>⽀持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多种类型</a:t>
            </a:r>
            <a:r>
              <a:rPr dirty="0" sz="2950" spc="10">
                <a:latin typeface="Microsoft JhengHei UI"/>
                <a:cs typeface="Microsoft JhengHei UI"/>
              </a:rPr>
              <a:t>的接⼝（光的、电的）。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00143" y="2496897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13123" y="8272853"/>
            <a:ext cx="1104621" cy="929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2851" y="8272853"/>
            <a:ext cx="1104621" cy="929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35853" y="8272853"/>
            <a:ext cx="1104620" cy="929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04426" y="8277998"/>
            <a:ext cx="1104621" cy="929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09915" y="3697899"/>
            <a:ext cx="1104621" cy="929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50591" y="3697899"/>
            <a:ext cx="1104621" cy="929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91267" y="3656907"/>
            <a:ext cx="1104621" cy="9299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67393" y="3697899"/>
            <a:ext cx="1104621" cy="9299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054354" y="6157493"/>
            <a:ext cx="8665895" cy="4747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452248" y="6534445"/>
            <a:ext cx="7870190" cy="3951604"/>
          </a:xfrm>
          <a:custGeom>
            <a:avLst/>
            <a:gdLst/>
            <a:ahLst/>
            <a:cxnLst/>
            <a:rect l="l" t="t" r="r" b="b"/>
            <a:pathLst>
              <a:path w="7870190" h="3951604">
                <a:moveTo>
                  <a:pt x="7620082" y="0"/>
                </a:moveTo>
                <a:lnTo>
                  <a:pt x="250023" y="0"/>
                </a:lnTo>
                <a:lnTo>
                  <a:pt x="200270" y="191"/>
                </a:lnTo>
                <a:lnTo>
                  <a:pt x="160146" y="1531"/>
                </a:lnTo>
                <a:lnTo>
                  <a:pt x="128277" y="5169"/>
                </a:lnTo>
                <a:lnTo>
                  <a:pt x="103284" y="12253"/>
                </a:lnTo>
                <a:lnTo>
                  <a:pt x="47680" y="47678"/>
                </a:lnTo>
                <a:lnTo>
                  <a:pt x="12250" y="103284"/>
                </a:lnTo>
                <a:lnTo>
                  <a:pt x="1531" y="160146"/>
                </a:lnTo>
                <a:lnTo>
                  <a:pt x="191" y="200269"/>
                </a:lnTo>
                <a:lnTo>
                  <a:pt x="0" y="250022"/>
                </a:lnTo>
                <a:lnTo>
                  <a:pt x="0" y="3701526"/>
                </a:lnTo>
                <a:lnTo>
                  <a:pt x="191" y="3751279"/>
                </a:lnTo>
                <a:lnTo>
                  <a:pt x="1531" y="3791403"/>
                </a:lnTo>
                <a:lnTo>
                  <a:pt x="12250" y="3848264"/>
                </a:lnTo>
                <a:lnTo>
                  <a:pt x="47680" y="3903871"/>
                </a:lnTo>
                <a:lnTo>
                  <a:pt x="103284" y="3939296"/>
                </a:lnTo>
                <a:lnTo>
                  <a:pt x="160146" y="3950017"/>
                </a:lnTo>
                <a:lnTo>
                  <a:pt x="200270" y="3951357"/>
                </a:lnTo>
                <a:lnTo>
                  <a:pt x="250023" y="3951549"/>
                </a:lnTo>
                <a:lnTo>
                  <a:pt x="7620082" y="3951549"/>
                </a:lnTo>
                <a:lnTo>
                  <a:pt x="7669835" y="3951357"/>
                </a:lnTo>
                <a:lnTo>
                  <a:pt x="7709958" y="3950017"/>
                </a:lnTo>
                <a:lnTo>
                  <a:pt x="7766821" y="3939296"/>
                </a:lnTo>
                <a:lnTo>
                  <a:pt x="7822429" y="3903871"/>
                </a:lnTo>
                <a:lnTo>
                  <a:pt x="7857854" y="3848264"/>
                </a:lnTo>
                <a:lnTo>
                  <a:pt x="7868574" y="3791403"/>
                </a:lnTo>
                <a:lnTo>
                  <a:pt x="7869914" y="3751279"/>
                </a:lnTo>
                <a:lnTo>
                  <a:pt x="7870105" y="3701526"/>
                </a:lnTo>
                <a:lnTo>
                  <a:pt x="7870105" y="250022"/>
                </a:lnTo>
                <a:lnTo>
                  <a:pt x="7869914" y="200269"/>
                </a:lnTo>
                <a:lnTo>
                  <a:pt x="7868574" y="160146"/>
                </a:lnTo>
                <a:lnTo>
                  <a:pt x="7857854" y="103284"/>
                </a:lnTo>
                <a:lnTo>
                  <a:pt x="7822429" y="47678"/>
                </a:lnTo>
                <a:lnTo>
                  <a:pt x="7766821" y="12253"/>
                </a:lnTo>
                <a:lnTo>
                  <a:pt x="7709958" y="1531"/>
                </a:lnTo>
                <a:lnTo>
                  <a:pt x="7669835" y="191"/>
                </a:lnTo>
                <a:lnTo>
                  <a:pt x="76200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52248" y="6534445"/>
            <a:ext cx="7870190" cy="3951604"/>
          </a:xfrm>
          <a:custGeom>
            <a:avLst/>
            <a:gdLst/>
            <a:ahLst/>
            <a:cxnLst/>
            <a:rect l="l" t="t" r="r" b="b"/>
            <a:pathLst>
              <a:path w="7870190" h="3951604">
                <a:moveTo>
                  <a:pt x="250022" y="0"/>
                </a:moveTo>
                <a:lnTo>
                  <a:pt x="7620085" y="0"/>
                </a:lnTo>
                <a:lnTo>
                  <a:pt x="7669838" y="191"/>
                </a:lnTo>
                <a:lnTo>
                  <a:pt x="7709961" y="1531"/>
                </a:lnTo>
                <a:lnTo>
                  <a:pt x="7766823" y="12252"/>
                </a:lnTo>
                <a:lnTo>
                  <a:pt x="7822429" y="47677"/>
                </a:lnTo>
                <a:lnTo>
                  <a:pt x="7857854" y="103284"/>
                </a:lnTo>
                <a:lnTo>
                  <a:pt x="7868576" y="160145"/>
                </a:lnTo>
                <a:lnTo>
                  <a:pt x="7869916" y="200269"/>
                </a:lnTo>
                <a:lnTo>
                  <a:pt x="7870108" y="250022"/>
                </a:lnTo>
                <a:lnTo>
                  <a:pt x="7870108" y="3701526"/>
                </a:lnTo>
                <a:lnTo>
                  <a:pt x="7869916" y="3751279"/>
                </a:lnTo>
                <a:lnTo>
                  <a:pt x="7868576" y="3791402"/>
                </a:lnTo>
                <a:lnTo>
                  <a:pt x="7857854" y="3848263"/>
                </a:lnTo>
                <a:lnTo>
                  <a:pt x="7822429" y="3903871"/>
                </a:lnTo>
                <a:lnTo>
                  <a:pt x="7766823" y="3939296"/>
                </a:lnTo>
                <a:lnTo>
                  <a:pt x="7709961" y="3950017"/>
                </a:lnTo>
                <a:lnTo>
                  <a:pt x="7669838" y="3951357"/>
                </a:lnTo>
                <a:lnTo>
                  <a:pt x="7620085" y="3951548"/>
                </a:lnTo>
                <a:lnTo>
                  <a:pt x="250022" y="3951548"/>
                </a:lnTo>
                <a:lnTo>
                  <a:pt x="200269" y="3951357"/>
                </a:lnTo>
                <a:lnTo>
                  <a:pt x="160145" y="3950017"/>
                </a:lnTo>
                <a:lnTo>
                  <a:pt x="103284" y="3939296"/>
                </a:lnTo>
                <a:lnTo>
                  <a:pt x="47677" y="3903871"/>
                </a:lnTo>
                <a:lnTo>
                  <a:pt x="12252" y="3848263"/>
                </a:lnTo>
                <a:lnTo>
                  <a:pt x="1531" y="3791402"/>
                </a:lnTo>
                <a:lnTo>
                  <a:pt x="191" y="3751279"/>
                </a:lnTo>
                <a:lnTo>
                  <a:pt x="0" y="3701526"/>
                </a:lnTo>
                <a:lnTo>
                  <a:pt x="0" y="250022"/>
                </a:lnTo>
                <a:lnTo>
                  <a:pt x="191" y="200269"/>
                </a:lnTo>
                <a:lnTo>
                  <a:pt x="1531" y="160145"/>
                </a:lnTo>
                <a:lnTo>
                  <a:pt x="12252" y="103284"/>
                </a:lnTo>
                <a:lnTo>
                  <a:pt x="47677" y="47677"/>
                </a:lnTo>
                <a:lnTo>
                  <a:pt x="103284" y="12252"/>
                </a:lnTo>
                <a:lnTo>
                  <a:pt x="160145" y="1531"/>
                </a:lnTo>
                <a:lnTo>
                  <a:pt x="200269" y="191"/>
                </a:lnTo>
                <a:lnTo>
                  <a:pt x="25002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054354" y="2029695"/>
            <a:ext cx="8665895" cy="41398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52248" y="2406647"/>
            <a:ext cx="7870190" cy="3344545"/>
          </a:xfrm>
          <a:custGeom>
            <a:avLst/>
            <a:gdLst/>
            <a:ahLst/>
            <a:cxnLst/>
            <a:rect l="l" t="t" r="r" b="b"/>
            <a:pathLst>
              <a:path w="7870190" h="3344545">
                <a:moveTo>
                  <a:pt x="7620082" y="0"/>
                </a:moveTo>
                <a:lnTo>
                  <a:pt x="250023" y="0"/>
                </a:lnTo>
                <a:lnTo>
                  <a:pt x="200270" y="191"/>
                </a:lnTo>
                <a:lnTo>
                  <a:pt x="160146" y="1531"/>
                </a:lnTo>
                <a:lnTo>
                  <a:pt x="103284" y="12251"/>
                </a:lnTo>
                <a:lnTo>
                  <a:pt x="47680" y="47677"/>
                </a:lnTo>
                <a:lnTo>
                  <a:pt x="12250" y="103284"/>
                </a:lnTo>
                <a:lnTo>
                  <a:pt x="1531" y="160146"/>
                </a:lnTo>
                <a:lnTo>
                  <a:pt x="191" y="200269"/>
                </a:lnTo>
                <a:lnTo>
                  <a:pt x="0" y="250022"/>
                </a:lnTo>
                <a:lnTo>
                  <a:pt x="0" y="3094051"/>
                </a:lnTo>
                <a:lnTo>
                  <a:pt x="191" y="3143804"/>
                </a:lnTo>
                <a:lnTo>
                  <a:pt x="1531" y="3183928"/>
                </a:lnTo>
                <a:lnTo>
                  <a:pt x="12250" y="3240789"/>
                </a:lnTo>
                <a:lnTo>
                  <a:pt x="47680" y="3296395"/>
                </a:lnTo>
                <a:lnTo>
                  <a:pt x="103284" y="3331821"/>
                </a:lnTo>
                <a:lnTo>
                  <a:pt x="160146" y="3342542"/>
                </a:lnTo>
                <a:lnTo>
                  <a:pt x="200270" y="3343882"/>
                </a:lnTo>
                <a:lnTo>
                  <a:pt x="250023" y="3344074"/>
                </a:lnTo>
                <a:lnTo>
                  <a:pt x="7620082" y="3344074"/>
                </a:lnTo>
                <a:lnTo>
                  <a:pt x="7669835" y="3343882"/>
                </a:lnTo>
                <a:lnTo>
                  <a:pt x="7709958" y="3342542"/>
                </a:lnTo>
                <a:lnTo>
                  <a:pt x="7766821" y="3331821"/>
                </a:lnTo>
                <a:lnTo>
                  <a:pt x="7822429" y="3296395"/>
                </a:lnTo>
                <a:lnTo>
                  <a:pt x="7857854" y="3240789"/>
                </a:lnTo>
                <a:lnTo>
                  <a:pt x="7868574" y="3183928"/>
                </a:lnTo>
                <a:lnTo>
                  <a:pt x="7869914" y="3143804"/>
                </a:lnTo>
                <a:lnTo>
                  <a:pt x="7870105" y="3094051"/>
                </a:lnTo>
                <a:lnTo>
                  <a:pt x="7870105" y="250022"/>
                </a:lnTo>
                <a:lnTo>
                  <a:pt x="7869914" y="200269"/>
                </a:lnTo>
                <a:lnTo>
                  <a:pt x="7868574" y="160146"/>
                </a:lnTo>
                <a:lnTo>
                  <a:pt x="7857854" y="103284"/>
                </a:lnTo>
                <a:lnTo>
                  <a:pt x="7822429" y="47677"/>
                </a:lnTo>
                <a:lnTo>
                  <a:pt x="7766821" y="12251"/>
                </a:lnTo>
                <a:lnTo>
                  <a:pt x="7709958" y="1531"/>
                </a:lnTo>
                <a:lnTo>
                  <a:pt x="7669835" y="191"/>
                </a:lnTo>
                <a:lnTo>
                  <a:pt x="76200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52248" y="2406647"/>
            <a:ext cx="7870190" cy="3344545"/>
          </a:xfrm>
          <a:custGeom>
            <a:avLst/>
            <a:gdLst/>
            <a:ahLst/>
            <a:cxnLst/>
            <a:rect l="l" t="t" r="r" b="b"/>
            <a:pathLst>
              <a:path w="7870190" h="3344545">
                <a:moveTo>
                  <a:pt x="250022" y="0"/>
                </a:moveTo>
                <a:lnTo>
                  <a:pt x="7620085" y="0"/>
                </a:lnTo>
                <a:lnTo>
                  <a:pt x="7669838" y="191"/>
                </a:lnTo>
                <a:lnTo>
                  <a:pt x="7709961" y="1531"/>
                </a:lnTo>
                <a:lnTo>
                  <a:pt x="7766823" y="12252"/>
                </a:lnTo>
                <a:lnTo>
                  <a:pt x="7822429" y="47677"/>
                </a:lnTo>
                <a:lnTo>
                  <a:pt x="7857854" y="103284"/>
                </a:lnTo>
                <a:lnTo>
                  <a:pt x="7868576" y="160145"/>
                </a:lnTo>
                <a:lnTo>
                  <a:pt x="7869916" y="200269"/>
                </a:lnTo>
                <a:lnTo>
                  <a:pt x="7870108" y="250022"/>
                </a:lnTo>
                <a:lnTo>
                  <a:pt x="7870108" y="3094051"/>
                </a:lnTo>
                <a:lnTo>
                  <a:pt x="7869916" y="3143804"/>
                </a:lnTo>
                <a:lnTo>
                  <a:pt x="7868576" y="3183928"/>
                </a:lnTo>
                <a:lnTo>
                  <a:pt x="7857854" y="3240789"/>
                </a:lnTo>
                <a:lnTo>
                  <a:pt x="7822429" y="3296395"/>
                </a:lnTo>
                <a:lnTo>
                  <a:pt x="7766823" y="3331822"/>
                </a:lnTo>
                <a:lnTo>
                  <a:pt x="7709961" y="3342542"/>
                </a:lnTo>
                <a:lnTo>
                  <a:pt x="7669838" y="3343882"/>
                </a:lnTo>
                <a:lnTo>
                  <a:pt x="7620085" y="3344074"/>
                </a:lnTo>
                <a:lnTo>
                  <a:pt x="250022" y="3344074"/>
                </a:lnTo>
                <a:lnTo>
                  <a:pt x="200269" y="3343882"/>
                </a:lnTo>
                <a:lnTo>
                  <a:pt x="160145" y="3342542"/>
                </a:lnTo>
                <a:lnTo>
                  <a:pt x="103284" y="3331822"/>
                </a:lnTo>
                <a:lnTo>
                  <a:pt x="47677" y="3296395"/>
                </a:lnTo>
                <a:lnTo>
                  <a:pt x="12252" y="3240789"/>
                </a:lnTo>
                <a:lnTo>
                  <a:pt x="1531" y="3183928"/>
                </a:lnTo>
                <a:lnTo>
                  <a:pt x="191" y="3143804"/>
                </a:lnTo>
                <a:lnTo>
                  <a:pt x="0" y="3094051"/>
                </a:lnTo>
                <a:lnTo>
                  <a:pt x="0" y="250022"/>
                </a:lnTo>
                <a:lnTo>
                  <a:pt x="191" y="200269"/>
                </a:lnTo>
                <a:lnTo>
                  <a:pt x="1531" y="160145"/>
                </a:lnTo>
                <a:lnTo>
                  <a:pt x="12252" y="103284"/>
                </a:lnTo>
                <a:lnTo>
                  <a:pt x="47677" y="47677"/>
                </a:lnTo>
                <a:lnTo>
                  <a:pt x="103284" y="12252"/>
                </a:lnTo>
                <a:lnTo>
                  <a:pt x="160145" y="1531"/>
                </a:lnTo>
                <a:lnTo>
                  <a:pt x="200269" y="191"/>
                </a:lnTo>
                <a:lnTo>
                  <a:pt x="25002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851420" y="299235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38842" y="2745208"/>
            <a:ext cx="6602730" cy="2536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具有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8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⼝的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10" i="1">
                <a:latin typeface="Arial"/>
                <a:cs typeface="Arial"/>
              </a:rPr>
              <a:t>10Mb/s</a:t>
            </a:r>
            <a:r>
              <a:rPr dirty="0" sz="2850" spc="-15" i="1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的交换机，可同时⽀ 持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4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对</a:t>
            </a:r>
            <a:r>
              <a:rPr dirty="0" sz="2850" spc="30">
                <a:latin typeface="Microsoft JhengHei UI"/>
                <a:cs typeface="Microsoft JhengHei UI"/>
              </a:rPr>
              <a:t>计算机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400050" marR="228600" indent="-387350">
              <a:lnSpc>
                <a:spcPct val="144500"/>
              </a:lnSpc>
              <a:buSzPct val="75438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交换机总容量为</a:t>
            </a:r>
            <a:r>
              <a:rPr dirty="0" sz="2850" spc="10" i="1">
                <a:latin typeface="Arial"/>
                <a:cs typeface="Arial"/>
              </a:rPr>
              <a:t>80</a:t>
            </a:r>
            <a:r>
              <a:rPr dirty="0" sz="2850" spc="20" i="1">
                <a:latin typeface="Arial"/>
                <a:cs typeface="Arial"/>
              </a:rPr>
              <a:t>M</a:t>
            </a:r>
            <a:r>
              <a:rPr dirty="0" sz="2850" spc="10" i="1">
                <a:latin typeface="Arial"/>
                <a:cs typeface="Arial"/>
              </a:rPr>
              <a:t>b</a:t>
            </a:r>
            <a:r>
              <a:rPr dirty="0" sz="2850" spc="0" i="1">
                <a:latin typeface="Arial"/>
                <a:cs typeface="Arial"/>
              </a:rPr>
              <a:t>/s</a:t>
            </a:r>
            <a:r>
              <a:rPr dirty="0" sz="2850" spc="25">
                <a:latin typeface="Microsoft JhengHei UI"/>
                <a:cs typeface="Microsoft JhengHei UI"/>
              </a:rPr>
              <a:t>，该交机的背 </a:t>
            </a:r>
            <a:r>
              <a:rPr dirty="0" sz="2850" spc="30">
                <a:latin typeface="Microsoft JhengHei UI"/>
                <a:cs typeface="Microsoft JhengHei UI"/>
              </a:rPr>
              <a:t>板带宽应该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≥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10" i="1">
                <a:latin typeface="Arial"/>
                <a:cs typeface="Arial"/>
              </a:rPr>
              <a:t>80Mb/s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6338" y="5277690"/>
            <a:ext cx="9758273" cy="25088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6170" y="5317523"/>
            <a:ext cx="9507220" cy="2258060"/>
          </a:xfrm>
          <a:custGeom>
            <a:avLst/>
            <a:gdLst/>
            <a:ahLst/>
            <a:cxnLst/>
            <a:rect l="l" t="t" r="r" b="b"/>
            <a:pathLst>
              <a:path w="9507220" h="2258059">
                <a:moveTo>
                  <a:pt x="0" y="2257596"/>
                </a:moveTo>
                <a:lnTo>
                  <a:pt x="9506972" y="2257596"/>
                </a:lnTo>
                <a:lnTo>
                  <a:pt x="9506972" y="0"/>
                </a:lnTo>
                <a:lnTo>
                  <a:pt x="0" y="0"/>
                </a:lnTo>
                <a:lnTo>
                  <a:pt x="0" y="2257596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6170" y="5317523"/>
            <a:ext cx="9507220" cy="2258060"/>
          </a:xfrm>
          <a:custGeom>
            <a:avLst/>
            <a:gdLst/>
            <a:ahLst/>
            <a:cxnLst/>
            <a:rect l="l" t="t" r="r" b="b"/>
            <a:pathLst>
              <a:path w="9507220" h="2258059">
                <a:moveTo>
                  <a:pt x="0" y="0"/>
                </a:moveTo>
                <a:lnTo>
                  <a:pt x="9506972" y="0"/>
                </a:lnTo>
                <a:lnTo>
                  <a:pt x="9506972" y="2257596"/>
                </a:lnTo>
                <a:lnTo>
                  <a:pt x="0" y="22575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32190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511733"/>
                </a:lnTo>
                <a:lnTo>
                  <a:pt x="649090" y="119260"/>
                </a:lnTo>
                <a:lnTo>
                  <a:pt x="646126" y="76388"/>
                </a:lnTo>
                <a:lnTo>
                  <a:pt x="620812" y="28391"/>
                </a:lnTo>
                <a:lnTo>
                  <a:pt x="587698" y="7296"/>
                </a:lnTo>
                <a:lnTo>
                  <a:pt x="529944" y="114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32076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04721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5" y="3078"/>
                </a:lnTo>
                <a:lnTo>
                  <a:pt x="28278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3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3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04607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77253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8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2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77139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49786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511733"/>
                </a:lnTo>
                <a:lnTo>
                  <a:pt x="649090" y="119260"/>
                </a:lnTo>
                <a:lnTo>
                  <a:pt x="646126" y="76388"/>
                </a:lnTo>
                <a:lnTo>
                  <a:pt x="620812" y="28391"/>
                </a:lnTo>
                <a:lnTo>
                  <a:pt x="587698" y="7296"/>
                </a:lnTo>
                <a:lnTo>
                  <a:pt x="529944" y="114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49672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20614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7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119260"/>
                </a:lnTo>
                <a:lnTo>
                  <a:pt x="648292" y="95366"/>
                </a:lnTo>
                <a:lnTo>
                  <a:pt x="633112" y="43696"/>
                </a:lnTo>
                <a:lnTo>
                  <a:pt x="605508" y="16091"/>
                </a:lnTo>
                <a:lnTo>
                  <a:pt x="553837" y="912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20500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94847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511733"/>
                </a:lnTo>
                <a:lnTo>
                  <a:pt x="649090" y="119260"/>
                </a:lnTo>
                <a:lnTo>
                  <a:pt x="646126" y="76388"/>
                </a:lnTo>
                <a:lnTo>
                  <a:pt x="620812" y="28391"/>
                </a:lnTo>
                <a:lnTo>
                  <a:pt x="587698" y="7296"/>
                </a:lnTo>
                <a:lnTo>
                  <a:pt x="529944" y="114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94733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163974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8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3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163860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039913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5" y="0"/>
                </a:lnTo>
                <a:lnTo>
                  <a:pt x="119147" y="114"/>
                </a:lnTo>
                <a:lnTo>
                  <a:pt x="76275" y="3078"/>
                </a:lnTo>
                <a:lnTo>
                  <a:pt x="28278" y="28391"/>
                </a:lnTo>
                <a:lnTo>
                  <a:pt x="7183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3" y="623697"/>
                </a:lnTo>
                <a:lnTo>
                  <a:pt x="119147" y="630879"/>
                </a:lnTo>
                <a:lnTo>
                  <a:pt x="148775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3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39799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93253" y="6606064"/>
            <a:ext cx="167640" cy="391160"/>
          </a:xfrm>
          <a:custGeom>
            <a:avLst/>
            <a:gdLst/>
            <a:ahLst/>
            <a:cxnLst/>
            <a:rect l="l" t="t" r="r" b="b"/>
            <a:pathLst>
              <a:path w="167640" h="391159">
                <a:moveTo>
                  <a:pt x="83536" y="0"/>
                </a:moveTo>
                <a:lnTo>
                  <a:pt x="38520" y="13151"/>
                </a:lnTo>
                <a:lnTo>
                  <a:pt x="4963" y="55017"/>
                </a:lnTo>
                <a:lnTo>
                  <a:pt x="0" y="103134"/>
                </a:lnTo>
                <a:lnTo>
                  <a:pt x="0" y="287909"/>
                </a:lnTo>
                <a:lnTo>
                  <a:pt x="4963" y="336027"/>
                </a:lnTo>
                <a:lnTo>
                  <a:pt x="38520" y="377892"/>
                </a:lnTo>
                <a:lnTo>
                  <a:pt x="76242" y="390724"/>
                </a:lnTo>
                <a:lnTo>
                  <a:pt x="83536" y="391043"/>
                </a:lnTo>
                <a:lnTo>
                  <a:pt x="90830" y="390724"/>
                </a:lnTo>
                <a:lnTo>
                  <a:pt x="128551" y="377892"/>
                </a:lnTo>
                <a:lnTo>
                  <a:pt x="162107" y="336027"/>
                </a:lnTo>
                <a:lnTo>
                  <a:pt x="167071" y="287909"/>
                </a:lnTo>
                <a:lnTo>
                  <a:pt x="167071" y="103134"/>
                </a:lnTo>
                <a:lnTo>
                  <a:pt x="162107" y="55017"/>
                </a:lnTo>
                <a:lnTo>
                  <a:pt x="128551" y="13151"/>
                </a:lnTo>
                <a:lnTo>
                  <a:pt x="90830" y="318"/>
                </a:lnTo>
                <a:lnTo>
                  <a:pt x="83536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15169" y="6490885"/>
            <a:ext cx="523239" cy="8517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02141" y="5697596"/>
            <a:ext cx="669290" cy="410209"/>
          </a:xfrm>
          <a:custGeom>
            <a:avLst/>
            <a:gdLst/>
            <a:ahLst/>
            <a:cxnLst/>
            <a:rect l="l" t="t" r="r" b="b"/>
            <a:pathLst>
              <a:path w="669289" h="410210">
                <a:moveTo>
                  <a:pt x="0" y="409655"/>
                </a:moveTo>
                <a:lnTo>
                  <a:pt x="668917" y="409655"/>
                </a:lnTo>
                <a:lnTo>
                  <a:pt x="668917" y="0"/>
                </a:lnTo>
                <a:lnTo>
                  <a:pt x="0" y="0"/>
                </a:lnTo>
                <a:lnTo>
                  <a:pt x="0" y="409655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02141" y="5697596"/>
            <a:ext cx="669290" cy="410209"/>
          </a:xfrm>
          <a:custGeom>
            <a:avLst/>
            <a:gdLst/>
            <a:ahLst/>
            <a:cxnLst/>
            <a:rect l="l" t="t" r="r" b="b"/>
            <a:pathLst>
              <a:path w="669289" h="410210">
                <a:moveTo>
                  <a:pt x="0" y="0"/>
                </a:moveTo>
                <a:lnTo>
                  <a:pt x="668917" y="0"/>
                </a:lnTo>
                <a:lnTo>
                  <a:pt x="668917" y="409655"/>
                </a:lnTo>
                <a:lnTo>
                  <a:pt x="0" y="40965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94738" y="6114655"/>
            <a:ext cx="683725" cy="1802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70965" y="578168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 h="0">
                <a:moveTo>
                  <a:pt x="0" y="0"/>
                </a:moveTo>
                <a:lnTo>
                  <a:pt x="531269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70965" y="5902423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 h="0">
                <a:moveTo>
                  <a:pt x="0" y="0"/>
                </a:moveTo>
                <a:lnTo>
                  <a:pt x="531269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70965" y="6023166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 h="0">
                <a:moveTo>
                  <a:pt x="0" y="0"/>
                </a:moveTo>
                <a:lnTo>
                  <a:pt x="531269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62375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189844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07438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934907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549096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78266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290754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419924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488520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745160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001798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32501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143052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887476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02900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378243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752898" y="6329409"/>
            <a:ext cx="2986777" cy="1570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009404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332960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271006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394915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456868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085144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023189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147097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209051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874428" y="6336038"/>
            <a:ext cx="2986777" cy="1570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130934" y="6825928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46074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39879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522704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584657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212933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15097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274887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33684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988042" y="6329409"/>
            <a:ext cx="2986777" cy="1570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244548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57436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51240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63631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9827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326547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6459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88501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450454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122598" y="6329409"/>
            <a:ext cx="2986777" cy="1570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379105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70891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646965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770874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83282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461103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39914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523057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585010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242979" y="6329409"/>
            <a:ext cx="2986777" cy="1570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499485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829300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767346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891256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95320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581485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51952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64343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705391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380900" y="6329409"/>
            <a:ext cx="2986777" cy="1570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637406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967221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905267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029176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09112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719405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657450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78135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84331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508389" y="6336038"/>
            <a:ext cx="2986777" cy="15706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764895" y="6825928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9471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032756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15666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218619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84689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78494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90884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970801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635878" y="6336038"/>
            <a:ext cx="2986777" cy="1570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892385" y="6825928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22220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160246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28415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34610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74384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912429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036337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09829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798894" y="3333801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956898" y="3333801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036228" y="328354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866848" y="328354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 txBox="1"/>
          <p:nvPr/>
        </p:nvSpPr>
        <p:spPr>
          <a:xfrm>
            <a:off x="4250900" y="3137651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9285615" y="3336290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443618" y="3336290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522949" y="328603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353568" y="328603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 txBox="1"/>
          <p:nvPr/>
        </p:nvSpPr>
        <p:spPr>
          <a:xfrm>
            <a:off x="7737622" y="3140141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4926364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084366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163697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994317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/>
          <p:nvPr/>
        </p:nvSpPr>
        <p:spPr>
          <a:xfrm>
            <a:off x="3378370" y="9321103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8416488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574491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653822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484442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 txBox="1"/>
          <p:nvPr/>
        </p:nvSpPr>
        <p:spPr>
          <a:xfrm>
            <a:off x="6868494" y="9321103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3109011" y="846208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3998629" y="3884796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4854012" y="8462080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699204" y="388479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605044" y="846208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7470874" y="3884796"/>
            <a:ext cx="21780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F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8318885" y="8462080"/>
            <a:ext cx="2698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9197809" y="388479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H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315234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4046616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4900365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578979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6643546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753297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6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838672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7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9276160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2010976" y="7080146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12398398" y="7021752"/>
            <a:ext cx="26644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⼴播域的概念：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12398398" y="955987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12398398" y="7477655"/>
            <a:ext cx="6643370" cy="2488565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400050" indent="-387350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是数据链路层的概念，任何⼀个站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发送</a:t>
            </a:r>
            <a:endParaRPr sz="2850">
              <a:latin typeface="Microsoft JhengHei UI"/>
              <a:cs typeface="Microsoft JhengHei UI"/>
            </a:endParaRPr>
          </a:p>
          <a:p>
            <a:pPr marL="400050" marR="5080">
              <a:lnSpc>
                <a:spcPts val="4850"/>
              </a:lnSpc>
              <a:spcBef>
                <a:spcPts val="39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⼀个⼴播帧</a:t>
            </a:r>
            <a:r>
              <a:rPr dirty="0" sz="2850" spc="30">
                <a:latin typeface="Microsoft JhengHei UI"/>
                <a:cs typeface="Microsoft JhengHei UI"/>
              </a:rPr>
              <a:t>，所有能够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收到</a:t>
            </a:r>
            <a:r>
              <a:rPr dirty="0" sz="2850" spc="30">
                <a:latin typeface="Microsoft JhengHei UI"/>
                <a:cs typeface="Microsoft JhengHei UI"/>
              </a:rPr>
              <a:t>这个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⼴播帧 </a:t>
            </a:r>
            <a:r>
              <a:rPr dirty="0" sz="2850" spc="30">
                <a:latin typeface="Microsoft JhengHei UI"/>
                <a:cs typeface="Microsoft JhengHei UI"/>
              </a:rPr>
              <a:t>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设备的集合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00050">
              <a:lnSpc>
                <a:spcPct val="100000"/>
              </a:lnSpc>
              <a:spcBef>
                <a:spcPts val="103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每个端⼝是⼀个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独⽴的碰撞域。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 txBox="1">
            <a:spLocks noGrp="1"/>
          </p:cNvSpPr>
          <p:nvPr>
            <p:ph type="title"/>
          </p:nvPr>
        </p:nvSpPr>
        <p:spPr>
          <a:xfrm>
            <a:off x="9159795" y="715916"/>
            <a:ext cx="17849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交换机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以太⽹交换机的交换⽅式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37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583555"/>
          </a:xfrm>
          <a:custGeom>
            <a:avLst/>
            <a:gdLst/>
            <a:ahLst/>
            <a:cxnLst/>
            <a:rect l="l" t="t" r="r" b="b"/>
            <a:pathLst>
              <a:path w="12963525" h="558355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324937"/>
                </a:lnTo>
                <a:lnTo>
                  <a:pt x="197" y="5376307"/>
                </a:lnTo>
                <a:lnTo>
                  <a:pt x="1581" y="5417734"/>
                </a:lnTo>
                <a:lnTo>
                  <a:pt x="12649" y="5476442"/>
                </a:lnTo>
                <a:lnTo>
                  <a:pt x="49226" y="5533855"/>
                </a:lnTo>
                <a:lnTo>
                  <a:pt x="106640" y="5570432"/>
                </a:lnTo>
                <a:lnTo>
                  <a:pt x="165348" y="5581501"/>
                </a:lnTo>
                <a:lnTo>
                  <a:pt x="206776" y="5582884"/>
                </a:lnTo>
                <a:lnTo>
                  <a:pt x="258146" y="5583082"/>
                </a:lnTo>
                <a:lnTo>
                  <a:pt x="12705299" y="5583082"/>
                </a:lnTo>
                <a:lnTo>
                  <a:pt x="12756671" y="5582884"/>
                </a:lnTo>
                <a:lnTo>
                  <a:pt x="12798099" y="5581501"/>
                </a:lnTo>
                <a:lnTo>
                  <a:pt x="12856802" y="5570432"/>
                </a:lnTo>
                <a:lnTo>
                  <a:pt x="12914218" y="5533855"/>
                </a:lnTo>
                <a:lnTo>
                  <a:pt x="12950799" y="5476442"/>
                </a:lnTo>
                <a:lnTo>
                  <a:pt x="12961867" y="5417734"/>
                </a:lnTo>
                <a:lnTo>
                  <a:pt x="12963250" y="5376307"/>
                </a:lnTo>
                <a:lnTo>
                  <a:pt x="12963448" y="532493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583555"/>
          </a:xfrm>
          <a:custGeom>
            <a:avLst/>
            <a:gdLst/>
            <a:ahLst/>
            <a:cxnLst/>
            <a:rect l="l" t="t" r="r" b="b"/>
            <a:pathLst>
              <a:path w="12963525" h="558355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324937"/>
                </a:lnTo>
                <a:lnTo>
                  <a:pt x="12963250" y="5376307"/>
                </a:lnTo>
                <a:lnTo>
                  <a:pt x="12961867" y="5417734"/>
                </a:lnTo>
                <a:lnTo>
                  <a:pt x="12950799" y="5476442"/>
                </a:lnTo>
                <a:lnTo>
                  <a:pt x="12914218" y="5533855"/>
                </a:lnTo>
                <a:lnTo>
                  <a:pt x="12856802" y="5570432"/>
                </a:lnTo>
                <a:lnTo>
                  <a:pt x="12798099" y="5581501"/>
                </a:lnTo>
                <a:lnTo>
                  <a:pt x="12756671" y="5582884"/>
                </a:lnTo>
                <a:lnTo>
                  <a:pt x="12705299" y="5583082"/>
                </a:lnTo>
                <a:lnTo>
                  <a:pt x="258145" y="5583082"/>
                </a:lnTo>
                <a:lnTo>
                  <a:pt x="206775" y="5582884"/>
                </a:lnTo>
                <a:lnTo>
                  <a:pt x="165348" y="5581501"/>
                </a:lnTo>
                <a:lnTo>
                  <a:pt x="106640" y="5570432"/>
                </a:lnTo>
                <a:lnTo>
                  <a:pt x="49226" y="5533855"/>
                </a:lnTo>
                <a:lnTo>
                  <a:pt x="12650" y="5476442"/>
                </a:lnTo>
                <a:lnTo>
                  <a:pt x="1581" y="5417734"/>
                </a:lnTo>
                <a:lnTo>
                  <a:pt x="197" y="5376307"/>
                </a:lnTo>
                <a:lnTo>
                  <a:pt x="0" y="532493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3330"/>
            <a:ext cx="1282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6983" y="2704910"/>
            <a:ext cx="2752090" cy="493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存储转发⽅式：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723480"/>
            <a:ext cx="1282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172330"/>
            <a:ext cx="10942955" cy="1985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2750" marR="5080" indent="-400050">
              <a:lnSpc>
                <a:spcPct val="140600"/>
              </a:lnSpc>
              <a:spcBef>
                <a:spcPts val="95"/>
              </a:spcBef>
              <a:buSzPct val="75409"/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dirty="0" sz="3050" spc="10">
                <a:latin typeface="Microsoft JhengHei UI"/>
                <a:cs typeface="Microsoft JhengHei UI"/>
              </a:rPr>
              <a:t>数据帧先缓存，检验正确性，正确转发，错误丢弃。延迟⼤， </a:t>
            </a:r>
            <a:r>
              <a:rPr dirty="0" sz="3050" spc="10">
                <a:latin typeface="Microsoft JhengHei UI"/>
                <a:cs typeface="Microsoft JhengHei UI"/>
              </a:rPr>
              <a:t>可靠性⾼，⽀持不同速率的端⼝交换。</a:t>
            </a:r>
            <a:endParaRPr sz="3050">
              <a:latin typeface="Microsoft JhengHei UI"/>
              <a:cs typeface="Microsoft JhengHei UI"/>
            </a:endParaRPr>
          </a:p>
          <a:p>
            <a:pPr marL="25400">
              <a:lnSpc>
                <a:spcPct val="100000"/>
              </a:lnSpc>
              <a:spcBef>
                <a:spcPts val="1485"/>
              </a:spcBef>
            </a:pP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直通</a:t>
            </a:r>
            <a:r>
              <a:rPr dirty="0" sz="30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0">
                <a:solidFill>
                  <a:srgbClr val="FF2600"/>
                </a:solidFill>
                <a:latin typeface="Arial"/>
                <a:cs typeface="Arial"/>
              </a:rPr>
              <a:t>(cut-through)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⽅式：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6709116"/>
            <a:ext cx="1282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5132480"/>
            <a:ext cx="10856595" cy="2011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2750" marR="5080" indent="-400050">
              <a:lnSpc>
                <a:spcPct val="143300"/>
              </a:lnSpc>
              <a:spcBef>
                <a:spcPts val="95"/>
              </a:spcBef>
              <a:buSzPct val="75409"/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dirty="0" sz="3050" spc="10">
                <a:latin typeface="Microsoft JhengHei UI"/>
                <a:cs typeface="Microsoft JhengHei UI"/>
              </a:rPr>
              <a:t>检查数据帧的⽬的</a:t>
            </a:r>
            <a:r>
              <a:rPr dirty="0" sz="3050" spc="60">
                <a:latin typeface="Microsoft JhengHei UI"/>
                <a:cs typeface="Microsoft JhengHei UI"/>
              </a:rPr>
              <a:t> </a:t>
            </a:r>
            <a:r>
              <a:rPr dirty="0" sz="3050" spc="0">
                <a:latin typeface="Arial"/>
                <a:cs typeface="Arial"/>
              </a:rPr>
              <a:t>MAC</a:t>
            </a:r>
            <a:r>
              <a:rPr dirty="0" sz="3050" spc="-20">
                <a:latin typeface="Arial"/>
                <a:cs typeface="Arial"/>
              </a:rPr>
              <a:t> </a:t>
            </a:r>
            <a:r>
              <a:rPr dirty="0" sz="3050" spc="10">
                <a:latin typeface="Microsoft JhengHei UI"/>
                <a:cs typeface="Microsoft JhengHei UI"/>
              </a:rPr>
              <a:t>地址之后⽴即转发，延迟⼩，可靠性 低，</a:t>
            </a: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不⽀持不同速率的端⼝交换</a:t>
            </a:r>
            <a:r>
              <a:rPr dirty="0" sz="3050" spc="10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412750">
              <a:lnSpc>
                <a:spcPct val="100000"/>
              </a:lnSpc>
              <a:spcBef>
                <a:spcPts val="1485"/>
              </a:spcBef>
            </a:pPr>
            <a:r>
              <a:rPr dirty="0" sz="3050" spc="10">
                <a:latin typeface="Microsoft JhengHei UI"/>
                <a:cs typeface="Microsoft JhengHei UI"/>
              </a:rPr>
              <a:t>有可能</a:t>
            </a: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转发⼀些⽆效的帧</a:t>
            </a:r>
            <a:r>
              <a:rPr dirty="0" sz="3050" spc="1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0143" y="2496897"/>
            <a:ext cx="3199765" cy="15513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6624" y="4219620"/>
            <a:ext cx="3754754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81570" y="8383214"/>
            <a:ext cx="11753215" cy="1198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在某些情况下</a:t>
            </a:r>
            <a:r>
              <a:rPr dirty="0" sz="3300" spc="-5">
                <a:latin typeface="Microsoft JhengHei UI"/>
                <a:cs typeface="Microsoft JhengHei UI"/>
              </a:rPr>
              <a:t>，仍需要采⽤基于软件的存储转发⽅式进⾏交换， </a:t>
            </a:r>
            <a:r>
              <a:rPr dirty="0" sz="3300" spc="-5">
                <a:latin typeface="Microsoft JhengHei UI"/>
                <a:cs typeface="Microsoft JhengHei UI"/>
              </a:rPr>
              <a:t>例如，当需要进⾏线路速率匹配、协议转换或差错检测时。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16887" y="8072580"/>
            <a:ext cx="9485522" cy="2188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514894" y="8449532"/>
            <a:ext cx="8689975" cy="1393190"/>
          </a:xfrm>
          <a:custGeom>
            <a:avLst/>
            <a:gdLst/>
            <a:ahLst/>
            <a:cxnLst/>
            <a:rect l="l" t="t" r="r" b="b"/>
            <a:pathLst>
              <a:path w="8689975" h="1393190">
                <a:moveTo>
                  <a:pt x="8538545" y="0"/>
                </a:moveTo>
                <a:lnTo>
                  <a:pt x="150958" y="0"/>
                </a:lnTo>
                <a:lnTo>
                  <a:pt x="120895" y="115"/>
                </a:lnTo>
                <a:lnTo>
                  <a:pt x="96651" y="925"/>
                </a:lnTo>
                <a:lnTo>
                  <a:pt x="77393" y="3123"/>
                </a:lnTo>
                <a:lnTo>
                  <a:pt x="62290" y="7402"/>
                </a:lnTo>
                <a:lnTo>
                  <a:pt x="28694" y="28808"/>
                </a:lnTo>
                <a:lnTo>
                  <a:pt x="7287" y="62408"/>
                </a:lnTo>
                <a:lnTo>
                  <a:pt x="0" y="121010"/>
                </a:lnTo>
                <a:lnTo>
                  <a:pt x="0" y="1271941"/>
                </a:lnTo>
                <a:lnTo>
                  <a:pt x="3007" y="1315442"/>
                </a:lnTo>
                <a:lnTo>
                  <a:pt x="28694" y="1364143"/>
                </a:lnTo>
                <a:lnTo>
                  <a:pt x="62290" y="1385549"/>
                </a:lnTo>
                <a:lnTo>
                  <a:pt x="120895" y="1392836"/>
                </a:lnTo>
                <a:lnTo>
                  <a:pt x="150958" y="1392952"/>
                </a:lnTo>
                <a:lnTo>
                  <a:pt x="8538545" y="1392952"/>
                </a:lnTo>
                <a:lnTo>
                  <a:pt x="8592853" y="1392026"/>
                </a:lnTo>
                <a:lnTo>
                  <a:pt x="8645282" y="1376624"/>
                </a:lnTo>
                <a:lnTo>
                  <a:pt x="8673294" y="1348614"/>
                </a:lnTo>
                <a:lnTo>
                  <a:pt x="8688694" y="1296185"/>
                </a:lnTo>
                <a:lnTo>
                  <a:pt x="8689504" y="1271941"/>
                </a:lnTo>
                <a:lnTo>
                  <a:pt x="8689504" y="121010"/>
                </a:lnTo>
                <a:lnTo>
                  <a:pt x="8686496" y="77509"/>
                </a:lnTo>
                <a:lnTo>
                  <a:pt x="8660813" y="28808"/>
                </a:lnTo>
                <a:lnTo>
                  <a:pt x="8627213" y="7402"/>
                </a:lnTo>
                <a:lnTo>
                  <a:pt x="8568609" y="115"/>
                </a:lnTo>
                <a:lnTo>
                  <a:pt x="85385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514779" y="8449532"/>
            <a:ext cx="8689975" cy="1393190"/>
          </a:xfrm>
          <a:custGeom>
            <a:avLst/>
            <a:gdLst/>
            <a:ahLst/>
            <a:cxnLst/>
            <a:rect l="l" t="t" r="r" b="b"/>
            <a:pathLst>
              <a:path w="8689975" h="1393190">
                <a:moveTo>
                  <a:pt x="151074" y="0"/>
                </a:moveTo>
                <a:lnTo>
                  <a:pt x="8538661" y="0"/>
                </a:lnTo>
                <a:lnTo>
                  <a:pt x="8568724" y="115"/>
                </a:lnTo>
                <a:lnTo>
                  <a:pt x="8612225" y="3123"/>
                </a:lnTo>
                <a:lnTo>
                  <a:pt x="8660926" y="28808"/>
                </a:lnTo>
                <a:lnTo>
                  <a:pt x="8682332" y="62408"/>
                </a:lnTo>
                <a:lnTo>
                  <a:pt x="8689619" y="121011"/>
                </a:lnTo>
                <a:lnTo>
                  <a:pt x="8689735" y="151074"/>
                </a:lnTo>
                <a:lnTo>
                  <a:pt x="8689735" y="1241878"/>
                </a:lnTo>
                <a:lnTo>
                  <a:pt x="8688810" y="1296185"/>
                </a:lnTo>
                <a:lnTo>
                  <a:pt x="8673407" y="1348614"/>
                </a:lnTo>
                <a:lnTo>
                  <a:pt x="8645397" y="1376624"/>
                </a:lnTo>
                <a:lnTo>
                  <a:pt x="8592968" y="1392026"/>
                </a:lnTo>
                <a:lnTo>
                  <a:pt x="8538661" y="1392952"/>
                </a:lnTo>
                <a:lnTo>
                  <a:pt x="151074" y="1392952"/>
                </a:lnTo>
                <a:lnTo>
                  <a:pt x="96766" y="1392026"/>
                </a:lnTo>
                <a:lnTo>
                  <a:pt x="44338" y="1376624"/>
                </a:lnTo>
                <a:lnTo>
                  <a:pt x="16328" y="1348614"/>
                </a:lnTo>
                <a:lnTo>
                  <a:pt x="925" y="1296185"/>
                </a:lnTo>
                <a:lnTo>
                  <a:pt x="0" y="1241878"/>
                </a:lnTo>
                <a:lnTo>
                  <a:pt x="0" y="151074"/>
                </a:lnTo>
                <a:lnTo>
                  <a:pt x="925" y="96766"/>
                </a:lnTo>
                <a:lnTo>
                  <a:pt x="16328" y="44338"/>
                </a:lnTo>
                <a:lnTo>
                  <a:pt x="44338" y="16328"/>
                </a:lnTo>
                <a:lnTo>
                  <a:pt x="96766" y="925"/>
                </a:lnTo>
                <a:lnTo>
                  <a:pt x="151074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161933" y="2937083"/>
          <a:ext cx="5395595" cy="4996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239"/>
                <a:gridCol w="1793239"/>
                <a:gridCol w="1793239"/>
              </a:tblGrid>
              <a:tr h="553720"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2400" spc="-15">
                          <a:latin typeface="Arial"/>
                          <a:cs typeface="Arial"/>
                        </a:rPr>
                        <a:t>MAC</a:t>
                      </a:r>
                      <a:r>
                        <a:rPr dirty="0" sz="2400" spc="-10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2400" spc="-10">
                          <a:latin typeface="Microsoft JhengHei UI"/>
                          <a:cs typeface="Microsoft JhengHei UI"/>
                        </a:rPr>
                        <a:t>接⼝</a:t>
                      </a:r>
                      <a:endParaRPr sz="2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2400" spc="-10">
                          <a:latin typeface="Microsoft JhengHei UI"/>
                          <a:cs typeface="Microsoft JhengHei UI"/>
                        </a:rPr>
                        <a:t>有效时间</a:t>
                      </a:r>
                      <a:endParaRPr sz="2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056460" y="8568928"/>
            <a:ext cx="7721600" cy="1051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以太⽹交换机运⾏⾃学习算法⾃动维护交换表 </a:t>
            </a:r>
            <a:r>
              <a:rPr dirty="0" sz="2850" spc="30">
                <a:latin typeface="Microsoft JhengHei UI"/>
                <a:cs typeface="Microsoft JhengHei UI"/>
              </a:rPr>
              <a:t>刚开始时，以太⽹交换机⾥⾯的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交换表是空的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21132" y="715916"/>
            <a:ext cx="70618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以太⽹交换机的⾃学习功能</a:t>
            </a:r>
          </a:p>
        </p:txBody>
      </p:sp>
      <p:sp>
        <p:nvSpPr>
          <p:cNvPr id="9" name="object 9"/>
          <p:cNvSpPr/>
          <p:nvPr/>
        </p:nvSpPr>
        <p:spPr>
          <a:xfrm>
            <a:off x="7913123" y="8272853"/>
            <a:ext cx="1104621" cy="929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92851" y="8272853"/>
            <a:ext cx="1104621" cy="929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35853" y="8272853"/>
            <a:ext cx="1104620" cy="929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04426" y="8277998"/>
            <a:ext cx="1104621" cy="9299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09915" y="3697899"/>
            <a:ext cx="1104621" cy="929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50591" y="3697899"/>
            <a:ext cx="1104621" cy="929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91267" y="3656907"/>
            <a:ext cx="1104621" cy="9299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67393" y="3697899"/>
            <a:ext cx="1104621" cy="929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6338" y="5277690"/>
            <a:ext cx="9758273" cy="25088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6170" y="5317523"/>
            <a:ext cx="9507220" cy="2258060"/>
          </a:xfrm>
          <a:custGeom>
            <a:avLst/>
            <a:gdLst/>
            <a:ahLst/>
            <a:cxnLst/>
            <a:rect l="l" t="t" r="r" b="b"/>
            <a:pathLst>
              <a:path w="9507220" h="2258059">
                <a:moveTo>
                  <a:pt x="0" y="2257596"/>
                </a:moveTo>
                <a:lnTo>
                  <a:pt x="9506972" y="2257596"/>
                </a:lnTo>
                <a:lnTo>
                  <a:pt x="9506972" y="0"/>
                </a:lnTo>
                <a:lnTo>
                  <a:pt x="0" y="0"/>
                </a:lnTo>
                <a:lnTo>
                  <a:pt x="0" y="2257596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6170" y="5317523"/>
            <a:ext cx="9507220" cy="2258060"/>
          </a:xfrm>
          <a:custGeom>
            <a:avLst/>
            <a:gdLst/>
            <a:ahLst/>
            <a:cxnLst/>
            <a:rect l="l" t="t" r="r" b="b"/>
            <a:pathLst>
              <a:path w="9507220" h="2258059">
                <a:moveTo>
                  <a:pt x="0" y="0"/>
                </a:moveTo>
                <a:lnTo>
                  <a:pt x="9506972" y="0"/>
                </a:lnTo>
                <a:lnTo>
                  <a:pt x="9506972" y="2257596"/>
                </a:lnTo>
                <a:lnTo>
                  <a:pt x="0" y="22575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32190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511733"/>
                </a:lnTo>
                <a:lnTo>
                  <a:pt x="649090" y="119260"/>
                </a:lnTo>
                <a:lnTo>
                  <a:pt x="646126" y="76388"/>
                </a:lnTo>
                <a:lnTo>
                  <a:pt x="620812" y="28391"/>
                </a:lnTo>
                <a:lnTo>
                  <a:pt x="587698" y="7296"/>
                </a:lnTo>
                <a:lnTo>
                  <a:pt x="529944" y="114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32076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04721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5" y="3078"/>
                </a:lnTo>
                <a:lnTo>
                  <a:pt x="28278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3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3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04607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77253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8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2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77139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49786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511733"/>
                </a:lnTo>
                <a:lnTo>
                  <a:pt x="649090" y="119260"/>
                </a:lnTo>
                <a:lnTo>
                  <a:pt x="646126" y="76388"/>
                </a:lnTo>
                <a:lnTo>
                  <a:pt x="620812" y="28391"/>
                </a:lnTo>
                <a:lnTo>
                  <a:pt x="587698" y="7296"/>
                </a:lnTo>
                <a:lnTo>
                  <a:pt x="529944" y="114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49672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20614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7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119260"/>
                </a:lnTo>
                <a:lnTo>
                  <a:pt x="648292" y="95366"/>
                </a:lnTo>
                <a:lnTo>
                  <a:pt x="633112" y="43696"/>
                </a:lnTo>
                <a:lnTo>
                  <a:pt x="605508" y="16091"/>
                </a:lnTo>
                <a:lnTo>
                  <a:pt x="553837" y="912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20500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94847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511733"/>
                </a:lnTo>
                <a:lnTo>
                  <a:pt x="649090" y="119260"/>
                </a:lnTo>
                <a:lnTo>
                  <a:pt x="646126" y="76388"/>
                </a:lnTo>
                <a:lnTo>
                  <a:pt x="620812" y="28391"/>
                </a:lnTo>
                <a:lnTo>
                  <a:pt x="587698" y="7296"/>
                </a:lnTo>
                <a:lnTo>
                  <a:pt x="529944" y="114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94733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163974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8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3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163860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039913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5" y="0"/>
                </a:lnTo>
                <a:lnTo>
                  <a:pt x="119147" y="114"/>
                </a:lnTo>
                <a:lnTo>
                  <a:pt x="76275" y="3078"/>
                </a:lnTo>
                <a:lnTo>
                  <a:pt x="28278" y="28391"/>
                </a:lnTo>
                <a:lnTo>
                  <a:pt x="7183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3" y="623697"/>
                </a:lnTo>
                <a:lnTo>
                  <a:pt x="119147" y="630879"/>
                </a:lnTo>
                <a:lnTo>
                  <a:pt x="148775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3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039799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93253" y="6606064"/>
            <a:ext cx="167640" cy="391160"/>
          </a:xfrm>
          <a:custGeom>
            <a:avLst/>
            <a:gdLst/>
            <a:ahLst/>
            <a:cxnLst/>
            <a:rect l="l" t="t" r="r" b="b"/>
            <a:pathLst>
              <a:path w="167640" h="391159">
                <a:moveTo>
                  <a:pt x="83536" y="0"/>
                </a:moveTo>
                <a:lnTo>
                  <a:pt x="38520" y="13151"/>
                </a:lnTo>
                <a:lnTo>
                  <a:pt x="4963" y="55017"/>
                </a:lnTo>
                <a:lnTo>
                  <a:pt x="0" y="103134"/>
                </a:lnTo>
                <a:lnTo>
                  <a:pt x="0" y="287909"/>
                </a:lnTo>
                <a:lnTo>
                  <a:pt x="4963" y="336027"/>
                </a:lnTo>
                <a:lnTo>
                  <a:pt x="38520" y="377892"/>
                </a:lnTo>
                <a:lnTo>
                  <a:pt x="76242" y="390724"/>
                </a:lnTo>
                <a:lnTo>
                  <a:pt x="83536" y="391043"/>
                </a:lnTo>
                <a:lnTo>
                  <a:pt x="90830" y="390724"/>
                </a:lnTo>
                <a:lnTo>
                  <a:pt x="128551" y="377892"/>
                </a:lnTo>
                <a:lnTo>
                  <a:pt x="162107" y="336027"/>
                </a:lnTo>
                <a:lnTo>
                  <a:pt x="167071" y="287909"/>
                </a:lnTo>
                <a:lnTo>
                  <a:pt x="167071" y="103134"/>
                </a:lnTo>
                <a:lnTo>
                  <a:pt x="162107" y="55017"/>
                </a:lnTo>
                <a:lnTo>
                  <a:pt x="128551" y="13151"/>
                </a:lnTo>
                <a:lnTo>
                  <a:pt x="90830" y="318"/>
                </a:lnTo>
                <a:lnTo>
                  <a:pt x="83536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15169" y="6490885"/>
            <a:ext cx="523239" cy="8517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02141" y="5697596"/>
            <a:ext cx="669290" cy="410209"/>
          </a:xfrm>
          <a:custGeom>
            <a:avLst/>
            <a:gdLst/>
            <a:ahLst/>
            <a:cxnLst/>
            <a:rect l="l" t="t" r="r" b="b"/>
            <a:pathLst>
              <a:path w="669289" h="410210">
                <a:moveTo>
                  <a:pt x="0" y="409655"/>
                </a:moveTo>
                <a:lnTo>
                  <a:pt x="668917" y="409655"/>
                </a:lnTo>
                <a:lnTo>
                  <a:pt x="668917" y="0"/>
                </a:lnTo>
                <a:lnTo>
                  <a:pt x="0" y="0"/>
                </a:lnTo>
                <a:lnTo>
                  <a:pt x="0" y="409655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02141" y="5697596"/>
            <a:ext cx="669290" cy="410209"/>
          </a:xfrm>
          <a:custGeom>
            <a:avLst/>
            <a:gdLst/>
            <a:ahLst/>
            <a:cxnLst/>
            <a:rect l="l" t="t" r="r" b="b"/>
            <a:pathLst>
              <a:path w="669289" h="410210">
                <a:moveTo>
                  <a:pt x="0" y="0"/>
                </a:moveTo>
                <a:lnTo>
                  <a:pt x="668917" y="0"/>
                </a:lnTo>
                <a:lnTo>
                  <a:pt x="668917" y="409655"/>
                </a:lnTo>
                <a:lnTo>
                  <a:pt x="0" y="40965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94738" y="6114655"/>
            <a:ext cx="683725" cy="1802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70965" y="578168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 h="0">
                <a:moveTo>
                  <a:pt x="0" y="0"/>
                </a:moveTo>
                <a:lnTo>
                  <a:pt x="531269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70965" y="5902423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 h="0">
                <a:moveTo>
                  <a:pt x="0" y="0"/>
                </a:moveTo>
                <a:lnTo>
                  <a:pt x="531269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70965" y="6023166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 h="0">
                <a:moveTo>
                  <a:pt x="0" y="0"/>
                </a:moveTo>
                <a:lnTo>
                  <a:pt x="531269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62375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89844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07438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934907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49096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78266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290754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19924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488520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45160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01798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32501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43052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87476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02900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378243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52898" y="6329409"/>
            <a:ext cx="2986777" cy="1570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009404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332960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271006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394915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456868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085144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023189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147097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209051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874428" y="6336038"/>
            <a:ext cx="2986777" cy="1570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130934" y="6825928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46074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39879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522704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584657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212933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15097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274887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33684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988042" y="6329409"/>
            <a:ext cx="2986777" cy="1570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244548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57436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51240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63631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69827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326547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6459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88501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50454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122598" y="6329409"/>
            <a:ext cx="2986777" cy="1570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379105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70891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646965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770874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83282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461103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39914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523057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585010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242979" y="6329409"/>
            <a:ext cx="2986777" cy="1570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499485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829300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767346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91256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95320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81485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51952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64343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705391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380900" y="6329409"/>
            <a:ext cx="2986777" cy="1570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637406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967221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905267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029176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09112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719405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657450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78135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84331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508389" y="6336038"/>
            <a:ext cx="2986777" cy="1570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764895" y="6825928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9471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32756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15666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218619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84689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78494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90884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970801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635878" y="6336038"/>
            <a:ext cx="2986777" cy="15706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892385" y="6825928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22220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160246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28415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34610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974384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12429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036337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09829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798894" y="3333801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956898" y="3333801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036228" y="328354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866848" y="328354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4250900" y="3137651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9285615" y="3336290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443618" y="3336290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9522949" y="328603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353568" y="328603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7737622" y="3140141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4926364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084366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163697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994317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 txBox="1"/>
          <p:nvPr/>
        </p:nvSpPr>
        <p:spPr>
          <a:xfrm>
            <a:off x="3378370" y="9321103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8416488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574491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653822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484442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 txBox="1"/>
          <p:nvPr/>
        </p:nvSpPr>
        <p:spPr>
          <a:xfrm>
            <a:off x="6868494" y="9321103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3109011" y="846208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3998629" y="3884796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4854012" y="8462080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5699204" y="388479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605044" y="846208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7470874" y="3884796"/>
            <a:ext cx="21780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F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8318885" y="8462080"/>
            <a:ext cx="2698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9197809" y="388479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H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315234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4046616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4900365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578979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643546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753297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6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838672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7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9276160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779776" y="2937083"/>
          <a:ext cx="5395595" cy="4996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239"/>
                <a:gridCol w="1793239"/>
                <a:gridCol w="1793239"/>
              </a:tblGrid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2400" spc="-15">
                          <a:latin typeface="Arial"/>
                          <a:cs typeface="Arial"/>
                        </a:rPr>
                        <a:t>MAC</a:t>
                      </a:r>
                      <a:r>
                        <a:rPr dirty="0" sz="2400" spc="-10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2400" spc="-10">
                          <a:latin typeface="Microsoft JhengHei UI"/>
                          <a:cs typeface="Microsoft JhengHei UI"/>
                        </a:rPr>
                        <a:t>接⼝</a:t>
                      </a:r>
                      <a:endParaRPr sz="2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2400" spc="-10">
                          <a:latin typeface="Microsoft JhengHei UI"/>
                          <a:cs typeface="Microsoft JhengHei UI"/>
                        </a:rPr>
                        <a:t>有效时间</a:t>
                      </a:r>
                      <a:endParaRPr sz="2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MAC-A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MAC-C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950">
                          <a:solidFill>
                            <a:srgbClr val="414141"/>
                          </a:solidFill>
                          <a:latin typeface="Tahoma"/>
                          <a:cs typeface="Tahoma"/>
                        </a:rPr>
                        <a:t>…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1763620" y="8196927"/>
            <a:ext cx="7044055" cy="2123440"/>
          </a:xfrm>
          <a:custGeom>
            <a:avLst/>
            <a:gdLst/>
            <a:ahLst/>
            <a:cxnLst/>
            <a:rect l="l" t="t" r="r" b="b"/>
            <a:pathLst>
              <a:path w="7044055" h="2123440">
                <a:moveTo>
                  <a:pt x="0" y="0"/>
                </a:moveTo>
                <a:lnTo>
                  <a:pt x="7043612" y="0"/>
                </a:lnTo>
                <a:lnTo>
                  <a:pt x="7043612" y="2123435"/>
                </a:lnTo>
                <a:lnTo>
                  <a:pt x="0" y="212343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3149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827754" y="8314997"/>
            <a:ext cx="95250" cy="13696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50604" y="8150128"/>
            <a:ext cx="6452870" cy="2075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354330">
              <a:lnSpc>
                <a:spcPct val="132300"/>
              </a:lnSpc>
              <a:spcBef>
                <a:spcPts val="9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假设</a:t>
            </a:r>
            <a:r>
              <a:rPr dirty="0" sz="2450" spc="10">
                <a:latin typeface="Arial"/>
                <a:cs typeface="Arial"/>
              </a:rPr>
              <a:t>A</a:t>
            </a:r>
            <a:r>
              <a:rPr dirty="0" sz="2450" spc="15">
                <a:latin typeface="Microsoft JhengHei UI"/>
                <a:cs typeface="Microsoft JhengHei UI"/>
              </a:rPr>
              <a:t>发送数据帧给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，此时，交换机只能</a:t>
            </a:r>
            <a:r>
              <a:rPr dirty="0" sz="2450" spc="5">
                <a:solidFill>
                  <a:srgbClr val="FF2D13"/>
                </a:solidFill>
                <a:latin typeface="Microsoft JhengHei UI"/>
                <a:cs typeface="Microsoft JhengHei UI"/>
              </a:rPr>
              <a:t>⼴ </a:t>
            </a:r>
            <a:r>
              <a:rPr dirty="0" sz="2450" spc="15">
                <a:solidFill>
                  <a:srgbClr val="FF2D13"/>
                </a:solidFill>
                <a:latin typeface="Microsoft JhengHei UI"/>
                <a:cs typeface="Microsoft JhengHei UI"/>
              </a:rPr>
              <a:t>播，并记下</a:t>
            </a:r>
            <a:r>
              <a:rPr dirty="0" sz="2450" spc="15">
                <a:latin typeface="Microsoft JhengHei UI"/>
                <a:cs typeface="Microsoft JhengHei UI"/>
              </a:rPr>
              <a:t>源站的</a:t>
            </a:r>
            <a:r>
              <a:rPr dirty="0" sz="2450" spc="5">
                <a:latin typeface="Arial"/>
                <a:cs typeface="Arial"/>
              </a:rPr>
              <a:t>MAC</a:t>
            </a:r>
            <a:r>
              <a:rPr dirty="0" sz="2450" spc="15">
                <a:latin typeface="Microsoft JhengHei UI"/>
                <a:cs typeface="Microsoft JhengHei UI"/>
              </a:rPr>
              <a:t>地址及连接的接⼝。</a:t>
            </a:r>
            <a:endParaRPr sz="2450">
              <a:latin typeface="Microsoft JhengHei UI"/>
              <a:cs typeface="Microsoft JhengHei UI"/>
            </a:endParaRPr>
          </a:p>
          <a:p>
            <a:pPr marR="5080">
              <a:lnSpc>
                <a:spcPct val="132300"/>
              </a:lnSpc>
              <a:spcBef>
                <a:spcPts val="575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发送数据帧给</a:t>
            </a:r>
            <a:r>
              <a:rPr dirty="0" sz="2450" spc="10">
                <a:latin typeface="Arial"/>
                <a:cs typeface="Arial"/>
              </a:rPr>
              <a:t>A</a:t>
            </a:r>
            <a:r>
              <a:rPr dirty="0" sz="2450" spc="10">
                <a:latin typeface="Microsoft JhengHei UI"/>
                <a:cs typeface="Microsoft JhengHei UI"/>
              </a:rPr>
              <a:t>，</a:t>
            </a:r>
            <a:r>
              <a:rPr dirty="0" sz="2450" spc="15">
                <a:latin typeface="Microsoft JhengHei UI"/>
                <a:cs typeface="Microsoft JhengHei UI"/>
              </a:rPr>
              <a:t>交换机直接从</a:t>
            </a:r>
            <a:r>
              <a:rPr dirty="0" sz="2450" spc="15">
                <a:solidFill>
                  <a:srgbClr val="FF2D13"/>
                </a:solidFill>
                <a:latin typeface="Microsoft JhengHei UI"/>
                <a:cs typeface="Microsoft JhengHei UI"/>
              </a:rPr>
              <a:t>接⼝</a:t>
            </a:r>
            <a:r>
              <a:rPr dirty="0" sz="2450" spc="50">
                <a:solidFill>
                  <a:srgbClr val="FF2D13"/>
                </a:solidFill>
                <a:latin typeface="Microsoft JhengHei UI"/>
                <a:cs typeface="Microsoft JhengHei UI"/>
              </a:rPr>
              <a:t> </a:t>
            </a:r>
            <a:r>
              <a:rPr dirty="0" sz="2450" spc="5">
                <a:solidFill>
                  <a:srgbClr val="FF2D13"/>
                </a:solidFill>
                <a:latin typeface="Arial"/>
                <a:cs typeface="Arial"/>
              </a:rPr>
              <a:t>1</a:t>
            </a:r>
            <a:r>
              <a:rPr dirty="0" sz="2450" spc="-10">
                <a:solidFill>
                  <a:srgbClr val="FF2D13"/>
                </a:solidFill>
                <a:latin typeface="Arial"/>
                <a:cs typeface="Arial"/>
              </a:rPr>
              <a:t> </a:t>
            </a:r>
            <a:r>
              <a:rPr dirty="0" sz="2450" spc="15">
                <a:solidFill>
                  <a:srgbClr val="FF2D13"/>
                </a:solidFill>
                <a:latin typeface="Microsoft JhengHei UI"/>
                <a:cs typeface="Microsoft JhengHei UI"/>
              </a:rPr>
              <a:t>转发</a:t>
            </a:r>
            <a:r>
              <a:rPr dirty="0" sz="2450" spc="15">
                <a:latin typeface="Microsoft JhengHei UI"/>
                <a:cs typeface="Microsoft JhengHei UI"/>
              </a:rPr>
              <a:t>，  </a:t>
            </a:r>
            <a:r>
              <a:rPr dirty="0" sz="2450" spc="15">
                <a:solidFill>
                  <a:srgbClr val="FF2D13"/>
                </a:solidFill>
                <a:latin typeface="Microsoft JhengHei UI"/>
                <a:cs typeface="Microsoft JhengHei UI"/>
              </a:rPr>
              <a:t>并记下</a:t>
            </a:r>
            <a:r>
              <a:rPr dirty="0" sz="2450" spc="15">
                <a:latin typeface="Microsoft JhengHei UI"/>
                <a:cs typeface="Microsoft JhengHei UI"/>
              </a:rPr>
              <a:t>源站的</a:t>
            </a:r>
            <a:r>
              <a:rPr dirty="0" sz="2450" spc="5">
                <a:latin typeface="Arial"/>
                <a:cs typeface="Arial"/>
              </a:rPr>
              <a:t>MAC</a:t>
            </a:r>
            <a:r>
              <a:rPr dirty="0" sz="2450" spc="15">
                <a:latin typeface="Microsoft JhengHei UI"/>
                <a:cs typeface="Microsoft JhengHei UI"/>
              </a:rPr>
              <a:t>地址及连接的接⼝。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31626" y="3206110"/>
            <a:ext cx="2758440" cy="1699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2600"/>
              </a:lnSpc>
              <a:spcBef>
                <a:spcPts val="100"/>
              </a:spcBef>
            </a:pPr>
            <a:r>
              <a:rPr dirty="0" sz="2400" spc="-10">
                <a:solidFill>
                  <a:srgbClr val="FF2600"/>
                </a:solidFill>
                <a:latin typeface="Microsoft JhengHei UI"/>
                <a:cs typeface="Microsoft JhengHei UI"/>
              </a:rPr>
              <a:t>有效时间</a:t>
            </a:r>
            <a:r>
              <a:rPr dirty="0" sz="2400" spc="-10">
                <a:latin typeface="Microsoft JhengHei UI"/>
                <a:cs typeface="Microsoft JhengHei UI"/>
              </a:rPr>
              <a:t>：解决接⼝ 更换，或主机更换⽹ </a:t>
            </a:r>
            <a:r>
              <a:rPr dirty="0" sz="2400" spc="-10">
                <a:latin typeface="Microsoft JhengHei UI"/>
                <a:cs typeface="Microsoft JhengHei UI"/>
              </a:rPr>
              <a:t>络适配器的问题。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27947" y="715916"/>
            <a:ext cx="76485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交换机⾃学习和转发帧的步骤</a:t>
            </a:r>
          </a:p>
        </p:txBody>
      </p:sp>
      <p:sp>
        <p:nvSpPr>
          <p:cNvPr id="9" name="object 9"/>
          <p:cNvSpPr/>
          <p:nvPr/>
        </p:nvSpPr>
        <p:spPr>
          <a:xfrm>
            <a:off x="7913123" y="8272853"/>
            <a:ext cx="1104621" cy="929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92851" y="8272853"/>
            <a:ext cx="1104621" cy="929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35853" y="8272853"/>
            <a:ext cx="1104620" cy="929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04426" y="8277998"/>
            <a:ext cx="1104621" cy="929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09915" y="3697899"/>
            <a:ext cx="1104621" cy="929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50591" y="3697899"/>
            <a:ext cx="1104621" cy="929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91267" y="3656907"/>
            <a:ext cx="1104621" cy="9299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67393" y="3697899"/>
            <a:ext cx="1104621" cy="9299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6338" y="5277690"/>
            <a:ext cx="9758273" cy="2508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6170" y="5317523"/>
            <a:ext cx="9507220" cy="2258060"/>
          </a:xfrm>
          <a:custGeom>
            <a:avLst/>
            <a:gdLst/>
            <a:ahLst/>
            <a:cxnLst/>
            <a:rect l="l" t="t" r="r" b="b"/>
            <a:pathLst>
              <a:path w="9507220" h="2258059">
                <a:moveTo>
                  <a:pt x="0" y="2257596"/>
                </a:moveTo>
                <a:lnTo>
                  <a:pt x="9506972" y="2257596"/>
                </a:lnTo>
                <a:lnTo>
                  <a:pt x="9506972" y="0"/>
                </a:lnTo>
                <a:lnTo>
                  <a:pt x="0" y="0"/>
                </a:lnTo>
                <a:lnTo>
                  <a:pt x="0" y="2257596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6170" y="5317523"/>
            <a:ext cx="9507220" cy="2258060"/>
          </a:xfrm>
          <a:custGeom>
            <a:avLst/>
            <a:gdLst/>
            <a:ahLst/>
            <a:cxnLst/>
            <a:rect l="l" t="t" r="r" b="b"/>
            <a:pathLst>
              <a:path w="9507220" h="2258059">
                <a:moveTo>
                  <a:pt x="0" y="0"/>
                </a:moveTo>
                <a:lnTo>
                  <a:pt x="9506972" y="0"/>
                </a:lnTo>
                <a:lnTo>
                  <a:pt x="9506972" y="2257596"/>
                </a:lnTo>
                <a:lnTo>
                  <a:pt x="0" y="22575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32190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511733"/>
                </a:lnTo>
                <a:lnTo>
                  <a:pt x="649090" y="119260"/>
                </a:lnTo>
                <a:lnTo>
                  <a:pt x="646126" y="76388"/>
                </a:lnTo>
                <a:lnTo>
                  <a:pt x="620812" y="28391"/>
                </a:lnTo>
                <a:lnTo>
                  <a:pt x="587698" y="7296"/>
                </a:lnTo>
                <a:lnTo>
                  <a:pt x="529944" y="114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32076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04721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5" y="3078"/>
                </a:lnTo>
                <a:lnTo>
                  <a:pt x="28278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3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3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04607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77253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8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2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77139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49786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511733"/>
                </a:lnTo>
                <a:lnTo>
                  <a:pt x="649090" y="119260"/>
                </a:lnTo>
                <a:lnTo>
                  <a:pt x="646126" y="76388"/>
                </a:lnTo>
                <a:lnTo>
                  <a:pt x="620812" y="28391"/>
                </a:lnTo>
                <a:lnTo>
                  <a:pt x="587698" y="7296"/>
                </a:lnTo>
                <a:lnTo>
                  <a:pt x="529944" y="114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49672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20614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7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119260"/>
                </a:lnTo>
                <a:lnTo>
                  <a:pt x="648292" y="95366"/>
                </a:lnTo>
                <a:lnTo>
                  <a:pt x="633112" y="43696"/>
                </a:lnTo>
                <a:lnTo>
                  <a:pt x="605508" y="16091"/>
                </a:lnTo>
                <a:lnTo>
                  <a:pt x="553837" y="912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20500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94847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5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7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7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5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2" y="587296"/>
                </a:lnTo>
                <a:lnTo>
                  <a:pt x="648292" y="535627"/>
                </a:lnTo>
                <a:lnTo>
                  <a:pt x="649090" y="511733"/>
                </a:lnTo>
                <a:lnTo>
                  <a:pt x="649090" y="119260"/>
                </a:lnTo>
                <a:lnTo>
                  <a:pt x="646126" y="76388"/>
                </a:lnTo>
                <a:lnTo>
                  <a:pt x="620812" y="28391"/>
                </a:lnTo>
                <a:lnTo>
                  <a:pt x="587698" y="7296"/>
                </a:lnTo>
                <a:lnTo>
                  <a:pt x="529944" y="114"/>
                </a:lnTo>
                <a:lnTo>
                  <a:pt x="5003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94733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163974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4" y="0"/>
                </a:lnTo>
                <a:lnTo>
                  <a:pt x="119146" y="114"/>
                </a:lnTo>
                <a:lnTo>
                  <a:pt x="76274" y="3078"/>
                </a:lnTo>
                <a:lnTo>
                  <a:pt x="28278" y="28391"/>
                </a:lnTo>
                <a:lnTo>
                  <a:pt x="7182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1" y="623697"/>
                </a:lnTo>
                <a:lnTo>
                  <a:pt x="119146" y="630879"/>
                </a:lnTo>
                <a:lnTo>
                  <a:pt x="148774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3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163860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039913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500316" y="0"/>
                </a:moveTo>
                <a:lnTo>
                  <a:pt x="148775" y="0"/>
                </a:lnTo>
                <a:lnTo>
                  <a:pt x="119147" y="114"/>
                </a:lnTo>
                <a:lnTo>
                  <a:pt x="76275" y="3078"/>
                </a:lnTo>
                <a:lnTo>
                  <a:pt x="28278" y="28391"/>
                </a:lnTo>
                <a:lnTo>
                  <a:pt x="7183" y="61505"/>
                </a:lnTo>
                <a:lnTo>
                  <a:pt x="0" y="119260"/>
                </a:lnTo>
                <a:lnTo>
                  <a:pt x="0" y="511733"/>
                </a:lnTo>
                <a:lnTo>
                  <a:pt x="2964" y="554605"/>
                </a:lnTo>
                <a:lnTo>
                  <a:pt x="28278" y="602601"/>
                </a:lnTo>
                <a:lnTo>
                  <a:pt x="61393" y="623697"/>
                </a:lnTo>
                <a:lnTo>
                  <a:pt x="119147" y="630879"/>
                </a:lnTo>
                <a:lnTo>
                  <a:pt x="148775" y="630993"/>
                </a:lnTo>
                <a:lnTo>
                  <a:pt x="500316" y="630993"/>
                </a:lnTo>
                <a:lnTo>
                  <a:pt x="553838" y="630081"/>
                </a:lnTo>
                <a:lnTo>
                  <a:pt x="605508" y="614901"/>
                </a:lnTo>
                <a:lnTo>
                  <a:pt x="633113" y="587296"/>
                </a:lnTo>
                <a:lnTo>
                  <a:pt x="648293" y="535627"/>
                </a:lnTo>
                <a:lnTo>
                  <a:pt x="649091" y="511733"/>
                </a:lnTo>
                <a:lnTo>
                  <a:pt x="649091" y="119260"/>
                </a:lnTo>
                <a:lnTo>
                  <a:pt x="646127" y="76388"/>
                </a:lnTo>
                <a:lnTo>
                  <a:pt x="620813" y="28391"/>
                </a:lnTo>
                <a:lnTo>
                  <a:pt x="587699" y="7296"/>
                </a:lnTo>
                <a:lnTo>
                  <a:pt x="529944" y="114"/>
                </a:lnTo>
                <a:lnTo>
                  <a:pt x="5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039799" y="6518556"/>
            <a:ext cx="649605" cy="631190"/>
          </a:xfrm>
          <a:custGeom>
            <a:avLst/>
            <a:gdLst/>
            <a:ahLst/>
            <a:cxnLst/>
            <a:rect l="l" t="t" r="r" b="b"/>
            <a:pathLst>
              <a:path w="649604" h="631190">
                <a:moveTo>
                  <a:pt x="148888" y="0"/>
                </a:moveTo>
                <a:lnTo>
                  <a:pt x="500430" y="0"/>
                </a:lnTo>
                <a:lnTo>
                  <a:pt x="530058" y="114"/>
                </a:lnTo>
                <a:lnTo>
                  <a:pt x="572930" y="3078"/>
                </a:lnTo>
                <a:lnTo>
                  <a:pt x="620926" y="28392"/>
                </a:lnTo>
                <a:lnTo>
                  <a:pt x="642022" y="61506"/>
                </a:lnTo>
                <a:lnTo>
                  <a:pt x="649204" y="119260"/>
                </a:lnTo>
                <a:lnTo>
                  <a:pt x="649318" y="148888"/>
                </a:lnTo>
                <a:lnTo>
                  <a:pt x="649318" y="482105"/>
                </a:lnTo>
                <a:lnTo>
                  <a:pt x="648406" y="535627"/>
                </a:lnTo>
                <a:lnTo>
                  <a:pt x="633226" y="587297"/>
                </a:lnTo>
                <a:lnTo>
                  <a:pt x="605622" y="614901"/>
                </a:lnTo>
                <a:lnTo>
                  <a:pt x="553952" y="630081"/>
                </a:lnTo>
                <a:lnTo>
                  <a:pt x="500430" y="630993"/>
                </a:lnTo>
                <a:lnTo>
                  <a:pt x="148888" y="630993"/>
                </a:lnTo>
                <a:lnTo>
                  <a:pt x="95366" y="630081"/>
                </a:lnTo>
                <a:lnTo>
                  <a:pt x="43696" y="614901"/>
                </a:lnTo>
                <a:lnTo>
                  <a:pt x="16092" y="587297"/>
                </a:lnTo>
                <a:lnTo>
                  <a:pt x="912" y="535627"/>
                </a:lnTo>
                <a:lnTo>
                  <a:pt x="0" y="482105"/>
                </a:lnTo>
                <a:lnTo>
                  <a:pt x="0" y="148888"/>
                </a:lnTo>
                <a:lnTo>
                  <a:pt x="912" y="95366"/>
                </a:lnTo>
                <a:lnTo>
                  <a:pt x="16092" y="43696"/>
                </a:lnTo>
                <a:lnTo>
                  <a:pt x="43696" y="16092"/>
                </a:lnTo>
                <a:lnTo>
                  <a:pt x="95366" y="912"/>
                </a:lnTo>
                <a:lnTo>
                  <a:pt x="148888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93253" y="6606064"/>
            <a:ext cx="167640" cy="391160"/>
          </a:xfrm>
          <a:custGeom>
            <a:avLst/>
            <a:gdLst/>
            <a:ahLst/>
            <a:cxnLst/>
            <a:rect l="l" t="t" r="r" b="b"/>
            <a:pathLst>
              <a:path w="167640" h="391159">
                <a:moveTo>
                  <a:pt x="83536" y="0"/>
                </a:moveTo>
                <a:lnTo>
                  <a:pt x="38520" y="13151"/>
                </a:lnTo>
                <a:lnTo>
                  <a:pt x="4963" y="55017"/>
                </a:lnTo>
                <a:lnTo>
                  <a:pt x="0" y="103134"/>
                </a:lnTo>
                <a:lnTo>
                  <a:pt x="0" y="287909"/>
                </a:lnTo>
                <a:lnTo>
                  <a:pt x="4963" y="336027"/>
                </a:lnTo>
                <a:lnTo>
                  <a:pt x="38520" y="377892"/>
                </a:lnTo>
                <a:lnTo>
                  <a:pt x="76242" y="390724"/>
                </a:lnTo>
                <a:lnTo>
                  <a:pt x="83536" y="391043"/>
                </a:lnTo>
                <a:lnTo>
                  <a:pt x="90830" y="390724"/>
                </a:lnTo>
                <a:lnTo>
                  <a:pt x="128551" y="377892"/>
                </a:lnTo>
                <a:lnTo>
                  <a:pt x="162107" y="336027"/>
                </a:lnTo>
                <a:lnTo>
                  <a:pt x="167071" y="287909"/>
                </a:lnTo>
                <a:lnTo>
                  <a:pt x="167071" y="103134"/>
                </a:lnTo>
                <a:lnTo>
                  <a:pt x="162107" y="55017"/>
                </a:lnTo>
                <a:lnTo>
                  <a:pt x="128551" y="13151"/>
                </a:lnTo>
                <a:lnTo>
                  <a:pt x="90830" y="318"/>
                </a:lnTo>
                <a:lnTo>
                  <a:pt x="83536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15169" y="6490885"/>
            <a:ext cx="523239" cy="8517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02141" y="5697596"/>
            <a:ext cx="669290" cy="410209"/>
          </a:xfrm>
          <a:custGeom>
            <a:avLst/>
            <a:gdLst/>
            <a:ahLst/>
            <a:cxnLst/>
            <a:rect l="l" t="t" r="r" b="b"/>
            <a:pathLst>
              <a:path w="669289" h="410210">
                <a:moveTo>
                  <a:pt x="0" y="409655"/>
                </a:moveTo>
                <a:lnTo>
                  <a:pt x="668917" y="409655"/>
                </a:lnTo>
                <a:lnTo>
                  <a:pt x="668917" y="0"/>
                </a:lnTo>
                <a:lnTo>
                  <a:pt x="0" y="0"/>
                </a:lnTo>
                <a:lnTo>
                  <a:pt x="0" y="409655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02141" y="5697596"/>
            <a:ext cx="669290" cy="410209"/>
          </a:xfrm>
          <a:custGeom>
            <a:avLst/>
            <a:gdLst/>
            <a:ahLst/>
            <a:cxnLst/>
            <a:rect l="l" t="t" r="r" b="b"/>
            <a:pathLst>
              <a:path w="669289" h="410210">
                <a:moveTo>
                  <a:pt x="0" y="0"/>
                </a:moveTo>
                <a:lnTo>
                  <a:pt x="668917" y="0"/>
                </a:lnTo>
                <a:lnTo>
                  <a:pt x="668917" y="409655"/>
                </a:lnTo>
                <a:lnTo>
                  <a:pt x="0" y="40965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94738" y="6114655"/>
            <a:ext cx="683725" cy="180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70965" y="578168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 h="0">
                <a:moveTo>
                  <a:pt x="0" y="0"/>
                </a:moveTo>
                <a:lnTo>
                  <a:pt x="531269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70965" y="5902423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 h="0">
                <a:moveTo>
                  <a:pt x="0" y="0"/>
                </a:moveTo>
                <a:lnTo>
                  <a:pt x="531269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70965" y="6023166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 h="0">
                <a:moveTo>
                  <a:pt x="0" y="0"/>
                </a:moveTo>
                <a:lnTo>
                  <a:pt x="531269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62375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89844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07438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934907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49096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78266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290754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19924" y="6295814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0" y="133783"/>
                </a:moveTo>
                <a:lnTo>
                  <a:pt x="133783" y="133783"/>
                </a:lnTo>
                <a:lnTo>
                  <a:pt x="133783" y="0"/>
                </a:lnTo>
                <a:lnTo>
                  <a:pt x="0" y="0"/>
                </a:lnTo>
                <a:lnTo>
                  <a:pt x="0" y="133783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488520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45160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01798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32501" y="7155451"/>
            <a:ext cx="0" cy="1193165"/>
          </a:xfrm>
          <a:custGeom>
            <a:avLst/>
            <a:gdLst/>
            <a:ahLst/>
            <a:cxnLst/>
            <a:rect l="l" t="t" r="r" b="b"/>
            <a:pathLst>
              <a:path w="0" h="1193165">
                <a:moveTo>
                  <a:pt x="0" y="11931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43052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87476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02900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378243" y="463913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18610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52898" y="6329409"/>
            <a:ext cx="2986777" cy="1570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009404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332960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271006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394915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456868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085144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023189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147097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209051" y="692192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874428" y="6336038"/>
            <a:ext cx="2986777" cy="1570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130934" y="6825928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46074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39879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522704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584657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212933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15097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274887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33684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988042" y="6329409"/>
            <a:ext cx="2986777" cy="1570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244548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57436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51240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63631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69827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326547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6459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88501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50454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122598" y="6329409"/>
            <a:ext cx="2986777" cy="1570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379105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70891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646965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770874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83282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461103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39914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523057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585010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242979" y="6329409"/>
            <a:ext cx="2986777" cy="1570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499485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829300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767346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91256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95320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81485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51952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643438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705391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380900" y="6329409"/>
            <a:ext cx="2986777" cy="1570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637406" y="6819299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967221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905267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029176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09112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719405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657450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781359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843312" y="6894353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508389" y="6336038"/>
            <a:ext cx="2986777" cy="1570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764895" y="6825928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9471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32756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15666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218619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84689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78494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90884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970801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635878" y="6336038"/>
            <a:ext cx="2986777" cy="1570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892385" y="6825928"/>
            <a:ext cx="474345" cy="295910"/>
          </a:xfrm>
          <a:custGeom>
            <a:avLst/>
            <a:gdLst/>
            <a:ahLst/>
            <a:cxnLst/>
            <a:rect l="l" t="t" r="r" b="b"/>
            <a:pathLst>
              <a:path w="474345" h="295909">
                <a:moveTo>
                  <a:pt x="0" y="295426"/>
                </a:moveTo>
                <a:lnTo>
                  <a:pt x="473764" y="295426"/>
                </a:lnTo>
                <a:lnTo>
                  <a:pt x="473764" y="0"/>
                </a:lnTo>
                <a:lnTo>
                  <a:pt x="0" y="0"/>
                </a:lnTo>
                <a:lnTo>
                  <a:pt x="0" y="29542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22220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160246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284155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346108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974384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12429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036337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098290" y="6900982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16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798894" y="3333801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956898" y="3333801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036228" y="328354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866848" y="328354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4250900" y="3137651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9285615" y="3336290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443618" y="3336290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9522949" y="328603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353568" y="328603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7737622" y="3140141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4926364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084366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 h="0">
                <a:moveTo>
                  <a:pt x="0" y="0"/>
                </a:moveTo>
                <a:lnTo>
                  <a:pt x="2478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163697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994317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 txBox="1"/>
          <p:nvPr/>
        </p:nvSpPr>
        <p:spPr>
          <a:xfrm>
            <a:off x="3378370" y="9321103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8416488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574491" y="9517253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 h="0">
                <a:moveTo>
                  <a:pt x="0" y="0"/>
                </a:moveTo>
                <a:lnTo>
                  <a:pt x="2478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653822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484442" y="9466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 txBox="1"/>
          <p:nvPr/>
        </p:nvSpPr>
        <p:spPr>
          <a:xfrm>
            <a:off x="6868494" y="9321103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Microsoft JhengHei UI"/>
                <a:cs typeface="Microsoft JhengHei UI"/>
              </a:rPr>
              <a:t>全双⼯通信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3109011" y="846208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3998629" y="3884796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4854012" y="8462080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5699204" y="388479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605044" y="846208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7470874" y="3884796"/>
            <a:ext cx="21780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F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8318885" y="8462080"/>
            <a:ext cx="2698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9197809" y="388479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H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315234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4046616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4900365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578979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643546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753297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6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8386728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7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9276160" y="6489408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7947" y="715916"/>
            <a:ext cx="76485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交换机⾃学习和转发帧的步骤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9256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202329"/>
                </a:lnTo>
                <a:lnTo>
                  <a:pt x="197" y="8253699"/>
                </a:lnTo>
                <a:lnTo>
                  <a:pt x="1581" y="8295126"/>
                </a:lnTo>
                <a:lnTo>
                  <a:pt x="12649" y="8353835"/>
                </a:lnTo>
                <a:lnTo>
                  <a:pt x="49226" y="8411248"/>
                </a:lnTo>
                <a:lnTo>
                  <a:pt x="106640" y="8447825"/>
                </a:lnTo>
                <a:lnTo>
                  <a:pt x="165348" y="8458894"/>
                </a:lnTo>
                <a:lnTo>
                  <a:pt x="206776" y="8460277"/>
                </a:lnTo>
                <a:lnTo>
                  <a:pt x="258146" y="8460475"/>
                </a:lnTo>
                <a:lnTo>
                  <a:pt x="12705299" y="8460475"/>
                </a:lnTo>
                <a:lnTo>
                  <a:pt x="12756671" y="8460277"/>
                </a:lnTo>
                <a:lnTo>
                  <a:pt x="12798099" y="8458894"/>
                </a:lnTo>
                <a:lnTo>
                  <a:pt x="12856802" y="8447825"/>
                </a:lnTo>
                <a:lnTo>
                  <a:pt x="12914218" y="8411248"/>
                </a:lnTo>
                <a:lnTo>
                  <a:pt x="12950799" y="8353835"/>
                </a:lnTo>
                <a:lnTo>
                  <a:pt x="12961867" y="8295126"/>
                </a:lnTo>
                <a:lnTo>
                  <a:pt x="12963250" y="8253699"/>
                </a:lnTo>
                <a:lnTo>
                  <a:pt x="12963448" y="820232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202329"/>
                </a:lnTo>
                <a:lnTo>
                  <a:pt x="12963250" y="8253699"/>
                </a:lnTo>
                <a:lnTo>
                  <a:pt x="12961867" y="8295126"/>
                </a:lnTo>
                <a:lnTo>
                  <a:pt x="12950799" y="8353834"/>
                </a:lnTo>
                <a:lnTo>
                  <a:pt x="12914218" y="8411248"/>
                </a:lnTo>
                <a:lnTo>
                  <a:pt x="12856802" y="8447825"/>
                </a:lnTo>
                <a:lnTo>
                  <a:pt x="12798099" y="8458894"/>
                </a:lnTo>
                <a:lnTo>
                  <a:pt x="12756671" y="8460277"/>
                </a:lnTo>
                <a:lnTo>
                  <a:pt x="12705299" y="8460475"/>
                </a:lnTo>
                <a:lnTo>
                  <a:pt x="258145" y="8460475"/>
                </a:lnTo>
                <a:lnTo>
                  <a:pt x="206775" y="8460277"/>
                </a:lnTo>
                <a:lnTo>
                  <a:pt x="165348" y="8458894"/>
                </a:lnTo>
                <a:lnTo>
                  <a:pt x="106640" y="8447825"/>
                </a:lnTo>
                <a:lnTo>
                  <a:pt x="49226" y="8411248"/>
                </a:lnTo>
                <a:lnTo>
                  <a:pt x="12650" y="8353834"/>
                </a:lnTo>
                <a:lnTo>
                  <a:pt x="1581" y="8295126"/>
                </a:lnTo>
                <a:lnTo>
                  <a:pt x="197" y="8253699"/>
                </a:lnTo>
                <a:lnTo>
                  <a:pt x="0" y="82023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5259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519241"/>
            <a:ext cx="10873740" cy="1332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dirty="0" sz="3050">
                <a:latin typeface="Microsoft JhengHei UI"/>
                <a:cs typeface="Microsoft JhengHei UI"/>
              </a:rPr>
              <a:t>交换机收到⼀帧后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先进⾏⾃学习</a:t>
            </a:r>
            <a:r>
              <a:rPr dirty="0" sz="3050">
                <a:latin typeface="Microsoft JhengHei UI"/>
                <a:cs typeface="Microsoft JhengHei UI"/>
              </a:rPr>
              <a:t>。查找交换表中与收到帧的源地 址有⽆相匹配的项⽬：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537879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826006"/>
            <a:ext cx="10916285" cy="2639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42595" marR="5080" indent="-429895">
              <a:lnSpc>
                <a:spcPct val="140600"/>
              </a:lnSpc>
              <a:spcBef>
                <a:spcPts val="95"/>
              </a:spcBef>
              <a:buClr>
                <a:srgbClr val="000000"/>
              </a:buClr>
              <a:buSzPct val="73770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如没有，</a:t>
            </a:r>
            <a:r>
              <a:rPr dirty="0" sz="3050">
                <a:latin typeface="Microsoft JhengHei UI"/>
                <a:cs typeface="Microsoft JhengHei UI"/>
              </a:rPr>
              <a:t>就在交换表中增加⼀个项⽬（源地址、进⼊的接⼝和 有效时间）；</a:t>
            </a:r>
            <a:endParaRPr sz="3050">
              <a:latin typeface="Microsoft JhengHei UI"/>
              <a:cs typeface="Microsoft JhengHei UI"/>
            </a:endParaRPr>
          </a:p>
          <a:p>
            <a:pPr marL="442595" marR="5080">
              <a:lnSpc>
                <a:spcPts val="5140"/>
              </a:lnSpc>
              <a:spcBef>
                <a:spcPts val="425"/>
              </a:spcBef>
            </a:pP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如有，</a:t>
            </a:r>
            <a:r>
              <a:rPr dirty="0" sz="3050">
                <a:latin typeface="Microsoft JhengHei UI"/>
                <a:cs typeface="Microsoft JhengHei UI"/>
              </a:rPr>
              <a:t>则把原有的项⽬进⾏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更新并转发帧</a:t>
            </a:r>
            <a:r>
              <a:rPr dirty="0" sz="3050">
                <a:latin typeface="Microsoft JhengHei UI"/>
                <a:cs typeface="Microsoft JhengHei UI"/>
              </a:rPr>
              <a:t>，同时查找交换表中 与收到帧的⽬的地址有⽆相匹配的项⽬：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41491" y="733894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1491" y="799232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41491" y="6439539"/>
            <a:ext cx="10528935" cy="2639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42595" marR="779780" indent="-429895">
              <a:lnSpc>
                <a:spcPct val="140600"/>
              </a:lnSpc>
              <a:spcBef>
                <a:spcPts val="95"/>
              </a:spcBef>
              <a:buClr>
                <a:srgbClr val="000000"/>
              </a:buClr>
              <a:buSzPct val="73770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如没有，</a:t>
            </a:r>
            <a:r>
              <a:rPr dirty="0" sz="3050">
                <a:latin typeface="Microsoft JhengHei UI"/>
                <a:cs typeface="Microsoft JhengHei UI"/>
              </a:rPr>
              <a:t>则向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所有</a:t>
            </a:r>
            <a:r>
              <a:rPr dirty="0" sz="3050">
                <a:latin typeface="Microsoft JhengHei UI"/>
                <a:cs typeface="Microsoft JhengHei UI"/>
              </a:rPr>
              <a:t>其他接⼝（进⼊的接⼝除外）转发；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如有，</a:t>
            </a:r>
            <a:r>
              <a:rPr dirty="0" sz="3050">
                <a:latin typeface="Microsoft JhengHei UI"/>
                <a:cs typeface="Microsoft JhengHei UI"/>
              </a:rPr>
              <a:t>则按交换表中给出的接⼝进⾏转发；</a:t>
            </a:r>
            <a:endParaRPr sz="3050">
              <a:latin typeface="Microsoft JhengHei UI"/>
              <a:cs typeface="Microsoft JhengHei UI"/>
            </a:endParaRPr>
          </a:p>
          <a:p>
            <a:pPr marL="442595" marR="5080">
              <a:lnSpc>
                <a:spcPts val="5140"/>
              </a:lnSpc>
              <a:spcBef>
                <a:spcPts val="425"/>
              </a:spcBef>
            </a:pPr>
            <a:r>
              <a:rPr dirty="0" sz="3050">
                <a:latin typeface="Microsoft JhengHei UI"/>
                <a:cs typeface="Microsoft JhengHei UI"/>
              </a:rPr>
              <a:t>若交换表中给出的接⼝就是该帧进⼊交换机的接⼝，则应丢 弃这个帧（因为这时不需要经过交换机进⾏转发）。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0143" y="2496897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57011" y="7138861"/>
            <a:ext cx="3126740" cy="0"/>
          </a:xfrm>
          <a:custGeom>
            <a:avLst/>
            <a:gdLst/>
            <a:ahLst/>
            <a:cxnLst/>
            <a:rect l="l" t="t" r="r" b="b"/>
            <a:pathLst>
              <a:path w="3126740" h="0">
                <a:moveTo>
                  <a:pt x="0" y="0"/>
                </a:moveTo>
                <a:lnTo>
                  <a:pt x="312664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173184" y="708860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26631" y="5388468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4" h="0">
                <a:moveTo>
                  <a:pt x="0" y="0"/>
                </a:moveTo>
                <a:lnTo>
                  <a:pt x="40643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122599" y="533820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38675" y="3101441"/>
            <a:ext cx="2245995" cy="767080"/>
          </a:xfrm>
          <a:custGeom>
            <a:avLst/>
            <a:gdLst/>
            <a:ahLst/>
            <a:cxnLst/>
            <a:rect l="l" t="t" r="r" b="b"/>
            <a:pathLst>
              <a:path w="2245995" h="767079">
                <a:moveTo>
                  <a:pt x="2005334" y="0"/>
                </a:moveTo>
                <a:lnTo>
                  <a:pt x="240096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4" y="11766"/>
                </a:lnTo>
                <a:lnTo>
                  <a:pt x="45784" y="45785"/>
                </a:lnTo>
                <a:lnTo>
                  <a:pt x="11765" y="99185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26568"/>
                </a:lnTo>
                <a:lnTo>
                  <a:pt x="183" y="574346"/>
                </a:lnTo>
                <a:lnTo>
                  <a:pt x="1470" y="612877"/>
                </a:lnTo>
                <a:lnTo>
                  <a:pt x="11765" y="667481"/>
                </a:lnTo>
                <a:lnTo>
                  <a:pt x="45784" y="720880"/>
                </a:lnTo>
                <a:lnTo>
                  <a:pt x="99184" y="754899"/>
                </a:lnTo>
                <a:lnTo>
                  <a:pt x="153787" y="765194"/>
                </a:lnTo>
                <a:lnTo>
                  <a:pt x="192318" y="766481"/>
                </a:lnTo>
                <a:lnTo>
                  <a:pt x="240096" y="766665"/>
                </a:lnTo>
                <a:lnTo>
                  <a:pt x="2005334" y="766665"/>
                </a:lnTo>
                <a:lnTo>
                  <a:pt x="2053112" y="766481"/>
                </a:lnTo>
                <a:lnTo>
                  <a:pt x="2091643" y="765194"/>
                </a:lnTo>
                <a:lnTo>
                  <a:pt x="2146247" y="754899"/>
                </a:lnTo>
                <a:lnTo>
                  <a:pt x="2199646" y="720880"/>
                </a:lnTo>
                <a:lnTo>
                  <a:pt x="2233666" y="667481"/>
                </a:lnTo>
                <a:lnTo>
                  <a:pt x="2243961" y="612877"/>
                </a:lnTo>
                <a:lnTo>
                  <a:pt x="2245248" y="574346"/>
                </a:lnTo>
                <a:lnTo>
                  <a:pt x="2245432" y="526568"/>
                </a:lnTo>
                <a:lnTo>
                  <a:pt x="2245432" y="240097"/>
                </a:lnTo>
                <a:lnTo>
                  <a:pt x="2245248" y="192319"/>
                </a:lnTo>
                <a:lnTo>
                  <a:pt x="2243961" y="153788"/>
                </a:lnTo>
                <a:lnTo>
                  <a:pt x="2233666" y="99185"/>
                </a:lnTo>
                <a:lnTo>
                  <a:pt x="2199646" y="45785"/>
                </a:lnTo>
                <a:lnTo>
                  <a:pt x="2146247" y="11766"/>
                </a:lnTo>
                <a:lnTo>
                  <a:pt x="2091643" y="1470"/>
                </a:lnTo>
                <a:lnTo>
                  <a:pt x="2053112" y="183"/>
                </a:lnTo>
                <a:lnTo>
                  <a:pt x="2005334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82186" y="3240348"/>
            <a:ext cx="7588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开始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1378" y="2973951"/>
            <a:ext cx="3104515" cy="1021715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11760" rIns="0" bIns="0" rtlCol="0" vert="horz">
            <a:spAutoFit/>
          </a:bodyPr>
          <a:lstStyle/>
          <a:p>
            <a:pPr marL="484505" marR="476884" indent="187325">
              <a:lnSpc>
                <a:spcPct val="107500"/>
              </a:lnSpc>
              <a:spcBef>
                <a:spcPts val="880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从接收的帧中 </a:t>
            </a: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提取源</a:t>
            </a:r>
            <a:r>
              <a:rPr dirty="0" sz="2300" spc="235">
                <a:solidFill>
                  <a:srgbClr val="FFFFFF"/>
                </a:solidFill>
                <a:latin typeface="Tahoma"/>
                <a:cs typeface="Tahoma"/>
              </a:rPr>
              <a:t>MAC</a:t>
            </a: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地址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90241" y="4835762"/>
            <a:ext cx="3919220" cy="1255395"/>
          </a:xfrm>
          <a:custGeom>
            <a:avLst/>
            <a:gdLst/>
            <a:ahLst/>
            <a:cxnLst/>
            <a:rect l="l" t="t" r="r" b="b"/>
            <a:pathLst>
              <a:path w="3919220" h="1255395">
                <a:moveTo>
                  <a:pt x="1959458" y="0"/>
                </a:moveTo>
                <a:lnTo>
                  <a:pt x="0" y="627678"/>
                </a:lnTo>
                <a:lnTo>
                  <a:pt x="1959458" y="1255356"/>
                </a:lnTo>
                <a:lnTo>
                  <a:pt x="3918916" y="627678"/>
                </a:lnTo>
                <a:lnTo>
                  <a:pt x="1959458" y="0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90241" y="4835762"/>
            <a:ext cx="3919220" cy="1255395"/>
          </a:xfrm>
          <a:custGeom>
            <a:avLst/>
            <a:gdLst/>
            <a:ahLst/>
            <a:cxnLst/>
            <a:rect l="l" t="t" r="r" b="b"/>
            <a:pathLst>
              <a:path w="3919220" h="1255395">
                <a:moveTo>
                  <a:pt x="0" y="627677"/>
                </a:moveTo>
                <a:lnTo>
                  <a:pt x="1959458" y="0"/>
                </a:lnTo>
                <a:lnTo>
                  <a:pt x="3918917" y="627677"/>
                </a:lnTo>
                <a:lnTo>
                  <a:pt x="1959458" y="1255355"/>
                </a:lnTo>
                <a:lnTo>
                  <a:pt x="0" y="627677"/>
                </a:lnTo>
                <a:close/>
              </a:path>
            </a:pathLst>
          </a:custGeom>
          <a:ln w="37182">
            <a:solidFill>
              <a:srgbClr val="99C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96185" y="4831467"/>
            <a:ext cx="3935095" cy="1270635"/>
          </a:xfrm>
          <a:custGeom>
            <a:avLst/>
            <a:gdLst/>
            <a:ahLst/>
            <a:cxnLst/>
            <a:rect l="l" t="t" r="r" b="b"/>
            <a:pathLst>
              <a:path w="3935095" h="1270635">
                <a:moveTo>
                  <a:pt x="0" y="626780"/>
                </a:moveTo>
                <a:lnTo>
                  <a:pt x="1967579" y="0"/>
                </a:lnTo>
                <a:lnTo>
                  <a:pt x="3934701" y="637275"/>
                </a:lnTo>
                <a:lnTo>
                  <a:pt x="1939175" y="1270479"/>
                </a:lnTo>
                <a:lnTo>
                  <a:pt x="0" y="626780"/>
                </a:lnTo>
                <a:close/>
              </a:path>
            </a:pathLst>
          </a:custGeom>
          <a:ln w="31412">
            <a:solidFill>
              <a:srgbClr val="438F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566542" y="5080144"/>
            <a:ext cx="1491615" cy="71247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295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交换表中有 该地址吗？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08627" y="6781338"/>
            <a:ext cx="3104515" cy="1021715"/>
          </a:xfrm>
          <a:custGeom>
            <a:avLst/>
            <a:gdLst/>
            <a:ahLst/>
            <a:cxnLst/>
            <a:rect l="l" t="t" r="r" b="b"/>
            <a:pathLst>
              <a:path w="3104515" h="1021715">
                <a:moveTo>
                  <a:pt x="0" y="1021647"/>
                </a:moveTo>
                <a:lnTo>
                  <a:pt x="3103963" y="1021647"/>
                </a:lnTo>
                <a:lnTo>
                  <a:pt x="3103963" y="0"/>
                </a:lnTo>
                <a:lnTo>
                  <a:pt x="0" y="0"/>
                </a:lnTo>
                <a:lnTo>
                  <a:pt x="0" y="1021647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08627" y="6880728"/>
            <a:ext cx="3104515" cy="779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71475" indent="292735">
              <a:lnSpc>
                <a:spcPct val="107500"/>
              </a:lnSpc>
              <a:spcBef>
                <a:spcPts val="100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更新交换表中 </a:t>
            </a: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该地址项（最新）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3794" y="8557745"/>
            <a:ext cx="3104515" cy="1021715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11760" rIns="0" bIns="0" rtlCol="0" vert="horz">
            <a:spAutoFit/>
          </a:bodyPr>
          <a:lstStyle/>
          <a:p>
            <a:pPr marL="337820" marR="330200" indent="334010">
              <a:lnSpc>
                <a:spcPct val="107500"/>
              </a:lnSpc>
              <a:spcBef>
                <a:spcPts val="880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从接收的帧中 </a:t>
            </a: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提取⽬的</a:t>
            </a:r>
            <a:r>
              <a:rPr dirty="0" sz="2300" spc="235">
                <a:solidFill>
                  <a:srgbClr val="FFFFFF"/>
                </a:solidFill>
                <a:latin typeface="Tahoma"/>
                <a:cs typeface="Tahoma"/>
              </a:rPr>
              <a:t>MAC</a:t>
            </a: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地址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41920" y="2992971"/>
            <a:ext cx="3919220" cy="1255395"/>
          </a:xfrm>
          <a:custGeom>
            <a:avLst/>
            <a:gdLst/>
            <a:ahLst/>
            <a:cxnLst/>
            <a:rect l="l" t="t" r="r" b="b"/>
            <a:pathLst>
              <a:path w="3919219" h="1255395">
                <a:moveTo>
                  <a:pt x="1959458" y="0"/>
                </a:moveTo>
                <a:lnTo>
                  <a:pt x="0" y="627678"/>
                </a:lnTo>
                <a:lnTo>
                  <a:pt x="1959458" y="1255355"/>
                </a:lnTo>
                <a:lnTo>
                  <a:pt x="3918917" y="627678"/>
                </a:lnTo>
                <a:lnTo>
                  <a:pt x="1959458" y="0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41920" y="2992971"/>
            <a:ext cx="3919220" cy="1255395"/>
          </a:xfrm>
          <a:custGeom>
            <a:avLst/>
            <a:gdLst/>
            <a:ahLst/>
            <a:cxnLst/>
            <a:rect l="l" t="t" r="r" b="b"/>
            <a:pathLst>
              <a:path w="3919219" h="1255395">
                <a:moveTo>
                  <a:pt x="0" y="627677"/>
                </a:moveTo>
                <a:lnTo>
                  <a:pt x="1959458" y="0"/>
                </a:lnTo>
                <a:lnTo>
                  <a:pt x="3918917" y="627677"/>
                </a:lnTo>
                <a:lnTo>
                  <a:pt x="1959458" y="1255355"/>
                </a:lnTo>
                <a:lnTo>
                  <a:pt x="0" y="627677"/>
                </a:lnTo>
                <a:close/>
              </a:path>
            </a:pathLst>
          </a:custGeom>
          <a:ln w="37182">
            <a:solidFill>
              <a:srgbClr val="99C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47856" y="2988675"/>
            <a:ext cx="3935095" cy="1270635"/>
          </a:xfrm>
          <a:custGeom>
            <a:avLst/>
            <a:gdLst/>
            <a:ahLst/>
            <a:cxnLst/>
            <a:rect l="l" t="t" r="r" b="b"/>
            <a:pathLst>
              <a:path w="3935094" h="1270635">
                <a:moveTo>
                  <a:pt x="0" y="626780"/>
                </a:moveTo>
                <a:lnTo>
                  <a:pt x="1967579" y="0"/>
                </a:lnTo>
                <a:lnTo>
                  <a:pt x="3934701" y="637275"/>
                </a:lnTo>
                <a:lnTo>
                  <a:pt x="1939175" y="1270479"/>
                </a:lnTo>
                <a:lnTo>
                  <a:pt x="0" y="626780"/>
                </a:lnTo>
                <a:close/>
              </a:path>
            </a:pathLst>
          </a:custGeom>
          <a:ln w="31412">
            <a:solidFill>
              <a:srgbClr val="438F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1901858" y="3256965"/>
            <a:ext cx="1491615" cy="71247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295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交换表中有 该地址吗？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41920" y="4760790"/>
            <a:ext cx="3919220" cy="1255395"/>
          </a:xfrm>
          <a:custGeom>
            <a:avLst/>
            <a:gdLst/>
            <a:ahLst/>
            <a:cxnLst/>
            <a:rect l="l" t="t" r="r" b="b"/>
            <a:pathLst>
              <a:path w="3919219" h="1255395">
                <a:moveTo>
                  <a:pt x="1959458" y="0"/>
                </a:moveTo>
                <a:lnTo>
                  <a:pt x="0" y="627677"/>
                </a:lnTo>
                <a:lnTo>
                  <a:pt x="1959458" y="1255355"/>
                </a:lnTo>
                <a:lnTo>
                  <a:pt x="3918917" y="627677"/>
                </a:lnTo>
                <a:lnTo>
                  <a:pt x="1959458" y="0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541920" y="4760790"/>
            <a:ext cx="3919220" cy="1255395"/>
          </a:xfrm>
          <a:custGeom>
            <a:avLst/>
            <a:gdLst/>
            <a:ahLst/>
            <a:cxnLst/>
            <a:rect l="l" t="t" r="r" b="b"/>
            <a:pathLst>
              <a:path w="3919219" h="1255395">
                <a:moveTo>
                  <a:pt x="0" y="627677"/>
                </a:moveTo>
                <a:lnTo>
                  <a:pt x="1959458" y="0"/>
                </a:lnTo>
                <a:lnTo>
                  <a:pt x="3918917" y="627677"/>
                </a:lnTo>
                <a:lnTo>
                  <a:pt x="1959458" y="1255355"/>
                </a:lnTo>
                <a:lnTo>
                  <a:pt x="0" y="627677"/>
                </a:lnTo>
                <a:close/>
              </a:path>
            </a:pathLst>
          </a:custGeom>
          <a:ln w="37182">
            <a:solidFill>
              <a:srgbClr val="99C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47856" y="4756493"/>
            <a:ext cx="3935095" cy="1270635"/>
          </a:xfrm>
          <a:custGeom>
            <a:avLst/>
            <a:gdLst/>
            <a:ahLst/>
            <a:cxnLst/>
            <a:rect l="l" t="t" r="r" b="b"/>
            <a:pathLst>
              <a:path w="3935094" h="1270635">
                <a:moveTo>
                  <a:pt x="0" y="626780"/>
                </a:moveTo>
                <a:lnTo>
                  <a:pt x="1967579" y="0"/>
                </a:lnTo>
                <a:lnTo>
                  <a:pt x="3934701" y="637275"/>
                </a:lnTo>
                <a:lnTo>
                  <a:pt x="1939175" y="1270479"/>
                </a:lnTo>
                <a:lnTo>
                  <a:pt x="0" y="626780"/>
                </a:lnTo>
                <a:close/>
              </a:path>
            </a:pathLst>
          </a:custGeom>
          <a:ln w="31412">
            <a:solidFill>
              <a:srgbClr val="438F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608673" y="5024784"/>
            <a:ext cx="2077720" cy="71247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295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其接⼝与帧进⼊ </a:t>
            </a: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接⼝相同吗？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953048" y="6756675"/>
            <a:ext cx="3104515" cy="764540"/>
          </a:xfrm>
          <a:custGeom>
            <a:avLst/>
            <a:gdLst/>
            <a:ahLst/>
            <a:cxnLst/>
            <a:rect l="l" t="t" r="r" b="b"/>
            <a:pathLst>
              <a:path w="3104515" h="764540">
                <a:moveTo>
                  <a:pt x="0" y="764374"/>
                </a:moveTo>
                <a:lnTo>
                  <a:pt x="3103963" y="764374"/>
                </a:lnTo>
                <a:lnTo>
                  <a:pt x="3103963" y="0"/>
                </a:lnTo>
                <a:lnTo>
                  <a:pt x="0" y="0"/>
                </a:lnTo>
                <a:lnTo>
                  <a:pt x="0" y="764374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953048" y="6944021"/>
            <a:ext cx="31045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丢弃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690725" y="3109825"/>
            <a:ext cx="3104515" cy="1021715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38430" rIns="0" bIns="0" rtlCol="0" vert="horz">
            <a:spAutoFit/>
          </a:bodyPr>
          <a:lstStyle/>
          <a:p>
            <a:pPr marL="232410">
              <a:lnSpc>
                <a:spcPct val="100000"/>
              </a:lnSpc>
              <a:spcBef>
                <a:spcPts val="1090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向所有其他接⼝转发</a:t>
            </a:r>
            <a:endParaRPr sz="2300">
              <a:latin typeface="Microsoft JhengHei UI"/>
              <a:cs typeface="Microsoft JhengHei UI"/>
            </a:endParaRPr>
          </a:p>
          <a:p>
            <a:pPr marL="232410">
              <a:lnSpc>
                <a:spcPct val="100000"/>
              </a:lnSpc>
              <a:spcBef>
                <a:spcPts val="204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（进⼊的接⼝除外）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050934" y="4858030"/>
            <a:ext cx="1675764" cy="1021715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11760" rIns="0" bIns="0" rtlCol="0" vert="horz">
            <a:spAutoFit/>
          </a:bodyPr>
          <a:lstStyle/>
          <a:p>
            <a:pPr marL="251460" marR="243840" indent="146050">
              <a:lnSpc>
                <a:spcPct val="107500"/>
              </a:lnSpc>
              <a:spcBef>
                <a:spcPts val="880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向指定 </a:t>
            </a: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接⼝转发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119991" y="8247469"/>
            <a:ext cx="2245995" cy="767080"/>
          </a:xfrm>
          <a:custGeom>
            <a:avLst/>
            <a:gdLst/>
            <a:ahLst/>
            <a:cxnLst/>
            <a:rect l="l" t="t" r="r" b="b"/>
            <a:pathLst>
              <a:path w="2245994" h="767079">
                <a:moveTo>
                  <a:pt x="2005331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90" y="11766"/>
                </a:lnTo>
                <a:lnTo>
                  <a:pt x="45785" y="45784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26568"/>
                </a:lnTo>
                <a:lnTo>
                  <a:pt x="183" y="574345"/>
                </a:lnTo>
                <a:lnTo>
                  <a:pt x="1471" y="612876"/>
                </a:lnTo>
                <a:lnTo>
                  <a:pt x="11769" y="667480"/>
                </a:lnTo>
                <a:lnTo>
                  <a:pt x="45785" y="720879"/>
                </a:lnTo>
                <a:lnTo>
                  <a:pt x="99190" y="754899"/>
                </a:lnTo>
                <a:lnTo>
                  <a:pt x="153788" y="765193"/>
                </a:lnTo>
                <a:lnTo>
                  <a:pt x="192318" y="766480"/>
                </a:lnTo>
                <a:lnTo>
                  <a:pt x="240097" y="766664"/>
                </a:lnTo>
                <a:lnTo>
                  <a:pt x="2005331" y="766664"/>
                </a:lnTo>
                <a:lnTo>
                  <a:pt x="2053110" y="766480"/>
                </a:lnTo>
                <a:lnTo>
                  <a:pt x="2091641" y="765193"/>
                </a:lnTo>
                <a:lnTo>
                  <a:pt x="2146248" y="754899"/>
                </a:lnTo>
                <a:lnTo>
                  <a:pt x="2199650" y="720879"/>
                </a:lnTo>
                <a:lnTo>
                  <a:pt x="2233670" y="667480"/>
                </a:lnTo>
                <a:lnTo>
                  <a:pt x="2243959" y="612876"/>
                </a:lnTo>
                <a:lnTo>
                  <a:pt x="2245245" y="574345"/>
                </a:lnTo>
                <a:lnTo>
                  <a:pt x="2245429" y="526568"/>
                </a:lnTo>
                <a:lnTo>
                  <a:pt x="2245429" y="240097"/>
                </a:lnTo>
                <a:lnTo>
                  <a:pt x="2245245" y="192319"/>
                </a:lnTo>
                <a:lnTo>
                  <a:pt x="2243959" y="153788"/>
                </a:lnTo>
                <a:lnTo>
                  <a:pt x="2233670" y="99184"/>
                </a:lnTo>
                <a:lnTo>
                  <a:pt x="2199650" y="45784"/>
                </a:lnTo>
                <a:lnTo>
                  <a:pt x="2146248" y="11766"/>
                </a:lnTo>
                <a:lnTo>
                  <a:pt x="2091641" y="1470"/>
                </a:lnTo>
                <a:lnTo>
                  <a:pt x="2053110" y="183"/>
                </a:lnTo>
                <a:lnTo>
                  <a:pt x="2005331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863497" y="8386376"/>
            <a:ext cx="7588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结束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09410" y="4952616"/>
            <a:ext cx="3104515" cy="1021715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11760" rIns="0" bIns="0" rtlCol="0" vert="horz">
            <a:spAutoFit/>
          </a:bodyPr>
          <a:lstStyle/>
          <a:p>
            <a:pPr marL="85725" marR="78105" indent="146050">
              <a:lnSpc>
                <a:spcPct val="107500"/>
              </a:lnSpc>
              <a:spcBef>
                <a:spcPts val="880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将该地址加⼊交换表 </a:t>
            </a: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地址、接⼝、有效时间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53360" y="3995598"/>
            <a:ext cx="0" cy="731520"/>
          </a:xfrm>
          <a:custGeom>
            <a:avLst/>
            <a:gdLst/>
            <a:ahLst/>
            <a:cxnLst/>
            <a:rect l="l" t="t" r="r" b="b"/>
            <a:pathLst>
              <a:path w="0" h="731520">
                <a:moveTo>
                  <a:pt x="0" y="731094"/>
                </a:moveTo>
                <a:lnTo>
                  <a:pt x="0" y="720623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03099" y="471622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55930" y="6111744"/>
            <a:ext cx="2540" cy="579755"/>
          </a:xfrm>
          <a:custGeom>
            <a:avLst/>
            <a:gdLst/>
            <a:ahLst/>
            <a:cxnLst/>
            <a:rect l="l" t="t" r="r" b="b"/>
            <a:pathLst>
              <a:path w="2540" h="579754">
                <a:moveTo>
                  <a:pt x="1148" y="-10470"/>
                </a:moveTo>
                <a:lnTo>
                  <a:pt x="1148" y="590014"/>
                </a:lnTo>
              </a:path>
            </a:pathLst>
          </a:custGeom>
          <a:ln w="23239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307926" y="668061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19" y="0"/>
                </a:moveTo>
                <a:lnTo>
                  <a:pt x="0" y="398"/>
                </a:lnTo>
                <a:lnTo>
                  <a:pt x="50658" y="100719"/>
                </a:lnTo>
                <a:lnTo>
                  <a:pt x="100519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57411" y="7802985"/>
            <a:ext cx="1905" cy="664845"/>
          </a:xfrm>
          <a:custGeom>
            <a:avLst/>
            <a:gdLst/>
            <a:ahLst/>
            <a:cxnLst/>
            <a:rect l="l" t="t" r="r" b="b"/>
            <a:pathLst>
              <a:path w="1904" h="664845">
                <a:moveTo>
                  <a:pt x="904" y="-10470"/>
                </a:moveTo>
                <a:lnTo>
                  <a:pt x="904" y="675182"/>
                </a:lnTo>
              </a:path>
            </a:pathLst>
          </a:custGeom>
          <a:ln w="22750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307179" y="845708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49986" y="100656"/>
                </a:lnTo>
                <a:lnTo>
                  <a:pt x="100520" y="273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938964" y="2764313"/>
            <a:ext cx="2565400" cy="7539355"/>
          </a:xfrm>
          <a:custGeom>
            <a:avLst/>
            <a:gdLst/>
            <a:ahLst/>
            <a:cxnLst/>
            <a:rect l="l" t="t" r="r" b="b"/>
            <a:pathLst>
              <a:path w="2565400" h="7539355">
                <a:moveTo>
                  <a:pt x="0" y="7539037"/>
                </a:moveTo>
                <a:lnTo>
                  <a:pt x="20941" y="7539037"/>
                </a:lnTo>
                <a:lnTo>
                  <a:pt x="20941" y="0"/>
                </a:lnTo>
                <a:lnTo>
                  <a:pt x="2565366" y="0"/>
                </a:lnTo>
                <a:lnTo>
                  <a:pt x="2565366" y="108897"/>
                </a:lnTo>
                <a:lnTo>
                  <a:pt x="2565366" y="11936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454070" y="287321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505032" y="4269769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381950"/>
                </a:moveTo>
                <a:lnTo>
                  <a:pt x="0" y="381950"/>
                </a:lnTo>
                <a:lnTo>
                  <a:pt x="0" y="53068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454772" y="464124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505032" y="6037588"/>
            <a:ext cx="0" cy="629285"/>
          </a:xfrm>
          <a:custGeom>
            <a:avLst/>
            <a:gdLst/>
            <a:ahLst/>
            <a:cxnLst/>
            <a:rect l="l" t="t" r="r" b="b"/>
            <a:pathLst>
              <a:path w="0" h="629284">
                <a:moveTo>
                  <a:pt x="0" y="629037"/>
                </a:moveTo>
                <a:lnTo>
                  <a:pt x="0" y="618566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454772" y="66561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517138" y="3620648"/>
            <a:ext cx="1083945" cy="0"/>
          </a:xfrm>
          <a:custGeom>
            <a:avLst/>
            <a:gdLst/>
            <a:ahLst/>
            <a:cxnLst/>
            <a:rect l="l" t="t" r="r" b="b"/>
            <a:pathLst>
              <a:path w="1083944" h="0">
                <a:moveTo>
                  <a:pt x="1083542" y="0"/>
                </a:moveTo>
                <a:lnTo>
                  <a:pt x="1073072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590206" y="357038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242710" y="4131473"/>
            <a:ext cx="0" cy="4026535"/>
          </a:xfrm>
          <a:custGeom>
            <a:avLst/>
            <a:gdLst/>
            <a:ahLst/>
            <a:cxnLst/>
            <a:rect l="l" t="t" r="r" b="b"/>
            <a:pathLst>
              <a:path w="0" h="4026534">
                <a:moveTo>
                  <a:pt x="0" y="4025946"/>
                </a:moveTo>
                <a:lnTo>
                  <a:pt x="0" y="4025946"/>
                </a:lnTo>
                <a:lnTo>
                  <a:pt x="0" y="50829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7192449" y="814694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481768" y="5374233"/>
            <a:ext cx="479425" cy="3175"/>
          </a:xfrm>
          <a:custGeom>
            <a:avLst/>
            <a:gdLst/>
            <a:ahLst/>
            <a:cxnLst/>
            <a:rect l="l" t="t" r="r" b="b"/>
            <a:pathLst>
              <a:path w="479425" h="3175">
                <a:moveTo>
                  <a:pt x="-10470" y="1388"/>
                </a:moveTo>
                <a:lnTo>
                  <a:pt x="489581" y="1388"/>
                </a:lnTo>
              </a:path>
            </a:pathLst>
          </a:custGeom>
          <a:ln w="23718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950120" y="532403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586" y="100518"/>
                </a:lnTo>
                <a:lnTo>
                  <a:pt x="100813" y="4967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03423" y="5463440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 h="0">
                <a:moveTo>
                  <a:pt x="0" y="0"/>
                </a:moveTo>
                <a:lnTo>
                  <a:pt x="10470" y="0"/>
                </a:lnTo>
                <a:lnTo>
                  <a:pt x="85804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413373" y="541318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54750" y="9578765"/>
            <a:ext cx="2613025" cy="761365"/>
          </a:xfrm>
          <a:custGeom>
            <a:avLst/>
            <a:gdLst/>
            <a:ahLst/>
            <a:cxnLst/>
            <a:rect l="l" t="t" r="r" b="b"/>
            <a:pathLst>
              <a:path w="2613025" h="761365">
                <a:moveTo>
                  <a:pt x="0" y="0"/>
                </a:moveTo>
                <a:lnTo>
                  <a:pt x="0" y="761233"/>
                </a:lnTo>
                <a:lnTo>
                  <a:pt x="2612485" y="761233"/>
                </a:lnTo>
                <a:lnTo>
                  <a:pt x="2612485" y="322503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984107" y="3484774"/>
            <a:ext cx="1727835" cy="0"/>
          </a:xfrm>
          <a:custGeom>
            <a:avLst/>
            <a:gdLst/>
            <a:ahLst/>
            <a:cxnLst/>
            <a:rect l="l" t="t" r="r" b="b"/>
            <a:pathLst>
              <a:path w="1727835" h="0">
                <a:moveTo>
                  <a:pt x="1727221" y="0"/>
                </a:moveTo>
                <a:lnTo>
                  <a:pt x="1727221" y="0"/>
                </a:lnTo>
                <a:lnTo>
                  <a:pt x="50492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700857" y="343451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914298" y="6116766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16830" y="5033369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⽆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485109" y="3127744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⽆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252269" y="4892685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不同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860645" y="5973640"/>
            <a:ext cx="4382135" cy="2228215"/>
          </a:xfrm>
          <a:custGeom>
            <a:avLst/>
            <a:gdLst/>
            <a:ahLst/>
            <a:cxnLst/>
            <a:rect l="l" t="t" r="r" b="b"/>
            <a:pathLst>
              <a:path w="4382134" h="2228215">
                <a:moveTo>
                  <a:pt x="0" y="0"/>
                </a:moveTo>
                <a:lnTo>
                  <a:pt x="0" y="2228204"/>
                </a:lnTo>
                <a:lnTo>
                  <a:pt x="4371594" y="2228204"/>
                </a:lnTo>
                <a:lnTo>
                  <a:pt x="4382065" y="222820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232240" y="815158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2508039" y="4288046"/>
            <a:ext cx="3397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618810" y="6061406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相同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5641578" y="715916"/>
            <a:ext cx="8821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交换机⾃学习和转发帧的步骤归纳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5020" y="7486055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78489" y="7462965"/>
            <a:ext cx="903605" cy="1027430"/>
          </a:xfrm>
          <a:custGeom>
            <a:avLst/>
            <a:gdLst/>
            <a:ahLst/>
            <a:cxnLst/>
            <a:rect l="l" t="t" r="r" b="b"/>
            <a:pathLst>
              <a:path w="903604" h="1027429">
                <a:moveTo>
                  <a:pt x="903108" y="102683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10068" y="8370461"/>
            <a:ext cx="1104621" cy="92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6309" y="8370461"/>
            <a:ext cx="1104621" cy="92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575563" y="2664840"/>
          <a:ext cx="5395595" cy="4996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239"/>
                <a:gridCol w="1793239"/>
                <a:gridCol w="1793239"/>
              </a:tblGrid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2400" spc="-15">
                          <a:latin typeface="Arial"/>
                          <a:cs typeface="Arial"/>
                        </a:rPr>
                        <a:t>MAC</a:t>
                      </a:r>
                      <a:r>
                        <a:rPr dirty="0" sz="2400" spc="-10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2400" spc="-10">
                          <a:latin typeface="Microsoft JhengHei UI"/>
                          <a:cs typeface="Microsoft JhengHei UI"/>
                        </a:rPr>
                        <a:t>接⼝</a:t>
                      </a:r>
                      <a:endParaRPr sz="2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2400" spc="-10">
                          <a:latin typeface="Microsoft JhengHei UI"/>
                          <a:cs typeface="Microsoft JhengHei UI"/>
                        </a:rPr>
                        <a:t>有效时间</a:t>
                      </a:r>
                      <a:endParaRPr sz="2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T w="12700">
                      <a:solidFill>
                        <a:srgbClr val="C9C3BA"/>
                      </a:solidFill>
                      <a:prstDash val="solid"/>
                    </a:lnT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MAC-A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MAC-C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 spc="-15">
                          <a:latin typeface="Arial"/>
                          <a:cs typeface="Arial"/>
                        </a:rPr>
                        <a:t>MAC-M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MAC-N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950">
                          <a:solidFill>
                            <a:srgbClr val="414141"/>
                          </a:solidFill>
                          <a:latin typeface="Tahoma"/>
                          <a:cs typeface="Tahoma"/>
                        </a:rPr>
                        <a:t>…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9C3BA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C9C3B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598390" y="8265915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75051" y="8218127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问题：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85813" y="8793648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85813" y="9331657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62474" y="8584801"/>
            <a:ext cx="7948930" cy="1101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9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如果每个接⼝只能记住⼀个</a:t>
            </a:r>
            <a:r>
              <a:rPr dirty="0" sz="2450" spc="5">
                <a:latin typeface="Arial"/>
                <a:cs typeface="Arial"/>
              </a:rPr>
              <a:t>MAC</a:t>
            </a:r>
            <a:r>
              <a:rPr dirty="0" sz="2450" spc="15">
                <a:latin typeface="Microsoft JhengHei UI"/>
                <a:cs typeface="Microsoft JhengHei UI"/>
              </a:rPr>
              <a:t>地址，会产⽣什么问题？  图中有多少个⼴播域？多少个冲突域？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2428" y="4320638"/>
            <a:ext cx="8249126" cy="2150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92261" y="4360469"/>
            <a:ext cx="7997825" cy="1899285"/>
          </a:xfrm>
          <a:custGeom>
            <a:avLst/>
            <a:gdLst/>
            <a:ahLst/>
            <a:cxnLst/>
            <a:rect l="l" t="t" r="r" b="b"/>
            <a:pathLst>
              <a:path w="7997825" h="1899285">
                <a:moveTo>
                  <a:pt x="0" y="1899223"/>
                </a:moveTo>
                <a:lnTo>
                  <a:pt x="7997825" y="1899223"/>
                </a:lnTo>
                <a:lnTo>
                  <a:pt x="7997825" y="0"/>
                </a:lnTo>
                <a:lnTo>
                  <a:pt x="0" y="0"/>
                </a:lnTo>
                <a:lnTo>
                  <a:pt x="0" y="1899223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92261" y="4360470"/>
            <a:ext cx="7997825" cy="1899285"/>
          </a:xfrm>
          <a:custGeom>
            <a:avLst/>
            <a:gdLst/>
            <a:ahLst/>
            <a:cxnLst/>
            <a:rect l="l" t="t" r="r" b="b"/>
            <a:pathLst>
              <a:path w="7997825" h="1899285">
                <a:moveTo>
                  <a:pt x="0" y="0"/>
                </a:moveTo>
                <a:lnTo>
                  <a:pt x="7997825" y="0"/>
                </a:lnTo>
                <a:lnTo>
                  <a:pt x="7997825" y="1899223"/>
                </a:lnTo>
                <a:lnTo>
                  <a:pt x="0" y="18992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72381" y="5370850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2" y="95"/>
                </a:lnTo>
                <a:lnTo>
                  <a:pt x="51645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3" y="517291"/>
                </a:lnTo>
                <a:lnTo>
                  <a:pt x="80131" y="530062"/>
                </a:lnTo>
                <a:lnTo>
                  <a:pt x="125157" y="530829"/>
                </a:lnTo>
                <a:lnTo>
                  <a:pt x="420895" y="530829"/>
                </a:lnTo>
                <a:lnTo>
                  <a:pt x="465920" y="530062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0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72285" y="5370850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5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06406" y="5370850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3" y="95"/>
                </a:lnTo>
                <a:lnTo>
                  <a:pt x="51647" y="6138"/>
                </a:lnTo>
                <a:lnTo>
                  <a:pt x="13442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2"/>
                </a:lnTo>
                <a:lnTo>
                  <a:pt x="125157" y="530829"/>
                </a:lnTo>
                <a:lnTo>
                  <a:pt x="420895" y="530829"/>
                </a:lnTo>
                <a:lnTo>
                  <a:pt x="465921" y="530062"/>
                </a:lnTo>
                <a:lnTo>
                  <a:pt x="509389" y="517291"/>
                </a:lnTo>
                <a:lnTo>
                  <a:pt x="540012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5382" y="80228"/>
                </a:lnTo>
                <a:lnTo>
                  <a:pt x="532612" y="36760"/>
                </a:lnTo>
                <a:lnTo>
                  <a:pt x="494407" y="6138"/>
                </a:lnTo>
                <a:lnTo>
                  <a:pt x="445820" y="95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06310" y="5370850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5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40431" y="5370850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3" y="95"/>
                </a:lnTo>
                <a:lnTo>
                  <a:pt x="51647" y="6138"/>
                </a:lnTo>
                <a:lnTo>
                  <a:pt x="13442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2"/>
                </a:lnTo>
                <a:lnTo>
                  <a:pt x="125157" y="530829"/>
                </a:lnTo>
                <a:lnTo>
                  <a:pt x="420895" y="530829"/>
                </a:lnTo>
                <a:lnTo>
                  <a:pt x="465921" y="530062"/>
                </a:lnTo>
                <a:lnTo>
                  <a:pt x="509389" y="517291"/>
                </a:lnTo>
                <a:lnTo>
                  <a:pt x="540012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2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40335" y="5370850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5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74457" y="5370850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3" y="95"/>
                </a:lnTo>
                <a:lnTo>
                  <a:pt x="51647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2"/>
                </a:lnTo>
                <a:lnTo>
                  <a:pt x="125157" y="530829"/>
                </a:lnTo>
                <a:lnTo>
                  <a:pt x="420895" y="530829"/>
                </a:lnTo>
                <a:lnTo>
                  <a:pt x="465921" y="530062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74361" y="5370850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5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07050" y="5370850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2" y="95"/>
                </a:lnTo>
                <a:lnTo>
                  <a:pt x="51645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3" y="517291"/>
                </a:lnTo>
                <a:lnTo>
                  <a:pt x="80131" y="530062"/>
                </a:lnTo>
                <a:lnTo>
                  <a:pt x="125157" y="530829"/>
                </a:lnTo>
                <a:lnTo>
                  <a:pt x="420895" y="530829"/>
                </a:lnTo>
                <a:lnTo>
                  <a:pt x="465921" y="530062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06954" y="5370850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4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42506" y="5370850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2" y="95"/>
                </a:lnTo>
                <a:lnTo>
                  <a:pt x="51647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2"/>
                </a:lnTo>
                <a:lnTo>
                  <a:pt x="125157" y="530829"/>
                </a:lnTo>
                <a:lnTo>
                  <a:pt x="420895" y="530829"/>
                </a:lnTo>
                <a:lnTo>
                  <a:pt x="465921" y="530062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42410" y="5370850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4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573667" y="5370850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2" y="95"/>
                </a:lnTo>
                <a:lnTo>
                  <a:pt x="51647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2"/>
                </a:lnTo>
                <a:lnTo>
                  <a:pt x="125157" y="530829"/>
                </a:lnTo>
                <a:lnTo>
                  <a:pt x="420895" y="530829"/>
                </a:lnTo>
                <a:lnTo>
                  <a:pt x="465921" y="530062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73571" y="5370850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4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10557" y="5370850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8" y="0"/>
                </a:lnTo>
                <a:lnTo>
                  <a:pt x="100233" y="95"/>
                </a:lnTo>
                <a:lnTo>
                  <a:pt x="51647" y="6138"/>
                </a:lnTo>
                <a:lnTo>
                  <a:pt x="13442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2"/>
                </a:lnTo>
                <a:lnTo>
                  <a:pt x="125158" y="530829"/>
                </a:lnTo>
                <a:lnTo>
                  <a:pt x="420895" y="530829"/>
                </a:lnTo>
                <a:lnTo>
                  <a:pt x="465921" y="530062"/>
                </a:lnTo>
                <a:lnTo>
                  <a:pt x="509389" y="517291"/>
                </a:lnTo>
                <a:lnTo>
                  <a:pt x="540012" y="479086"/>
                </a:lnTo>
                <a:lnTo>
                  <a:pt x="546054" y="430500"/>
                </a:lnTo>
                <a:lnTo>
                  <a:pt x="546054" y="100329"/>
                </a:lnTo>
                <a:lnTo>
                  <a:pt x="540012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10462" y="5370850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4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77736" y="5444467"/>
            <a:ext cx="140970" cy="329565"/>
          </a:xfrm>
          <a:custGeom>
            <a:avLst/>
            <a:gdLst/>
            <a:ahLst/>
            <a:cxnLst/>
            <a:rect l="l" t="t" r="r" b="b"/>
            <a:pathLst>
              <a:path w="140969" h="329564">
                <a:moveTo>
                  <a:pt x="78481" y="0"/>
                </a:moveTo>
                <a:lnTo>
                  <a:pt x="62070" y="0"/>
                </a:lnTo>
                <a:lnTo>
                  <a:pt x="53927" y="1435"/>
                </a:lnTo>
                <a:lnTo>
                  <a:pt x="20536" y="20602"/>
                </a:lnTo>
                <a:lnTo>
                  <a:pt x="1723" y="56714"/>
                </a:lnTo>
                <a:lnTo>
                  <a:pt x="0" y="86762"/>
                </a:lnTo>
                <a:lnTo>
                  <a:pt x="0" y="242206"/>
                </a:lnTo>
                <a:lnTo>
                  <a:pt x="4176" y="282685"/>
                </a:lnTo>
                <a:lnTo>
                  <a:pt x="32405" y="317905"/>
                </a:lnTo>
                <a:lnTo>
                  <a:pt x="62070" y="328969"/>
                </a:lnTo>
                <a:lnTo>
                  <a:pt x="78481" y="328969"/>
                </a:lnTo>
                <a:lnTo>
                  <a:pt x="120014" y="308366"/>
                </a:lnTo>
                <a:lnTo>
                  <a:pt x="138827" y="272254"/>
                </a:lnTo>
                <a:lnTo>
                  <a:pt x="140551" y="242206"/>
                </a:lnTo>
                <a:lnTo>
                  <a:pt x="140551" y="86762"/>
                </a:lnTo>
                <a:lnTo>
                  <a:pt x="136375" y="46283"/>
                </a:lnTo>
                <a:lnTo>
                  <a:pt x="108145" y="11063"/>
                </a:lnTo>
                <a:lnTo>
                  <a:pt x="78481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99665" y="5329287"/>
            <a:ext cx="496693" cy="7896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37592" y="4680210"/>
            <a:ext cx="563245" cy="344805"/>
          </a:xfrm>
          <a:custGeom>
            <a:avLst/>
            <a:gdLst/>
            <a:ahLst/>
            <a:cxnLst/>
            <a:rect l="l" t="t" r="r" b="b"/>
            <a:pathLst>
              <a:path w="563244" h="344804">
                <a:moveTo>
                  <a:pt x="0" y="344626"/>
                </a:moveTo>
                <a:lnTo>
                  <a:pt x="562732" y="344626"/>
                </a:lnTo>
                <a:lnTo>
                  <a:pt x="562732" y="0"/>
                </a:lnTo>
                <a:lnTo>
                  <a:pt x="0" y="0"/>
                </a:lnTo>
                <a:lnTo>
                  <a:pt x="0" y="344626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37592" y="4680210"/>
            <a:ext cx="563245" cy="344805"/>
          </a:xfrm>
          <a:custGeom>
            <a:avLst/>
            <a:gdLst/>
            <a:ahLst/>
            <a:cxnLst/>
            <a:rect l="l" t="t" r="r" b="b"/>
            <a:pathLst>
              <a:path w="563244" h="344804">
                <a:moveTo>
                  <a:pt x="0" y="0"/>
                </a:moveTo>
                <a:lnTo>
                  <a:pt x="562732" y="0"/>
                </a:lnTo>
                <a:lnTo>
                  <a:pt x="562732" y="344626"/>
                </a:lnTo>
                <a:lnTo>
                  <a:pt x="0" y="34462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30188" y="5032240"/>
            <a:ext cx="577540" cy="154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95491" y="4750947"/>
            <a:ext cx="447040" cy="0"/>
          </a:xfrm>
          <a:custGeom>
            <a:avLst/>
            <a:gdLst/>
            <a:ahLst/>
            <a:cxnLst/>
            <a:rect l="l" t="t" r="r" b="b"/>
            <a:pathLst>
              <a:path w="447039" h="0">
                <a:moveTo>
                  <a:pt x="0" y="0"/>
                </a:moveTo>
                <a:lnTo>
                  <a:pt x="446934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95491" y="4852523"/>
            <a:ext cx="447040" cy="0"/>
          </a:xfrm>
          <a:custGeom>
            <a:avLst/>
            <a:gdLst/>
            <a:ahLst/>
            <a:cxnLst/>
            <a:rect l="l" t="t" r="r" b="b"/>
            <a:pathLst>
              <a:path w="447039" h="0">
                <a:moveTo>
                  <a:pt x="0" y="0"/>
                </a:moveTo>
                <a:lnTo>
                  <a:pt x="446934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95491" y="4954099"/>
            <a:ext cx="447040" cy="0"/>
          </a:xfrm>
          <a:custGeom>
            <a:avLst/>
            <a:gdLst/>
            <a:ahLst/>
            <a:cxnLst/>
            <a:rect l="l" t="t" r="r" b="b"/>
            <a:pathLst>
              <a:path w="447039" h="0">
                <a:moveTo>
                  <a:pt x="0" y="0"/>
                </a:moveTo>
                <a:lnTo>
                  <a:pt x="446934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389135" y="5183467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57184" y="5183467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323802" y="5183467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788988" y="5183467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846695" y="5906643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80076" y="5906643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913457" y="5906643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180559" y="3789772"/>
            <a:ext cx="0" cy="1393825"/>
          </a:xfrm>
          <a:custGeom>
            <a:avLst/>
            <a:gdLst/>
            <a:ahLst/>
            <a:cxnLst/>
            <a:rect l="l" t="t" r="r" b="b"/>
            <a:pathLst>
              <a:path w="0" h="1393825">
                <a:moveTo>
                  <a:pt x="0" y="0"/>
                </a:moveTo>
                <a:lnTo>
                  <a:pt x="0" y="139369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180559" y="5296013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36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650229" y="3789772"/>
            <a:ext cx="0" cy="1393825"/>
          </a:xfrm>
          <a:custGeom>
            <a:avLst/>
            <a:gdLst/>
            <a:ahLst/>
            <a:cxnLst/>
            <a:rect l="l" t="t" r="r" b="b"/>
            <a:pathLst>
              <a:path w="0" h="1393825">
                <a:moveTo>
                  <a:pt x="0" y="0"/>
                </a:moveTo>
                <a:lnTo>
                  <a:pt x="0" y="139369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650229" y="5296013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36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12128" y="3789772"/>
            <a:ext cx="0" cy="1393825"/>
          </a:xfrm>
          <a:custGeom>
            <a:avLst/>
            <a:gdLst/>
            <a:ahLst/>
            <a:cxnLst/>
            <a:rect l="l" t="t" r="r" b="b"/>
            <a:pathLst>
              <a:path w="0" h="1393825">
                <a:moveTo>
                  <a:pt x="0" y="0"/>
                </a:moveTo>
                <a:lnTo>
                  <a:pt x="0" y="139369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112128" y="5296013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36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583586" y="3789772"/>
            <a:ext cx="0" cy="1393825"/>
          </a:xfrm>
          <a:custGeom>
            <a:avLst/>
            <a:gdLst/>
            <a:ahLst/>
            <a:cxnLst/>
            <a:rect l="l" t="t" r="r" b="b"/>
            <a:pathLst>
              <a:path w="0" h="1393825">
                <a:moveTo>
                  <a:pt x="0" y="0"/>
                </a:moveTo>
                <a:lnTo>
                  <a:pt x="0" y="139369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583586" y="5296013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36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80831" y="5087067"/>
            <a:ext cx="2911571" cy="1570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37338" y="5623853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09533" y="5710187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457414" y="5710187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561652" y="5710187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613771" y="5710187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301055" y="5710187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248935" y="5710187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353174" y="5710187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405293" y="5710187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130624" y="5092643"/>
            <a:ext cx="2911571" cy="1570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387130" y="5629430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664590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612471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16710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768829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456113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403993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508231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560351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384944" y="5087067"/>
            <a:ext cx="2911571" cy="1570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641451" y="5623853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918910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866791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971030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023149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710433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658313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762552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814671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656882" y="5087067"/>
            <a:ext cx="2911571" cy="1570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913388" y="5623853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190847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138729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242967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295086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982370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930250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034489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086608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16895" y="5087067"/>
            <a:ext cx="2911571" cy="1570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173401" y="5623853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450861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398742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502981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555099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242383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190264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294502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346621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191663" y="5087067"/>
            <a:ext cx="2911571" cy="1570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448169" y="5623853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725628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673509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777748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829867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517151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465031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569270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621390" y="5686993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57654" y="5092643"/>
            <a:ext cx="2911571" cy="1570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714161" y="5629430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991620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939501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043740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095859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783143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731023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835262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887381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723647" y="5092643"/>
            <a:ext cx="2911571" cy="1570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980154" y="5629430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257613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205494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309733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361852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049136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997016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101255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153374" y="5692570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/>
          <p:nvPr/>
        </p:nvSpPr>
        <p:spPr>
          <a:xfrm>
            <a:off x="3320581" y="8525535"/>
            <a:ext cx="2876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M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64924" y="5354023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4117235" y="5354023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4835459" y="5354023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583703" y="5354023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301926" y="5354023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050171" y="5354023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6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7768394" y="5354023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7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8516637" y="5354023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444789" y="5889160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957783" y="7500863"/>
            <a:ext cx="989330" cy="989330"/>
          </a:xfrm>
          <a:custGeom>
            <a:avLst/>
            <a:gdLst/>
            <a:ahLst/>
            <a:cxnLst/>
            <a:rect l="l" t="t" r="r" b="b"/>
            <a:pathLst>
              <a:path w="989330" h="989329">
                <a:moveTo>
                  <a:pt x="0" y="988939"/>
                </a:moveTo>
                <a:lnTo>
                  <a:pt x="98893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 txBox="1"/>
          <p:nvPr/>
        </p:nvSpPr>
        <p:spPr>
          <a:xfrm>
            <a:off x="4769204" y="8525535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2670739" y="6821883"/>
            <a:ext cx="1549400" cy="706755"/>
          </a:xfrm>
          <a:custGeom>
            <a:avLst/>
            <a:gdLst/>
            <a:ahLst/>
            <a:cxnLst/>
            <a:rect l="l" t="t" r="r" b="b"/>
            <a:pathLst>
              <a:path w="1549400" h="706754">
                <a:moveTo>
                  <a:pt x="1416503" y="0"/>
                </a:moveTo>
                <a:lnTo>
                  <a:pt x="132833" y="0"/>
                </a:lnTo>
                <a:lnTo>
                  <a:pt x="106380" y="101"/>
                </a:lnTo>
                <a:lnTo>
                  <a:pt x="68102" y="2748"/>
                </a:lnTo>
                <a:lnTo>
                  <a:pt x="25248" y="25350"/>
                </a:lnTo>
                <a:lnTo>
                  <a:pt x="2646" y="68203"/>
                </a:lnTo>
                <a:lnTo>
                  <a:pt x="0" y="106481"/>
                </a:lnTo>
                <a:lnTo>
                  <a:pt x="0" y="599846"/>
                </a:lnTo>
                <a:lnTo>
                  <a:pt x="2646" y="638124"/>
                </a:lnTo>
                <a:lnTo>
                  <a:pt x="25248" y="680978"/>
                </a:lnTo>
                <a:lnTo>
                  <a:pt x="68102" y="703579"/>
                </a:lnTo>
                <a:lnTo>
                  <a:pt x="106380" y="706226"/>
                </a:lnTo>
                <a:lnTo>
                  <a:pt x="132833" y="706328"/>
                </a:lnTo>
                <a:lnTo>
                  <a:pt x="1416503" y="706328"/>
                </a:lnTo>
                <a:lnTo>
                  <a:pt x="1464289" y="705513"/>
                </a:lnTo>
                <a:lnTo>
                  <a:pt x="1510423" y="691959"/>
                </a:lnTo>
                <a:lnTo>
                  <a:pt x="1542923" y="651412"/>
                </a:lnTo>
                <a:lnTo>
                  <a:pt x="1549335" y="599846"/>
                </a:lnTo>
                <a:lnTo>
                  <a:pt x="1549335" y="106481"/>
                </a:lnTo>
                <a:lnTo>
                  <a:pt x="1546689" y="68203"/>
                </a:lnTo>
                <a:lnTo>
                  <a:pt x="1524087" y="25350"/>
                </a:lnTo>
                <a:lnTo>
                  <a:pt x="1481234" y="2748"/>
                </a:lnTo>
                <a:lnTo>
                  <a:pt x="1442956" y="101"/>
                </a:lnTo>
                <a:lnTo>
                  <a:pt x="1416503" y="0"/>
                </a:lnTo>
                <a:close/>
              </a:path>
            </a:pathLst>
          </a:custGeom>
          <a:solidFill>
            <a:srgbClr val="9693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670638" y="6821883"/>
            <a:ext cx="1550035" cy="706755"/>
          </a:xfrm>
          <a:custGeom>
            <a:avLst/>
            <a:gdLst/>
            <a:ahLst/>
            <a:cxnLst/>
            <a:rect l="l" t="t" r="r" b="b"/>
            <a:pathLst>
              <a:path w="1550035" h="706754">
                <a:moveTo>
                  <a:pt x="132935" y="0"/>
                </a:moveTo>
                <a:lnTo>
                  <a:pt x="1416603" y="0"/>
                </a:lnTo>
                <a:lnTo>
                  <a:pt x="1443057" y="101"/>
                </a:lnTo>
                <a:lnTo>
                  <a:pt x="1481336" y="2748"/>
                </a:lnTo>
                <a:lnTo>
                  <a:pt x="1524189" y="25349"/>
                </a:lnTo>
                <a:lnTo>
                  <a:pt x="1546791" y="68203"/>
                </a:lnTo>
                <a:lnTo>
                  <a:pt x="1549437" y="106481"/>
                </a:lnTo>
                <a:lnTo>
                  <a:pt x="1549539" y="132935"/>
                </a:lnTo>
                <a:lnTo>
                  <a:pt x="1549539" y="573393"/>
                </a:lnTo>
                <a:lnTo>
                  <a:pt x="1548724" y="621179"/>
                </a:lnTo>
                <a:lnTo>
                  <a:pt x="1535171" y="667313"/>
                </a:lnTo>
                <a:lnTo>
                  <a:pt x="1494623" y="699813"/>
                </a:lnTo>
                <a:lnTo>
                  <a:pt x="1443057" y="706226"/>
                </a:lnTo>
                <a:lnTo>
                  <a:pt x="1416603" y="706328"/>
                </a:lnTo>
                <a:lnTo>
                  <a:pt x="132935" y="706328"/>
                </a:lnTo>
                <a:lnTo>
                  <a:pt x="85148" y="705513"/>
                </a:lnTo>
                <a:lnTo>
                  <a:pt x="39014" y="691960"/>
                </a:lnTo>
                <a:lnTo>
                  <a:pt x="6514" y="651412"/>
                </a:lnTo>
                <a:lnTo>
                  <a:pt x="101" y="599846"/>
                </a:lnTo>
                <a:lnTo>
                  <a:pt x="0" y="573393"/>
                </a:lnTo>
                <a:lnTo>
                  <a:pt x="0" y="132935"/>
                </a:lnTo>
                <a:lnTo>
                  <a:pt x="814" y="85148"/>
                </a:lnTo>
                <a:lnTo>
                  <a:pt x="14367" y="39014"/>
                </a:lnTo>
                <a:lnTo>
                  <a:pt x="54915" y="6514"/>
                </a:lnTo>
                <a:lnTo>
                  <a:pt x="106481" y="101"/>
                </a:lnTo>
                <a:lnTo>
                  <a:pt x="132935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 txBox="1"/>
          <p:nvPr/>
        </p:nvSpPr>
        <p:spPr>
          <a:xfrm>
            <a:off x="2961745" y="6954704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集线器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4123160" y="5183467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591211" y="5183467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056395" y="5183467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521581" y="5183467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 txBox="1">
            <a:spLocks noGrp="1"/>
          </p:cNvSpPr>
          <p:nvPr>
            <p:ph type="title"/>
          </p:nvPr>
        </p:nvSpPr>
        <p:spPr>
          <a:xfrm>
            <a:off x="6227947" y="715916"/>
            <a:ext cx="76485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多个主机连接交换机同⼀接⼝</a:t>
            </a:r>
          </a:p>
        </p:txBody>
      </p:sp>
      <p:sp>
        <p:nvSpPr>
          <p:cNvPr id="155" name="object 155"/>
          <p:cNvSpPr/>
          <p:nvPr/>
        </p:nvSpPr>
        <p:spPr>
          <a:xfrm>
            <a:off x="5095175" y="2878811"/>
            <a:ext cx="1104621" cy="9299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557436" y="2855113"/>
            <a:ext cx="1104621" cy="9299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031275" y="2855113"/>
            <a:ext cx="1104621" cy="9299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635542" y="2878811"/>
            <a:ext cx="1104621" cy="9299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 txBox="1"/>
          <p:nvPr/>
        </p:nvSpPr>
        <p:spPr>
          <a:xfrm>
            <a:off x="4066778" y="3062506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5484464" y="306250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977718" y="3062506"/>
            <a:ext cx="21780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F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8437818" y="306250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H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282612" y="6816531"/>
            <a:ext cx="1104621" cy="9299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827767" y="6816531"/>
            <a:ext cx="1104621" cy="9299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366596" y="6816531"/>
            <a:ext cx="1104620" cy="9299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483454" y="8370461"/>
            <a:ext cx="1104621" cy="9299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 txBox="1"/>
          <p:nvPr/>
        </p:nvSpPr>
        <p:spPr>
          <a:xfrm>
            <a:off x="1888039" y="852664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4784756" y="7005758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239960" y="7005758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7688373" y="7005758"/>
            <a:ext cx="2698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G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6836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6041390"/>
          </a:xfrm>
          <a:custGeom>
            <a:avLst/>
            <a:gdLst/>
            <a:ahLst/>
            <a:cxnLst/>
            <a:rect l="l" t="t" r="r" b="b"/>
            <a:pathLst>
              <a:path w="12963525" h="60413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82993"/>
                </a:lnTo>
                <a:lnTo>
                  <a:pt x="197" y="5834363"/>
                </a:lnTo>
                <a:lnTo>
                  <a:pt x="1581" y="5875790"/>
                </a:lnTo>
                <a:lnTo>
                  <a:pt x="12649" y="5934498"/>
                </a:lnTo>
                <a:lnTo>
                  <a:pt x="49226" y="5991912"/>
                </a:lnTo>
                <a:lnTo>
                  <a:pt x="106640" y="6028488"/>
                </a:lnTo>
                <a:lnTo>
                  <a:pt x="165348" y="6039558"/>
                </a:lnTo>
                <a:lnTo>
                  <a:pt x="206776" y="6040941"/>
                </a:lnTo>
                <a:lnTo>
                  <a:pt x="258146" y="6041139"/>
                </a:lnTo>
                <a:lnTo>
                  <a:pt x="12705299" y="6041139"/>
                </a:lnTo>
                <a:lnTo>
                  <a:pt x="12756671" y="6040941"/>
                </a:lnTo>
                <a:lnTo>
                  <a:pt x="12798099" y="6039558"/>
                </a:lnTo>
                <a:lnTo>
                  <a:pt x="12856802" y="6028488"/>
                </a:lnTo>
                <a:lnTo>
                  <a:pt x="12914218" y="5991912"/>
                </a:lnTo>
                <a:lnTo>
                  <a:pt x="12950799" y="5934498"/>
                </a:lnTo>
                <a:lnTo>
                  <a:pt x="12961867" y="5875790"/>
                </a:lnTo>
                <a:lnTo>
                  <a:pt x="12963250" y="5834363"/>
                </a:lnTo>
                <a:lnTo>
                  <a:pt x="12963448" y="578299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041390"/>
          </a:xfrm>
          <a:custGeom>
            <a:avLst/>
            <a:gdLst/>
            <a:ahLst/>
            <a:cxnLst/>
            <a:rect l="l" t="t" r="r" b="b"/>
            <a:pathLst>
              <a:path w="12963525" h="60413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82993"/>
                </a:lnTo>
                <a:lnTo>
                  <a:pt x="12963250" y="5834363"/>
                </a:lnTo>
                <a:lnTo>
                  <a:pt x="12961867" y="5875790"/>
                </a:lnTo>
                <a:lnTo>
                  <a:pt x="12950799" y="5934498"/>
                </a:lnTo>
                <a:lnTo>
                  <a:pt x="12914218" y="5991912"/>
                </a:lnTo>
                <a:lnTo>
                  <a:pt x="12856802" y="6028488"/>
                </a:lnTo>
                <a:lnTo>
                  <a:pt x="12798099" y="6039558"/>
                </a:lnTo>
                <a:lnTo>
                  <a:pt x="12756671" y="6040941"/>
                </a:lnTo>
                <a:lnTo>
                  <a:pt x="12705299" y="6041139"/>
                </a:lnTo>
                <a:lnTo>
                  <a:pt x="258145" y="6041139"/>
                </a:lnTo>
                <a:lnTo>
                  <a:pt x="206775" y="6040941"/>
                </a:lnTo>
                <a:lnTo>
                  <a:pt x="165348" y="6039558"/>
                </a:lnTo>
                <a:lnTo>
                  <a:pt x="106640" y="6028488"/>
                </a:lnTo>
                <a:lnTo>
                  <a:pt x="49226" y="5991912"/>
                </a:lnTo>
                <a:lnTo>
                  <a:pt x="12650" y="5934498"/>
                </a:lnTo>
                <a:lnTo>
                  <a:pt x="1581" y="5875790"/>
                </a:lnTo>
                <a:lnTo>
                  <a:pt x="197" y="5834363"/>
                </a:lnTo>
                <a:lnTo>
                  <a:pt x="0" y="578299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7115" y="2707507"/>
            <a:ext cx="42138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物理层上扩展以太⽹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3210110"/>
            <a:ext cx="6320155" cy="143319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同⼀个冲突域、同⼀个⼴播域；</a:t>
            </a:r>
            <a:endParaRPr sz="3300">
              <a:latin typeface="Microsoft JhengHei UI"/>
              <a:cs typeface="Microsoft JhengHei UI"/>
            </a:endParaRPr>
          </a:p>
          <a:p>
            <a:pPr marL="442595" indent="-429895">
              <a:lnSpc>
                <a:spcPct val="100000"/>
              </a:lnSpc>
              <a:spcBef>
                <a:spcPts val="15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不⽀持不同速率的⽹络扩展。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87866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7115" y="4818438"/>
            <a:ext cx="50514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数据链路层上扩展以太⽹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6285952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700329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5321040"/>
            <a:ext cx="9251950" cy="215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5080" indent="-429895">
              <a:lnSpc>
                <a:spcPct val="139900"/>
              </a:lnSpc>
              <a:spcBef>
                <a:spcPts val="10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交换机每个接⼝是⼀个冲突域、同⼀个⼴播域； </a:t>
            </a:r>
            <a:r>
              <a:rPr dirty="0" sz="3300" spc="-5">
                <a:latin typeface="Microsoft JhengHei UI"/>
                <a:cs typeface="Microsoft JhengHei UI"/>
              </a:rPr>
              <a:t>交换机⾃主学习</a:t>
            </a:r>
            <a:r>
              <a:rPr dirty="0" sz="3300" spc="-5">
                <a:latin typeface="Arial"/>
                <a:cs typeface="Arial"/>
              </a:rPr>
              <a:t>MAC</a:t>
            </a:r>
            <a:r>
              <a:rPr dirty="0" sz="3300" spc="-5">
                <a:latin typeface="Microsoft JhengHei UI"/>
                <a:cs typeface="Microsoft JhengHei UI"/>
              </a:rPr>
              <a:t>地址表；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69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交换机转发</a:t>
            </a:r>
            <a:r>
              <a:rPr dirty="0" sz="3300" spc="-5">
                <a:latin typeface="Arial"/>
                <a:cs typeface="Arial"/>
              </a:rPr>
              <a:t>MAC</a:t>
            </a:r>
            <a:r>
              <a:rPr dirty="0" sz="3300" spc="-5">
                <a:latin typeface="Microsoft JhengHei UI"/>
                <a:cs typeface="Microsoft JhengHei UI"/>
              </a:rPr>
              <a:t>帧的过程。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0143" y="2496897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扩展以太⽹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物理层上扩展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数据链路上扩展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交换⽅式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交换机学习功能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2132" y="8605315"/>
            <a:ext cx="0" cy="986790"/>
          </a:xfrm>
          <a:custGeom>
            <a:avLst/>
            <a:gdLst/>
            <a:ahLst/>
            <a:cxnLst/>
            <a:rect l="l" t="t" r="r" b="b"/>
            <a:pathLst>
              <a:path w="0" h="986790">
                <a:moveTo>
                  <a:pt x="0" y="0"/>
                </a:moveTo>
                <a:lnTo>
                  <a:pt x="0" y="986357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44176" y="8450346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44060" y="9602027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发送在前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2896" y="6508591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帧开始符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38105" y="6995204"/>
            <a:ext cx="0" cy="313055"/>
          </a:xfrm>
          <a:custGeom>
            <a:avLst/>
            <a:gdLst/>
            <a:ahLst/>
            <a:cxnLst/>
            <a:rect l="l" t="t" r="r" b="b"/>
            <a:pathLst>
              <a:path w="0" h="313054">
                <a:moveTo>
                  <a:pt x="0" y="0"/>
                </a:moveTo>
                <a:lnTo>
                  <a:pt x="0" y="31296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050151" y="728722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450034" y="650720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帧结束符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65074" y="9103666"/>
            <a:ext cx="4338955" cy="0"/>
          </a:xfrm>
          <a:custGeom>
            <a:avLst/>
            <a:gdLst/>
            <a:ahLst/>
            <a:cxnLst/>
            <a:rect l="l" t="t" r="r" b="b"/>
            <a:pathLst>
              <a:path w="4338955" h="0">
                <a:moveTo>
                  <a:pt x="0" y="0"/>
                </a:moveTo>
                <a:lnTo>
                  <a:pt x="4338701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31628" y="9103666"/>
            <a:ext cx="4338955" cy="0"/>
          </a:xfrm>
          <a:custGeom>
            <a:avLst/>
            <a:gdLst/>
            <a:ahLst/>
            <a:cxnLst/>
            <a:rect l="l" t="t" r="r" b="b"/>
            <a:pathLst>
              <a:path w="4338955" h="0">
                <a:moveTo>
                  <a:pt x="0" y="0"/>
                </a:moveTo>
                <a:lnTo>
                  <a:pt x="4338696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888072" y="903455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09118" y="903455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598648" y="7539542"/>
          <a:ext cx="9435465" cy="2086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0220"/>
                <a:gridCol w="5889625"/>
                <a:gridCol w="1755139"/>
              </a:tblGrid>
              <a:tr h="842644">
                <a:tc>
                  <a:txBody>
                    <a:bodyPr/>
                    <a:lstStyle/>
                    <a:p>
                      <a:pPr marL="54991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dirty="0" sz="2450" spc="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SOH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52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 marL="1388110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封装在帧中的数据部分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165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dirty="0" sz="24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EOT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52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</a:tr>
              <a:tr h="122174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algn="ctr" marL="22225">
                        <a:lnSpc>
                          <a:spcPct val="100000"/>
                        </a:lnSpc>
                      </a:pPr>
                      <a:r>
                        <a:rPr dirty="0" sz="2850">
                          <a:latin typeface="Microsoft JhengHei UI"/>
                          <a:cs typeface="Microsoft JhengHei UI"/>
                        </a:rPr>
                        <a:t>帧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5715">
                    <a:lnR w="28575">
                      <a:solidFill>
                        <a:srgbClr val="414141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如何成帧</a:t>
            </a:r>
          </a:p>
        </p:txBody>
      </p:sp>
      <p:sp>
        <p:nvSpPr>
          <p:cNvPr id="16" name="object 1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83584" y="1790521"/>
            <a:ext cx="13759235" cy="4435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81478" y="2167473"/>
            <a:ext cx="12963525" cy="3640454"/>
          </a:xfrm>
          <a:custGeom>
            <a:avLst/>
            <a:gdLst/>
            <a:ahLst/>
            <a:cxnLst/>
            <a:rect l="l" t="t" r="r" b="b"/>
            <a:pathLst>
              <a:path w="12963525" h="364045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382041"/>
                </a:lnTo>
                <a:lnTo>
                  <a:pt x="197" y="3433411"/>
                </a:lnTo>
                <a:lnTo>
                  <a:pt x="1581" y="3474838"/>
                </a:lnTo>
                <a:lnTo>
                  <a:pt x="12649" y="3533546"/>
                </a:lnTo>
                <a:lnTo>
                  <a:pt x="49226" y="3590960"/>
                </a:lnTo>
                <a:lnTo>
                  <a:pt x="106640" y="3627536"/>
                </a:lnTo>
                <a:lnTo>
                  <a:pt x="165348" y="3638605"/>
                </a:lnTo>
                <a:lnTo>
                  <a:pt x="206776" y="3639988"/>
                </a:lnTo>
                <a:lnTo>
                  <a:pt x="258146" y="3640186"/>
                </a:lnTo>
                <a:lnTo>
                  <a:pt x="12705299" y="3640186"/>
                </a:lnTo>
                <a:lnTo>
                  <a:pt x="12756671" y="3639988"/>
                </a:lnTo>
                <a:lnTo>
                  <a:pt x="12798099" y="3638605"/>
                </a:lnTo>
                <a:lnTo>
                  <a:pt x="12856802" y="3627536"/>
                </a:lnTo>
                <a:lnTo>
                  <a:pt x="12914218" y="3590960"/>
                </a:lnTo>
                <a:lnTo>
                  <a:pt x="12950799" y="3533546"/>
                </a:lnTo>
                <a:lnTo>
                  <a:pt x="12961867" y="3474838"/>
                </a:lnTo>
                <a:lnTo>
                  <a:pt x="12963250" y="3433411"/>
                </a:lnTo>
                <a:lnTo>
                  <a:pt x="12963448" y="338204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81478" y="2167473"/>
            <a:ext cx="12963525" cy="3640454"/>
          </a:xfrm>
          <a:custGeom>
            <a:avLst/>
            <a:gdLst/>
            <a:ahLst/>
            <a:cxnLst/>
            <a:rect l="l" t="t" r="r" b="b"/>
            <a:pathLst>
              <a:path w="12963525" h="364045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382041"/>
                </a:lnTo>
                <a:lnTo>
                  <a:pt x="12963250" y="3433411"/>
                </a:lnTo>
                <a:lnTo>
                  <a:pt x="12961867" y="3474838"/>
                </a:lnTo>
                <a:lnTo>
                  <a:pt x="12950799" y="3533546"/>
                </a:lnTo>
                <a:lnTo>
                  <a:pt x="12914218" y="3590960"/>
                </a:lnTo>
                <a:lnTo>
                  <a:pt x="12856802" y="3627536"/>
                </a:lnTo>
                <a:lnTo>
                  <a:pt x="12798099" y="3638605"/>
                </a:lnTo>
                <a:lnTo>
                  <a:pt x="12756671" y="3639988"/>
                </a:lnTo>
                <a:lnTo>
                  <a:pt x="12705299" y="3640186"/>
                </a:lnTo>
                <a:lnTo>
                  <a:pt x="258145" y="3640186"/>
                </a:lnTo>
                <a:lnTo>
                  <a:pt x="206775" y="3639988"/>
                </a:lnTo>
                <a:lnTo>
                  <a:pt x="165348" y="3638605"/>
                </a:lnTo>
                <a:lnTo>
                  <a:pt x="106640" y="3627536"/>
                </a:lnTo>
                <a:lnTo>
                  <a:pt x="49226" y="3590960"/>
                </a:lnTo>
                <a:lnTo>
                  <a:pt x="12650" y="3533546"/>
                </a:lnTo>
                <a:lnTo>
                  <a:pt x="1581" y="3474838"/>
                </a:lnTo>
                <a:lnTo>
                  <a:pt x="197" y="3433411"/>
                </a:lnTo>
                <a:lnTo>
                  <a:pt x="0" y="338204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166645" y="2616897"/>
            <a:ext cx="11468735" cy="2524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07034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当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数据</a:t>
            </a:r>
            <a:r>
              <a:rPr dirty="0" sz="2850" spc="30">
                <a:latin typeface="Microsoft JhengHei UI"/>
                <a:cs typeface="Microsoft JhengHei UI"/>
              </a:rPr>
              <a:t>是由可打印</a:t>
            </a:r>
            <a:r>
              <a:rPr dirty="0" sz="2850" spc="665">
                <a:latin typeface="Microsoft JhengHei UI"/>
                <a:cs typeface="Microsoft JhengHei UI"/>
              </a:rPr>
              <a:t>的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ASCII</a:t>
            </a:r>
            <a:r>
              <a:rPr dirty="0" sz="2850" spc="-6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码</a:t>
            </a:r>
            <a:r>
              <a:rPr dirty="0" sz="2850" spc="30">
                <a:latin typeface="Microsoft JhengHei UI"/>
                <a:cs typeface="Microsoft JhengHei UI"/>
              </a:rPr>
              <a:t>组成的⽂本⽂件时，帧定界可以使⽤特 殊的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帧定界符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167005" indent="407034">
              <a:lnSpc>
                <a:spcPts val="4940"/>
              </a:lnSpc>
              <a:spcBef>
                <a:spcPts val="33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控制字符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SOH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(Start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Of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Header)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放在⼀帧的最前⾯，表示帧的⾸部 开始，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控制字符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EOT</a:t>
            </a:r>
            <a:r>
              <a:rPr dirty="0" sz="2850" spc="-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(End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Of</a:t>
            </a:r>
            <a:r>
              <a:rPr dirty="0" sz="2850" spc="-50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Transmission)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表示帧的结束。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89085" y="6937150"/>
            <a:ext cx="0" cy="313055"/>
          </a:xfrm>
          <a:custGeom>
            <a:avLst/>
            <a:gdLst/>
            <a:ahLst/>
            <a:cxnLst/>
            <a:rect l="l" t="t" r="r" b="b"/>
            <a:pathLst>
              <a:path w="0" h="313054">
                <a:moveTo>
                  <a:pt x="0" y="0"/>
                </a:moveTo>
                <a:lnTo>
                  <a:pt x="0" y="31296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401129" y="722917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⽣成树协议和虚拟局域⽹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816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020820"/>
          </a:xfrm>
          <a:custGeom>
            <a:avLst/>
            <a:gdLst/>
            <a:ahLst/>
            <a:cxnLst/>
            <a:rect l="l" t="t" r="r" b="b"/>
            <a:pathLst>
              <a:path w="12963525" h="40208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62112"/>
                </a:lnTo>
                <a:lnTo>
                  <a:pt x="197" y="3813482"/>
                </a:lnTo>
                <a:lnTo>
                  <a:pt x="1581" y="3854909"/>
                </a:lnTo>
                <a:lnTo>
                  <a:pt x="12649" y="3913618"/>
                </a:lnTo>
                <a:lnTo>
                  <a:pt x="49226" y="3971031"/>
                </a:lnTo>
                <a:lnTo>
                  <a:pt x="106640" y="4007607"/>
                </a:lnTo>
                <a:lnTo>
                  <a:pt x="165348" y="4018677"/>
                </a:lnTo>
                <a:lnTo>
                  <a:pt x="206776" y="4020061"/>
                </a:lnTo>
                <a:lnTo>
                  <a:pt x="258146" y="4020258"/>
                </a:lnTo>
                <a:lnTo>
                  <a:pt x="12705299" y="4020258"/>
                </a:lnTo>
                <a:lnTo>
                  <a:pt x="12756671" y="4020061"/>
                </a:lnTo>
                <a:lnTo>
                  <a:pt x="12798099" y="4018677"/>
                </a:lnTo>
                <a:lnTo>
                  <a:pt x="12856802" y="4007607"/>
                </a:lnTo>
                <a:lnTo>
                  <a:pt x="12914218" y="3971031"/>
                </a:lnTo>
                <a:lnTo>
                  <a:pt x="12950799" y="3913618"/>
                </a:lnTo>
                <a:lnTo>
                  <a:pt x="12961867" y="3854909"/>
                </a:lnTo>
                <a:lnTo>
                  <a:pt x="12963250" y="3813482"/>
                </a:lnTo>
                <a:lnTo>
                  <a:pt x="12963448" y="376211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020820"/>
          </a:xfrm>
          <a:custGeom>
            <a:avLst/>
            <a:gdLst/>
            <a:ahLst/>
            <a:cxnLst/>
            <a:rect l="l" t="t" r="r" b="b"/>
            <a:pathLst>
              <a:path w="12963525" h="40208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62112"/>
                </a:lnTo>
                <a:lnTo>
                  <a:pt x="12963250" y="3813482"/>
                </a:lnTo>
                <a:lnTo>
                  <a:pt x="12961867" y="3854909"/>
                </a:lnTo>
                <a:lnTo>
                  <a:pt x="12950799" y="3913618"/>
                </a:lnTo>
                <a:lnTo>
                  <a:pt x="12914218" y="3971031"/>
                </a:lnTo>
                <a:lnTo>
                  <a:pt x="12856802" y="4007607"/>
                </a:lnTo>
                <a:lnTo>
                  <a:pt x="12798099" y="4018677"/>
                </a:lnTo>
                <a:lnTo>
                  <a:pt x="12756671" y="4020061"/>
                </a:lnTo>
                <a:lnTo>
                  <a:pt x="12705299" y="4020258"/>
                </a:lnTo>
                <a:lnTo>
                  <a:pt x="258145" y="4020258"/>
                </a:lnTo>
                <a:lnTo>
                  <a:pt x="206775" y="4020061"/>
                </a:lnTo>
                <a:lnTo>
                  <a:pt x="165348" y="4018677"/>
                </a:lnTo>
                <a:lnTo>
                  <a:pt x="106640" y="4007607"/>
                </a:lnTo>
                <a:lnTo>
                  <a:pt x="49226" y="3971031"/>
                </a:lnTo>
                <a:lnTo>
                  <a:pt x="12650" y="3913618"/>
                </a:lnTo>
                <a:lnTo>
                  <a:pt x="1581" y="3854909"/>
                </a:lnTo>
                <a:lnTo>
                  <a:pt x="197" y="3813482"/>
                </a:lnTo>
                <a:lnTo>
                  <a:pt x="0" y="376211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1119"/>
            <a:ext cx="182880" cy="181546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506465"/>
            <a:ext cx="2538730" cy="213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99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⽣成树协议。 虚拟局域⽹。  </a:t>
            </a:r>
            <a:r>
              <a:rPr dirty="0" sz="3300" spc="165">
                <a:latin typeface="Tahoma"/>
                <a:cs typeface="Tahoma"/>
              </a:rPr>
              <a:t>VLAN</a:t>
            </a:r>
            <a:r>
              <a:rPr dirty="0" sz="3300" spc="-5">
                <a:latin typeface="Microsoft JhengHei UI"/>
                <a:cs typeface="Microsoft JhengHei UI"/>
              </a:rPr>
              <a:t>实验。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60122" y="8545321"/>
            <a:ext cx="0" cy="923290"/>
          </a:xfrm>
          <a:custGeom>
            <a:avLst/>
            <a:gdLst/>
            <a:ahLst/>
            <a:cxnLst/>
            <a:rect l="l" t="t" r="r" b="b"/>
            <a:pathLst>
              <a:path w="0" h="923290">
                <a:moveTo>
                  <a:pt x="0" y="0"/>
                </a:moveTo>
                <a:lnTo>
                  <a:pt x="0" y="922891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53645" y="8545321"/>
            <a:ext cx="0" cy="902335"/>
          </a:xfrm>
          <a:custGeom>
            <a:avLst/>
            <a:gdLst/>
            <a:ahLst/>
            <a:cxnLst/>
            <a:rect l="l" t="t" r="r" b="b"/>
            <a:pathLst>
              <a:path w="0" h="902334">
                <a:moveTo>
                  <a:pt x="0" y="0"/>
                </a:moveTo>
                <a:lnTo>
                  <a:pt x="0" y="901949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432609" y="3321243"/>
            <a:ext cx="0" cy="893444"/>
          </a:xfrm>
          <a:custGeom>
            <a:avLst/>
            <a:gdLst/>
            <a:ahLst/>
            <a:cxnLst/>
            <a:rect l="l" t="t" r="r" b="b"/>
            <a:pathLst>
              <a:path w="0" h="893445">
                <a:moveTo>
                  <a:pt x="0" y="0"/>
                </a:moveTo>
                <a:lnTo>
                  <a:pt x="0" y="89291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576708" y="3342185"/>
            <a:ext cx="0" cy="872490"/>
          </a:xfrm>
          <a:custGeom>
            <a:avLst/>
            <a:gdLst/>
            <a:ahLst/>
            <a:cxnLst/>
            <a:rect l="l" t="t" r="r" b="b"/>
            <a:pathLst>
              <a:path w="0" h="872489">
                <a:moveTo>
                  <a:pt x="0" y="0"/>
                </a:moveTo>
                <a:lnTo>
                  <a:pt x="0" y="87197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865002" y="9056286"/>
            <a:ext cx="1104617" cy="92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009110" y="9056286"/>
            <a:ext cx="1104617" cy="92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885399" y="2809204"/>
            <a:ext cx="1104617" cy="929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988713" y="2809204"/>
            <a:ext cx="1104617" cy="929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73426" y="715916"/>
            <a:ext cx="295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⽣成树协议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96276" y="7538890"/>
            <a:ext cx="4337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#1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96276" y="4837401"/>
            <a:ext cx="4337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#2</a:t>
            </a:r>
            <a:endParaRPr sz="2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39985" y="5911865"/>
            <a:ext cx="3898900" cy="935990"/>
          </a:xfrm>
          <a:custGeom>
            <a:avLst/>
            <a:gdLst/>
            <a:ahLst/>
            <a:cxnLst/>
            <a:rect l="l" t="t" r="r" b="b"/>
            <a:pathLst>
              <a:path w="3898900" h="935990">
                <a:moveTo>
                  <a:pt x="715226" y="0"/>
                </a:moveTo>
                <a:lnTo>
                  <a:pt x="3183541" y="0"/>
                </a:lnTo>
                <a:lnTo>
                  <a:pt x="3256184" y="55"/>
                </a:lnTo>
                <a:lnTo>
                  <a:pt x="3321667" y="440"/>
                </a:lnTo>
                <a:lnTo>
                  <a:pt x="3380465" y="1487"/>
                </a:lnTo>
                <a:lnTo>
                  <a:pt x="3433058" y="3527"/>
                </a:lnTo>
                <a:lnTo>
                  <a:pt x="3479921" y="6888"/>
                </a:lnTo>
                <a:lnTo>
                  <a:pt x="3521534" y="11903"/>
                </a:lnTo>
                <a:lnTo>
                  <a:pt x="3590914" y="28216"/>
                </a:lnTo>
                <a:lnTo>
                  <a:pt x="3638303" y="48482"/>
                </a:lnTo>
                <a:lnTo>
                  <a:pt x="3682783" y="73589"/>
                </a:lnTo>
                <a:lnTo>
                  <a:pt x="3724033" y="103215"/>
                </a:lnTo>
                <a:lnTo>
                  <a:pt x="3761730" y="137037"/>
                </a:lnTo>
                <a:lnTo>
                  <a:pt x="3795553" y="174735"/>
                </a:lnTo>
                <a:lnTo>
                  <a:pt x="3825178" y="215984"/>
                </a:lnTo>
                <a:lnTo>
                  <a:pt x="3850286" y="260465"/>
                </a:lnTo>
                <a:lnTo>
                  <a:pt x="3870552" y="307853"/>
                </a:lnTo>
                <a:lnTo>
                  <a:pt x="3882836" y="346818"/>
                </a:lnTo>
                <a:lnTo>
                  <a:pt x="3891660" y="386630"/>
                </a:lnTo>
                <a:lnTo>
                  <a:pt x="3896985" y="427060"/>
                </a:lnTo>
                <a:lnTo>
                  <a:pt x="3898769" y="467876"/>
                </a:lnTo>
                <a:lnTo>
                  <a:pt x="3896985" y="508693"/>
                </a:lnTo>
                <a:lnTo>
                  <a:pt x="3891660" y="549122"/>
                </a:lnTo>
                <a:lnTo>
                  <a:pt x="3882836" y="588934"/>
                </a:lnTo>
                <a:lnTo>
                  <a:pt x="3870552" y="627900"/>
                </a:lnTo>
                <a:lnTo>
                  <a:pt x="3850286" y="675288"/>
                </a:lnTo>
                <a:lnTo>
                  <a:pt x="3825178" y="719768"/>
                </a:lnTo>
                <a:lnTo>
                  <a:pt x="3795553" y="761018"/>
                </a:lnTo>
                <a:lnTo>
                  <a:pt x="3761730" y="798715"/>
                </a:lnTo>
                <a:lnTo>
                  <a:pt x="3724033" y="832538"/>
                </a:lnTo>
                <a:lnTo>
                  <a:pt x="3682783" y="862164"/>
                </a:lnTo>
                <a:lnTo>
                  <a:pt x="3638303" y="887271"/>
                </a:lnTo>
                <a:lnTo>
                  <a:pt x="3590914" y="907537"/>
                </a:lnTo>
                <a:lnTo>
                  <a:pt x="3521534" y="923849"/>
                </a:lnTo>
                <a:lnTo>
                  <a:pt x="3479921" y="928864"/>
                </a:lnTo>
                <a:lnTo>
                  <a:pt x="3433058" y="932226"/>
                </a:lnTo>
                <a:lnTo>
                  <a:pt x="3380465" y="934265"/>
                </a:lnTo>
                <a:lnTo>
                  <a:pt x="3321667" y="935312"/>
                </a:lnTo>
                <a:lnTo>
                  <a:pt x="3256184" y="935698"/>
                </a:lnTo>
                <a:lnTo>
                  <a:pt x="3183541" y="935753"/>
                </a:lnTo>
                <a:lnTo>
                  <a:pt x="715226" y="935753"/>
                </a:lnTo>
                <a:lnTo>
                  <a:pt x="642583" y="935698"/>
                </a:lnTo>
                <a:lnTo>
                  <a:pt x="577101" y="935312"/>
                </a:lnTo>
                <a:lnTo>
                  <a:pt x="518303" y="934265"/>
                </a:lnTo>
                <a:lnTo>
                  <a:pt x="465710" y="932226"/>
                </a:lnTo>
                <a:lnTo>
                  <a:pt x="418846" y="928864"/>
                </a:lnTo>
                <a:lnTo>
                  <a:pt x="377234" y="923849"/>
                </a:lnTo>
                <a:lnTo>
                  <a:pt x="307853" y="907537"/>
                </a:lnTo>
                <a:lnTo>
                  <a:pt x="260465" y="887271"/>
                </a:lnTo>
                <a:lnTo>
                  <a:pt x="215984" y="862164"/>
                </a:lnTo>
                <a:lnTo>
                  <a:pt x="174735" y="832538"/>
                </a:lnTo>
                <a:lnTo>
                  <a:pt x="137037" y="798715"/>
                </a:lnTo>
                <a:lnTo>
                  <a:pt x="103215" y="761018"/>
                </a:lnTo>
                <a:lnTo>
                  <a:pt x="73589" y="719768"/>
                </a:lnTo>
                <a:lnTo>
                  <a:pt x="48482" y="675288"/>
                </a:lnTo>
                <a:lnTo>
                  <a:pt x="28216" y="627900"/>
                </a:lnTo>
                <a:lnTo>
                  <a:pt x="15932" y="588934"/>
                </a:lnTo>
                <a:lnTo>
                  <a:pt x="7108" y="549122"/>
                </a:lnTo>
                <a:lnTo>
                  <a:pt x="1783" y="508693"/>
                </a:lnTo>
                <a:lnTo>
                  <a:pt x="0" y="467876"/>
                </a:lnTo>
                <a:lnTo>
                  <a:pt x="1783" y="427060"/>
                </a:lnTo>
                <a:lnTo>
                  <a:pt x="7108" y="386630"/>
                </a:lnTo>
                <a:lnTo>
                  <a:pt x="15932" y="346818"/>
                </a:lnTo>
                <a:lnTo>
                  <a:pt x="28216" y="307853"/>
                </a:lnTo>
                <a:lnTo>
                  <a:pt x="48482" y="260465"/>
                </a:lnTo>
                <a:lnTo>
                  <a:pt x="73589" y="215984"/>
                </a:lnTo>
                <a:lnTo>
                  <a:pt x="103215" y="174735"/>
                </a:lnTo>
                <a:lnTo>
                  <a:pt x="137037" y="137037"/>
                </a:lnTo>
                <a:lnTo>
                  <a:pt x="174735" y="103215"/>
                </a:lnTo>
                <a:lnTo>
                  <a:pt x="215984" y="73589"/>
                </a:lnTo>
                <a:lnTo>
                  <a:pt x="260465" y="48482"/>
                </a:lnTo>
                <a:lnTo>
                  <a:pt x="307853" y="28216"/>
                </a:lnTo>
                <a:lnTo>
                  <a:pt x="377234" y="11903"/>
                </a:lnTo>
                <a:lnTo>
                  <a:pt x="418846" y="6888"/>
                </a:lnTo>
                <a:lnTo>
                  <a:pt x="465710" y="3527"/>
                </a:lnTo>
                <a:lnTo>
                  <a:pt x="518303" y="1487"/>
                </a:lnTo>
                <a:lnTo>
                  <a:pt x="577101" y="440"/>
                </a:lnTo>
                <a:lnTo>
                  <a:pt x="642583" y="55"/>
                </a:lnTo>
                <a:lnTo>
                  <a:pt x="715226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434126" y="297546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91997" y="9187588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285159" y="2954525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542360" y="4174329"/>
            <a:ext cx="7026965" cy="18603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582191" y="4214161"/>
            <a:ext cx="6776084" cy="1609090"/>
          </a:xfrm>
          <a:custGeom>
            <a:avLst/>
            <a:gdLst/>
            <a:ahLst/>
            <a:cxnLst/>
            <a:rect l="l" t="t" r="r" b="b"/>
            <a:pathLst>
              <a:path w="6776084" h="1609089">
                <a:moveTo>
                  <a:pt x="0" y="1609000"/>
                </a:moveTo>
                <a:lnTo>
                  <a:pt x="6775663" y="1609000"/>
                </a:lnTo>
                <a:lnTo>
                  <a:pt x="6775663" y="0"/>
                </a:lnTo>
                <a:lnTo>
                  <a:pt x="0" y="0"/>
                </a:lnTo>
                <a:lnTo>
                  <a:pt x="0" y="1609000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582192" y="4214162"/>
            <a:ext cx="6776084" cy="1609090"/>
          </a:xfrm>
          <a:custGeom>
            <a:avLst/>
            <a:gdLst/>
            <a:ahLst/>
            <a:cxnLst/>
            <a:rect l="l" t="t" r="r" b="b"/>
            <a:pathLst>
              <a:path w="6776084" h="1609089">
                <a:moveTo>
                  <a:pt x="0" y="0"/>
                </a:moveTo>
                <a:lnTo>
                  <a:pt x="6775663" y="0"/>
                </a:lnTo>
                <a:lnTo>
                  <a:pt x="6775663" y="1609000"/>
                </a:lnTo>
                <a:lnTo>
                  <a:pt x="0" y="160900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090289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356577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49" y="5199"/>
                </a:lnTo>
                <a:lnTo>
                  <a:pt x="11389" y="31142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4"/>
                </a:lnTo>
                <a:lnTo>
                  <a:pt x="5122" y="405876"/>
                </a:lnTo>
                <a:lnTo>
                  <a:pt x="31057" y="438242"/>
                </a:lnTo>
                <a:lnTo>
                  <a:pt x="67885" y="449061"/>
                </a:lnTo>
                <a:lnTo>
                  <a:pt x="106030" y="449711"/>
                </a:lnTo>
                <a:lnTo>
                  <a:pt x="356577" y="449711"/>
                </a:lnTo>
                <a:lnTo>
                  <a:pt x="394723" y="449061"/>
                </a:lnTo>
                <a:lnTo>
                  <a:pt x="431546" y="438242"/>
                </a:lnTo>
                <a:lnTo>
                  <a:pt x="457485" y="405876"/>
                </a:lnTo>
                <a:lnTo>
                  <a:pt x="462608" y="364714"/>
                </a:lnTo>
                <a:lnTo>
                  <a:pt x="462608" y="84997"/>
                </a:lnTo>
                <a:lnTo>
                  <a:pt x="457485" y="43835"/>
                </a:lnTo>
                <a:lnTo>
                  <a:pt x="431546" y="11468"/>
                </a:lnTo>
                <a:lnTo>
                  <a:pt x="394723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090208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712145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356577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60" y="5199"/>
                </a:lnTo>
                <a:lnTo>
                  <a:pt x="11391" y="31142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4"/>
                </a:lnTo>
                <a:lnTo>
                  <a:pt x="5122" y="405876"/>
                </a:lnTo>
                <a:lnTo>
                  <a:pt x="31066" y="438242"/>
                </a:lnTo>
                <a:lnTo>
                  <a:pt x="67886" y="449061"/>
                </a:lnTo>
                <a:lnTo>
                  <a:pt x="106030" y="449711"/>
                </a:lnTo>
                <a:lnTo>
                  <a:pt x="356577" y="449711"/>
                </a:lnTo>
                <a:lnTo>
                  <a:pt x="394723" y="449061"/>
                </a:lnTo>
                <a:lnTo>
                  <a:pt x="431551" y="438242"/>
                </a:lnTo>
                <a:lnTo>
                  <a:pt x="457496" y="405876"/>
                </a:lnTo>
                <a:lnTo>
                  <a:pt x="462608" y="364714"/>
                </a:lnTo>
                <a:lnTo>
                  <a:pt x="462608" y="84997"/>
                </a:lnTo>
                <a:lnTo>
                  <a:pt x="457496" y="43835"/>
                </a:lnTo>
                <a:lnTo>
                  <a:pt x="431551" y="11468"/>
                </a:lnTo>
                <a:lnTo>
                  <a:pt x="394723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712063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334001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356577" y="0"/>
                </a:moveTo>
                <a:lnTo>
                  <a:pt x="106030" y="0"/>
                </a:lnTo>
                <a:lnTo>
                  <a:pt x="84918" y="81"/>
                </a:lnTo>
                <a:lnTo>
                  <a:pt x="43760" y="5199"/>
                </a:lnTo>
                <a:lnTo>
                  <a:pt x="11391" y="31142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4"/>
                </a:lnTo>
                <a:lnTo>
                  <a:pt x="5122" y="405876"/>
                </a:lnTo>
                <a:lnTo>
                  <a:pt x="31066" y="438242"/>
                </a:lnTo>
                <a:lnTo>
                  <a:pt x="67890" y="449061"/>
                </a:lnTo>
                <a:lnTo>
                  <a:pt x="106030" y="449711"/>
                </a:lnTo>
                <a:lnTo>
                  <a:pt x="356577" y="449711"/>
                </a:lnTo>
                <a:lnTo>
                  <a:pt x="394723" y="449061"/>
                </a:lnTo>
                <a:lnTo>
                  <a:pt x="431552" y="438242"/>
                </a:lnTo>
                <a:lnTo>
                  <a:pt x="457496" y="405876"/>
                </a:lnTo>
                <a:lnTo>
                  <a:pt x="462608" y="364714"/>
                </a:lnTo>
                <a:lnTo>
                  <a:pt x="462608" y="84997"/>
                </a:lnTo>
                <a:lnTo>
                  <a:pt x="457496" y="43835"/>
                </a:lnTo>
                <a:lnTo>
                  <a:pt x="431552" y="11468"/>
                </a:lnTo>
                <a:lnTo>
                  <a:pt x="394723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333918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955866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356578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49" y="5199"/>
                </a:lnTo>
                <a:lnTo>
                  <a:pt x="11380" y="31142"/>
                </a:lnTo>
                <a:lnTo>
                  <a:pt x="568" y="67968"/>
                </a:lnTo>
                <a:lnTo>
                  <a:pt x="0" y="84997"/>
                </a:lnTo>
                <a:lnTo>
                  <a:pt x="0" y="364714"/>
                </a:lnTo>
                <a:lnTo>
                  <a:pt x="5112" y="405876"/>
                </a:lnTo>
                <a:lnTo>
                  <a:pt x="31055" y="438242"/>
                </a:lnTo>
                <a:lnTo>
                  <a:pt x="67885" y="449061"/>
                </a:lnTo>
                <a:lnTo>
                  <a:pt x="106030" y="449711"/>
                </a:lnTo>
                <a:lnTo>
                  <a:pt x="356578" y="449711"/>
                </a:lnTo>
                <a:lnTo>
                  <a:pt x="394718" y="449061"/>
                </a:lnTo>
                <a:lnTo>
                  <a:pt x="431542" y="438242"/>
                </a:lnTo>
                <a:lnTo>
                  <a:pt x="457486" y="405876"/>
                </a:lnTo>
                <a:lnTo>
                  <a:pt x="462608" y="364714"/>
                </a:lnTo>
                <a:lnTo>
                  <a:pt x="462608" y="84997"/>
                </a:lnTo>
                <a:lnTo>
                  <a:pt x="457486" y="43835"/>
                </a:lnTo>
                <a:lnTo>
                  <a:pt x="431542" y="11468"/>
                </a:lnTo>
                <a:lnTo>
                  <a:pt x="394718" y="649"/>
                </a:lnTo>
                <a:lnTo>
                  <a:pt x="3565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955784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576508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356578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49" y="5199"/>
                </a:lnTo>
                <a:lnTo>
                  <a:pt x="11385" y="31142"/>
                </a:lnTo>
                <a:lnTo>
                  <a:pt x="568" y="67968"/>
                </a:lnTo>
                <a:lnTo>
                  <a:pt x="0" y="84997"/>
                </a:lnTo>
                <a:lnTo>
                  <a:pt x="0" y="364714"/>
                </a:lnTo>
                <a:lnTo>
                  <a:pt x="5112" y="405876"/>
                </a:lnTo>
                <a:lnTo>
                  <a:pt x="31057" y="438242"/>
                </a:lnTo>
                <a:lnTo>
                  <a:pt x="67885" y="449061"/>
                </a:lnTo>
                <a:lnTo>
                  <a:pt x="106030" y="449711"/>
                </a:lnTo>
                <a:lnTo>
                  <a:pt x="356578" y="449711"/>
                </a:lnTo>
                <a:lnTo>
                  <a:pt x="394723" y="449061"/>
                </a:lnTo>
                <a:lnTo>
                  <a:pt x="431547" y="438242"/>
                </a:lnTo>
                <a:lnTo>
                  <a:pt x="457486" y="405876"/>
                </a:lnTo>
                <a:lnTo>
                  <a:pt x="462608" y="364714"/>
                </a:lnTo>
                <a:lnTo>
                  <a:pt x="462608" y="84997"/>
                </a:lnTo>
                <a:lnTo>
                  <a:pt x="457486" y="43835"/>
                </a:lnTo>
                <a:lnTo>
                  <a:pt x="431547" y="11468"/>
                </a:lnTo>
                <a:lnTo>
                  <a:pt x="394723" y="649"/>
                </a:lnTo>
                <a:lnTo>
                  <a:pt x="3565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576425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199577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356578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49" y="5199"/>
                </a:lnTo>
                <a:lnTo>
                  <a:pt x="11385" y="31142"/>
                </a:lnTo>
                <a:lnTo>
                  <a:pt x="568" y="67968"/>
                </a:lnTo>
                <a:lnTo>
                  <a:pt x="0" y="84997"/>
                </a:lnTo>
                <a:lnTo>
                  <a:pt x="0" y="364714"/>
                </a:lnTo>
                <a:lnTo>
                  <a:pt x="5112" y="405876"/>
                </a:lnTo>
                <a:lnTo>
                  <a:pt x="31057" y="438242"/>
                </a:lnTo>
                <a:lnTo>
                  <a:pt x="67885" y="449061"/>
                </a:lnTo>
                <a:lnTo>
                  <a:pt x="106030" y="449711"/>
                </a:lnTo>
                <a:lnTo>
                  <a:pt x="356578" y="449711"/>
                </a:lnTo>
                <a:lnTo>
                  <a:pt x="394723" y="449061"/>
                </a:lnTo>
                <a:lnTo>
                  <a:pt x="431547" y="438242"/>
                </a:lnTo>
                <a:lnTo>
                  <a:pt x="457486" y="405876"/>
                </a:lnTo>
                <a:lnTo>
                  <a:pt x="462608" y="364714"/>
                </a:lnTo>
                <a:lnTo>
                  <a:pt x="462608" y="84997"/>
                </a:lnTo>
                <a:lnTo>
                  <a:pt x="457486" y="43835"/>
                </a:lnTo>
                <a:lnTo>
                  <a:pt x="431547" y="11468"/>
                </a:lnTo>
                <a:lnTo>
                  <a:pt x="394723" y="649"/>
                </a:lnTo>
                <a:lnTo>
                  <a:pt x="3565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199496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819004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356577" y="0"/>
                </a:moveTo>
                <a:lnTo>
                  <a:pt x="106030" y="0"/>
                </a:lnTo>
                <a:lnTo>
                  <a:pt x="84918" y="81"/>
                </a:lnTo>
                <a:lnTo>
                  <a:pt x="43760" y="5199"/>
                </a:lnTo>
                <a:lnTo>
                  <a:pt x="11391" y="31142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4"/>
                </a:lnTo>
                <a:lnTo>
                  <a:pt x="5122" y="405876"/>
                </a:lnTo>
                <a:lnTo>
                  <a:pt x="31066" y="438242"/>
                </a:lnTo>
                <a:lnTo>
                  <a:pt x="67890" y="449061"/>
                </a:lnTo>
                <a:lnTo>
                  <a:pt x="106030" y="449711"/>
                </a:lnTo>
                <a:lnTo>
                  <a:pt x="356577" y="449711"/>
                </a:lnTo>
                <a:lnTo>
                  <a:pt x="394723" y="449061"/>
                </a:lnTo>
                <a:lnTo>
                  <a:pt x="431552" y="438242"/>
                </a:lnTo>
                <a:lnTo>
                  <a:pt x="457496" y="405876"/>
                </a:lnTo>
                <a:lnTo>
                  <a:pt x="462608" y="364714"/>
                </a:lnTo>
                <a:lnTo>
                  <a:pt x="462608" y="84997"/>
                </a:lnTo>
                <a:lnTo>
                  <a:pt x="457496" y="43835"/>
                </a:lnTo>
                <a:lnTo>
                  <a:pt x="431552" y="11468"/>
                </a:lnTo>
                <a:lnTo>
                  <a:pt x="394723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818922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443288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356577" y="0"/>
                </a:moveTo>
                <a:lnTo>
                  <a:pt x="106041" y="0"/>
                </a:lnTo>
                <a:lnTo>
                  <a:pt x="84923" y="81"/>
                </a:lnTo>
                <a:lnTo>
                  <a:pt x="43760" y="5199"/>
                </a:lnTo>
                <a:lnTo>
                  <a:pt x="11391" y="31142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4"/>
                </a:lnTo>
                <a:lnTo>
                  <a:pt x="5122" y="405876"/>
                </a:lnTo>
                <a:lnTo>
                  <a:pt x="31066" y="438242"/>
                </a:lnTo>
                <a:lnTo>
                  <a:pt x="67891" y="449061"/>
                </a:lnTo>
                <a:lnTo>
                  <a:pt x="106041" y="449711"/>
                </a:lnTo>
                <a:lnTo>
                  <a:pt x="356577" y="449711"/>
                </a:lnTo>
                <a:lnTo>
                  <a:pt x="394727" y="449061"/>
                </a:lnTo>
                <a:lnTo>
                  <a:pt x="431552" y="438242"/>
                </a:lnTo>
                <a:lnTo>
                  <a:pt x="457496" y="405876"/>
                </a:lnTo>
                <a:lnTo>
                  <a:pt x="462619" y="364714"/>
                </a:lnTo>
                <a:lnTo>
                  <a:pt x="462619" y="84997"/>
                </a:lnTo>
                <a:lnTo>
                  <a:pt x="457496" y="43835"/>
                </a:lnTo>
                <a:lnTo>
                  <a:pt x="431552" y="11468"/>
                </a:lnTo>
                <a:lnTo>
                  <a:pt x="394727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443206" y="5070145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4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993481" y="5132513"/>
            <a:ext cx="119380" cy="278765"/>
          </a:xfrm>
          <a:custGeom>
            <a:avLst/>
            <a:gdLst/>
            <a:ahLst/>
            <a:cxnLst/>
            <a:rect l="l" t="t" r="r" b="b"/>
            <a:pathLst>
              <a:path w="119379" h="278764">
                <a:moveTo>
                  <a:pt x="66486" y="0"/>
                </a:moveTo>
                <a:lnTo>
                  <a:pt x="52581" y="0"/>
                </a:lnTo>
                <a:lnTo>
                  <a:pt x="45691" y="1216"/>
                </a:lnTo>
                <a:lnTo>
                  <a:pt x="9317" y="27509"/>
                </a:lnTo>
                <a:lnTo>
                  <a:pt x="0" y="73504"/>
                </a:lnTo>
                <a:lnTo>
                  <a:pt x="0" y="205194"/>
                </a:lnTo>
                <a:lnTo>
                  <a:pt x="9317" y="251188"/>
                </a:lnTo>
                <a:lnTo>
                  <a:pt x="39157" y="275104"/>
                </a:lnTo>
                <a:lnTo>
                  <a:pt x="52581" y="278698"/>
                </a:lnTo>
                <a:lnTo>
                  <a:pt x="66486" y="278698"/>
                </a:lnTo>
                <a:lnTo>
                  <a:pt x="101676" y="261244"/>
                </a:lnTo>
                <a:lnTo>
                  <a:pt x="118674" y="219381"/>
                </a:lnTo>
                <a:lnTo>
                  <a:pt x="119067" y="205194"/>
                </a:lnTo>
                <a:lnTo>
                  <a:pt x="119067" y="73504"/>
                </a:lnTo>
                <a:lnTo>
                  <a:pt x="109755" y="27509"/>
                </a:lnTo>
                <a:lnTo>
                  <a:pt x="79920" y="3593"/>
                </a:lnTo>
                <a:lnTo>
                  <a:pt x="66486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815420" y="5017333"/>
            <a:ext cx="475195" cy="739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213628" y="4485041"/>
            <a:ext cx="476884" cy="292100"/>
          </a:xfrm>
          <a:custGeom>
            <a:avLst/>
            <a:gdLst/>
            <a:ahLst/>
            <a:cxnLst/>
            <a:rect l="l" t="t" r="r" b="b"/>
            <a:pathLst>
              <a:path w="476884" h="292100">
                <a:moveTo>
                  <a:pt x="0" y="291963"/>
                </a:moveTo>
                <a:lnTo>
                  <a:pt x="476740" y="291963"/>
                </a:lnTo>
                <a:lnTo>
                  <a:pt x="476740" y="0"/>
                </a:lnTo>
                <a:lnTo>
                  <a:pt x="0" y="0"/>
                </a:lnTo>
                <a:lnTo>
                  <a:pt x="0" y="291963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213628" y="4485042"/>
            <a:ext cx="476884" cy="292100"/>
          </a:xfrm>
          <a:custGeom>
            <a:avLst/>
            <a:gdLst/>
            <a:ahLst/>
            <a:cxnLst/>
            <a:rect l="l" t="t" r="r" b="b"/>
            <a:pathLst>
              <a:path w="476884" h="292100">
                <a:moveTo>
                  <a:pt x="0" y="0"/>
                </a:moveTo>
                <a:lnTo>
                  <a:pt x="476740" y="0"/>
                </a:lnTo>
                <a:lnTo>
                  <a:pt x="476740" y="291963"/>
                </a:lnTo>
                <a:lnTo>
                  <a:pt x="0" y="2919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206225" y="4784409"/>
            <a:ext cx="491548" cy="133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262684" y="4544969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5" h="0">
                <a:moveTo>
                  <a:pt x="0" y="0"/>
                </a:moveTo>
                <a:lnTo>
                  <a:pt x="37863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262684" y="4631023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5" h="0">
                <a:moveTo>
                  <a:pt x="0" y="0"/>
                </a:moveTo>
                <a:lnTo>
                  <a:pt x="37863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262684" y="4717078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5" h="0">
                <a:moveTo>
                  <a:pt x="0" y="0"/>
                </a:moveTo>
                <a:lnTo>
                  <a:pt x="37863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273920" y="4911395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517631" y="4911395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760137" y="4911395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001419" y="4911395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888810" y="4709721"/>
            <a:ext cx="2850667" cy="1570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145317" y="5284485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375916" y="535762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331761" y="535762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420073" y="535762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464229" y="535762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199304" y="535762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155148" y="535762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243450" y="535762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287605" y="535762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251662" y="4714445"/>
            <a:ext cx="2850667" cy="1570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508168" y="5289210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7743219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7699073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7787374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831530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566606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522451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610762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7654917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619922" y="4709721"/>
            <a:ext cx="2850667" cy="1570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6876428" y="5284485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7111488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7067333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155645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7199801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6934876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6890720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6979033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7023177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003124" y="4709721"/>
            <a:ext cx="2850667" cy="1570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6259630" y="5284485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494690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450535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6538847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582992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318069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6273913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6362224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406379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376210" y="4709721"/>
            <a:ext cx="2850667" cy="1570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5632717" y="5284485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5867778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5823623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5911934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5956089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5691155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646999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735310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5779467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761800" y="4709721"/>
            <a:ext cx="2850667" cy="1570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5018306" y="5284485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5253368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5209212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297523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341679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076755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032600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120900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165057" y="5337978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3139956" y="4714445"/>
            <a:ext cx="2850667" cy="1570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4396462" y="5289210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4631522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4587377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4675679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4719834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4454911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4410754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4499066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4543222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518121" y="4714445"/>
            <a:ext cx="2850667" cy="1570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774627" y="5289210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4009689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965533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4053844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4097989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3833065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3788910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3877221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3921376" y="534270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13260466" y="5063294"/>
            <a:ext cx="453009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9605" algn="l"/>
                <a:tab pos="1257935" algn="l"/>
                <a:tab pos="1892300" algn="l"/>
                <a:tab pos="2500630" algn="l"/>
                <a:tab pos="3134360" algn="l"/>
                <a:tab pos="3742690" algn="l"/>
                <a:tab pos="4377055" algn="l"/>
              </a:tabLst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1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2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3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4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5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6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7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13895776" y="4911395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5139497" y="4911395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6380778" y="4911395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7622070" y="4911395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542360" y="6896489"/>
            <a:ext cx="7026965" cy="18603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1582191" y="6936321"/>
            <a:ext cx="6776084" cy="1609090"/>
          </a:xfrm>
          <a:custGeom>
            <a:avLst/>
            <a:gdLst/>
            <a:ahLst/>
            <a:cxnLst/>
            <a:rect l="l" t="t" r="r" b="b"/>
            <a:pathLst>
              <a:path w="6776084" h="1609090">
                <a:moveTo>
                  <a:pt x="0" y="1609000"/>
                </a:moveTo>
                <a:lnTo>
                  <a:pt x="6775663" y="1609000"/>
                </a:lnTo>
                <a:lnTo>
                  <a:pt x="6775663" y="0"/>
                </a:lnTo>
                <a:lnTo>
                  <a:pt x="0" y="0"/>
                </a:lnTo>
                <a:lnTo>
                  <a:pt x="0" y="1609000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1582192" y="6936321"/>
            <a:ext cx="6776084" cy="1609090"/>
          </a:xfrm>
          <a:custGeom>
            <a:avLst/>
            <a:gdLst/>
            <a:ahLst/>
            <a:cxnLst/>
            <a:rect l="l" t="t" r="r" b="b"/>
            <a:pathLst>
              <a:path w="6776084" h="1609090">
                <a:moveTo>
                  <a:pt x="0" y="0"/>
                </a:moveTo>
                <a:lnTo>
                  <a:pt x="6775663" y="0"/>
                </a:lnTo>
                <a:lnTo>
                  <a:pt x="6775663" y="1609000"/>
                </a:lnTo>
                <a:lnTo>
                  <a:pt x="0" y="160900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090289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356577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49" y="5199"/>
                </a:lnTo>
                <a:lnTo>
                  <a:pt x="11389" y="31143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5"/>
                </a:lnTo>
                <a:lnTo>
                  <a:pt x="5122" y="405876"/>
                </a:lnTo>
                <a:lnTo>
                  <a:pt x="31057" y="438243"/>
                </a:lnTo>
                <a:lnTo>
                  <a:pt x="67885" y="449062"/>
                </a:lnTo>
                <a:lnTo>
                  <a:pt x="106030" y="449713"/>
                </a:lnTo>
                <a:lnTo>
                  <a:pt x="356577" y="449713"/>
                </a:lnTo>
                <a:lnTo>
                  <a:pt x="394723" y="449062"/>
                </a:lnTo>
                <a:lnTo>
                  <a:pt x="431546" y="438243"/>
                </a:lnTo>
                <a:lnTo>
                  <a:pt x="457485" y="405876"/>
                </a:lnTo>
                <a:lnTo>
                  <a:pt x="462608" y="364715"/>
                </a:lnTo>
                <a:lnTo>
                  <a:pt x="462608" y="84997"/>
                </a:lnTo>
                <a:lnTo>
                  <a:pt x="457485" y="43836"/>
                </a:lnTo>
                <a:lnTo>
                  <a:pt x="431546" y="11469"/>
                </a:lnTo>
                <a:lnTo>
                  <a:pt x="394723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090208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3712145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356577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60" y="5199"/>
                </a:lnTo>
                <a:lnTo>
                  <a:pt x="11391" y="31143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5"/>
                </a:lnTo>
                <a:lnTo>
                  <a:pt x="5122" y="405876"/>
                </a:lnTo>
                <a:lnTo>
                  <a:pt x="31066" y="438243"/>
                </a:lnTo>
                <a:lnTo>
                  <a:pt x="67886" y="449062"/>
                </a:lnTo>
                <a:lnTo>
                  <a:pt x="106030" y="449713"/>
                </a:lnTo>
                <a:lnTo>
                  <a:pt x="356577" y="449713"/>
                </a:lnTo>
                <a:lnTo>
                  <a:pt x="394723" y="449062"/>
                </a:lnTo>
                <a:lnTo>
                  <a:pt x="431551" y="438243"/>
                </a:lnTo>
                <a:lnTo>
                  <a:pt x="457496" y="405876"/>
                </a:lnTo>
                <a:lnTo>
                  <a:pt x="462608" y="364715"/>
                </a:lnTo>
                <a:lnTo>
                  <a:pt x="462608" y="84997"/>
                </a:lnTo>
                <a:lnTo>
                  <a:pt x="457496" y="43836"/>
                </a:lnTo>
                <a:lnTo>
                  <a:pt x="431551" y="11469"/>
                </a:lnTo>
                <a:lnTo>
                  <a:pt x="394723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3712063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4334001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356577" y="0"/>
                </a:moveTo>
                <a:lnTo>
                  <a:pt x="106030" y="0"/>
                </a:lnTo>
                <a:lnTo>
                  <a:pt x="84918" y="81"/>
                </a:lnTo>
                <a:lnTo>
                  <a:pt x="43760" y="5199"/>
                </a:lnTo>
                <a:lnTo>
                  <a:pt x="11391" y="31143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5"/>
                </a:lnTo>
                <a:lnTo>
                  <a:pt x="5122" y="405876"/>
                </a:lnTo>
                <a:lnTo>
                  <a:pt x="31066" y="438243"/>
                </a:lnTo>
                <a:lnTo>
                  <a:pt x="67890" y="449062"/>
                </a:lnTo>
                <a:lnTo>
                  <a:pt x="106030" y="449713"/>
                </a:lnTo>
                <a:lnTo>
                  <a:pt x="356577" y="449713"/>
                </a:lnTo>
                <a:lnTo>
                  <a:pt x="394723" y="449062"/>
                </a:lnTo>
                <a:lnTo>
                  <a:pt x="431552" y="438243"/>
                </a:lnTo>
                <a:lnTo>
                  <a:pt x="457496" y="405876"/>
                </a:lnTo>
                <a:lnTo>
                  <a:pt x="462608" y="364715"/>
                </a:lnTo>
                <a:lnTo>
                  <a:pt x="462608" y="84997"/>
                </a:lnTo>
                <a:lnTo>
                  <a:pt x="457496" y="43836"/>
                </a:lnTo>
                <a:lnTo>
                  <a:pt x="431552" y="11469"/>
                </a:lnTo>
                <a:lnTo>
                  <a:pt x="394723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4333918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4955866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356578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49" y="5199"/>
                </a:lnTo>
                <a:lnTo>
                  <a:pt x="11380" y="31143"/>
                </a:lnTo>
                <a:lnTo>
                  <a:pt x="568" y="67968"/>
                </a:lnTo>
                <a:lnTo>
                  <a:pt x="0" y="84997"/>
                </a:lnTo>
                <a:lnTo>
                  <a:pt x="0" y="364715"/>
                </a:lnTo>
                <a:lnTo>
                  <a:pt x="5112" y="405876"/>
                </a:lnTo>
                <a:lnTo>
                  <a:pt x="31055" y="438243"/>
                </a:lnTo>
                <a:lnTo>
                  <a:pt x="67885" y="449062"/>
                </a:lnTo>
                <a:lnTo>
                  <a:pt x="106030" y="449713"/>
                </a:lnTo>
                <a:lnTo>
                  <a:pt x="356578" y="449713"/>
                </a:lnTo>
                <a:lnTo>
                  <a:pt x="394718" y="449062"/>
                </a:lnTo>
                <a:lnTo>
                  <a:pt x="431542" y="438243"/>
                </a:lnTo>
                <a:lnTo>
                  <a:pt x="457486" y="405876"/>
                </a:lnTo>
                <a:lnTo>
                  <a:pt x="462608" y="364715"/>
                </a:lnTo>
                <a:lnTo>
                  <a:pt x="462608" y="84997"/>
                </a:lnTo>
                <a:lnTo>
                  <a:pt x="457486" y="43836"/>
                </a:lnTo>
                <a:lnTo>
                  <a:pt x="431542" y="11469"/>
                </a:lnTo>
                <a:lnTo>
                  <a:pt x="394718" y="649"/>
                </a:lnTo>
                <a:lnTo>
                  <a:pt x="3565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4955784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5576508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356578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49" y="5199"/>
                </a:lnTo>
                <a:lnTo>
                  <a:pt x="11385" y="31143"/>
                </a:lnTo>
                <a:lnTo>
                  <a:pt x="568" y="67968"/>
                </a:lnTo>
                <a:lnTo>
                  <a:pt x="0" y="84997"/>
                </a:lnTo>
                <a:lnTo>
                  <a:pt x="0" y="364715"/>
                </a:lnTo>
                <a:lnTo>
                  <a:pt x="5112" y="405876"/>
                </a:lnTo>
                <a:lnTo>
                  <a:pt x="31057" y="438243"/>
                </a:lnTo>
                <a:lnTo>
                  <a:pt x="67885" y="449062"/>
                </a:lnTo>
                <a:lnTo>
                  <a:pt x="106030" y="449713"/>
                </a:lnTo>
                <a:lnTo>
                  <a:pt x="356578" y="449713"/>
                </a:lnTo>
                <a:lnTo>
                  <a:pt x="394723" y="449062"/>
                </a:lnTo>
                <a:lnTo>
                  <a:pt x="431547" y="438243"/>
                </a:lnTo>
                <a:lnTo>
                  <a:pt x="457486" y="405876"/>
                </a:lnTo>
                <a:lnTo>
                  <a:pt x="462608" y="364715"/>
                </a:lnTo>
                <a:lnTo>
                  <a:pt x="462608" y="84997"/>
                </a:lnTo>
                <a:lnTo>
                  <a:pt x="457486" y="43836"/>
                </a:lnTo>
                <a:lnTo>
                  <a:pt x="431547" y="11469"/>
                </a:lnTo>
                <a:lnTo>
                  <a:pt x="394723" y="649"/>
                </a:lnTo>
                <a:lnTo>
                  <a:pt x="3565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5576425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199577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356578" y="0"/>
                </a:moveTo>
                <a:lnTo>
                  <a:pt x="106030" y="0"/>
                </a:lnTo>
                <a:lnTo>
                  <a:pt x="84914" y="81"/>
                </a:lnTo>
                <a:lnTo>
                  <a:pt x="43749" y="5199"/>
                </a:lnTo>
                <a:lnTo>
                  <a:pt x="11385" y="31143"/>
                </a:lnTo>
                <a:lnTo>
                  <a:pt x="568" y="67968"/>
                </a:lnTo>
                <a:lnTo>
                  <a:pt x="0" y="84997"/>
                </a:lnTo>
                <a:lnTo>
                  <a:pt x="0" y="364715"/>
                </a:lnTo>
                <a:lnTo>
                  <a:pt x="5112" y="405876"/>
                </a:lnTo>
                <a:lnTo>
                  <a:pt x="31057" y="438243"/>
                </a:lnTo>
                <a:lnTo>
                  <a:pt x="67885" y="449062"/>
                </a:lnTo>
                <a:lnTo>
                  <a:pt x="106030" y="449713"/>
                </a:lnTo>
                <a:lnTo>
                  <a:pt x="356578" y="449713"/>
                </a:lnTo>
                <a:lnTo>
                  <a:pt x="394723" y="449062"/>
                </a:lnTo>
                <a:lnTo>
                  <a:pt x="431547" y="438243"/>
                </a:lnTo>
                <a:lnTo>
                  <a:pt x="457486" y="405876"/>
                </a:lnTo>
                <a:lnTo>
                  <a:pt x="462608" y="364715"/>
                </a:lnTo>
                <a:lnTo>
                  <a:pt x="462608" y="84997"/>
                </a:lnTo>
                <a:lnTo>
                  <a:pt x="457486" y="43836"/>
                </a:lnTo>
                <a:lnTo>
                  <a:pt x="431547" y="11469"/>
                </a:lnTo>
                <a:lnTo>
                  <a:pt x="394723" y="649"/>
                </a:lnTo>
                <a:lnTo>
                  <a:pt x="3565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199496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819004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356577" y="0"/>
                </a:moveTo>
                <a:lnTo>
                  <a:pt x="106030" y="0"/>
                </a:lnTo>
                <a:lnTo>
                  <a:pt x="84918" y="81"/>
                </a:lnTo>
                <a:lnTo>
                  <a:pt x="43760" y="5199"/>
                </a:lnTo>
                <a:lnTo>
                  <a:pt x="11391" y="31143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5"/>
                </a:lnTo>
                <a:lnTo>
                  <a:pt x="5122" y="405876"/>
                </a:lnTo>
                <a:lnTo>
                  <a:pt x="31066" y="438243"/>
                </a:lnTo>
                <a:lnTo>
                  <a:pt x="67890" y="449062"/>
                </a:lnTo>
                <a:lnTo>
                  <a:pt x="106030" y="449713"/>
                </a:lnTo>
                <a:lnTo>
                  <a:pt x="356577" y="449713"/>
                </a:lnTo>
                <a:lnTo>
                  <a:pt x="394723" y="449062"/>
                </a:lnTo>
                <a:lnTo>
                  <a:pt x="431552" y="438243"/>
                </a:lnTo>
                <a:lnTo>
                  <a:pt x="457496" y="405876"/>
                </a:lnTo>
                <a:lnTo>
                  <a:pt x="462608" y="364715"/>
                </a:lnTo>
                <a:lnTo>
                  <a:pt x="462608" y="84997"/>
                </a:lnTo>
                <a:lnTo>
                  <a:pt x="457496" y="43836"/>
                </a:lnTo>
                <a:lnTo>
                  <a:pt x="431552" y="11469"/>
                </a:lnTo>
                <a:lnTo>
                  <a:pt x="394723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6818922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7443288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356577" y="0"/>
                </a:moveTo>
                <a:lnTo>
                  <a:pt x="106041" y="0"/>
                </a:lnTo>
                <a:lnTo>
                  <a:pt x="84923" y="81"/>
                </a:lnTo>
                <a:lnTo>
                  <a:pt x="43760" y="5199"/>
                </a:lnTo>
                <a:lnTo>
                  <a:pt x="11391" y="31143"/>
                </a:lnTo>
                <a:lnTo>
                  <a:pt x="569" y="67968"/>
                </a:lnTo>
                <a:lnTo>
                  <a:pt x="0" y="84997"/>
                </a:lnTo>
                <a:lnTo>
                  <a:pt x="0" y="364715"/>
                </a:lnTo>
                <a:lnTo>
                  <a:pt x="5122" y="405876"/>
                </a:lnTo>
                <a:lnTo>
                  <a:pt x="31066" y="438243"/>
                </a:lnTo>
                <a:lnTo>
                  <a:pt x="67891" y="449062"/>
                </a:lnTo>
                <a:lnTo>
                  <a:pt x="106041" y="449713"/>
                </a:lnTo>
                <a:lnTo>
                  <a:pt x="356577" y="449713"/>
                </a:lnTo>
                <a:lnTo>
                  <a:pt x="394727" y="449062"/>
                </a:lnTo>
                <a:lnTo>
                  <a:pt x="431552" y="438243"/>
                </a:lnTo>
                <a:lnTo>
                  <a:pt x="457496" y="405876"/>
                </a:lnTo>
                <a:lnTo>
                  <a:pt x="462619" y="364715"/>
                </a:lnTo>
                <a:lnTo>
                  <a:pt x="462619" y="84997"/>
                </a:lnTo>
                <a:lnTo>
                  <a:pt x="457496" y="43836"/>
                </a:lnTo>
                <a:lnTo>
                  <a:pt x="431552" y="11469"/>
                </a:lnTo>
                <a:lnTo>
                  <a:pt x="394727" y="649"/>
                </a:lnTo>
                <a:lnTo>
                  <a:pt x="356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7443206" y="7792304"/>
            <a:ext cx="462915" cy="450215"/>
          </a:xfrm>
          <a:custGeom>
            <a:avLst/>
            <a:gdLst/>
            <a:ahLst/>
            <a:cxnLst/>
            <a:rect l="l" t="t" r="r" b="b"/>
            <a:pathLst>
              <a:path w="462915" h="450215">
                <a:moveTo>
                  <a:pt x="106113" y="0"/>
                </a:moveTo>
                <a:lnTo>
                  <a:pt x="356659" y="0"/>
                </a:lnTo>
                <a:lnTo>
                  <a:pt x="377775" y="81"/>
                </a:lnTo>
                <a:lnTo>
                  <a:pt x="418936" y="5200"/>
                </a:lnTo>
                <a:lnTo>
                  <a:pt x="451303" y="31142"/>
                </a:lnTo>
                <a:lnTo>
                  <a:pt x="462122" y="67968"/>
                </a:lnTo>
                <a:lnTo>
                  <a:pt x="462772" y="106113"/>
                </a:lnTo>
                <a:lnTo>
                  <a:pt x="462772" y="343598"/>
                </a:lnTo>
                <a:lnTo>
                  <a:pt x="462122" y="381743"/>
                </a:lnTo>
                <a:lnTo>
                  <a:pt x="451303" y="418569"/>
                </a:lnTo>
                <a:lnTo>
                  <a:pt x="418936" y="444512"/>
                </a:lnTo>
                <a:lnTo>
                  <a:pt x="377775" y="449631"/>
                </a:lnTo>
                <a:lnTo>
                  <a:pt x="356659" y="449712"/>
                </a:lnTo>
                <a:lnTo>
                  <a:pt x="106113" y="449712"/>
                </a:lnTo>
                <a:lnTo>
                  <a:pt x="67968" y="449062"/>
                </a:lnTo>
                <a:lnTo>
                  <a:pt x="31142" y="438243"/>
                </a:lnTo>
                <a:lnTo>
                  <a:pt x="5200" y="405876"/>
                </a:lnTo>
                <a:lnTo>
                  <a:pt x="81" y="364714"/>
                </a:lnTo>
                <a:lnTo>
                  <a:pt x="0" y="343598"/>
                </a:lnTo>
                <a:lnTo>
                  <a:pt x="0" y="106113"/>
                </a:lnTo>
                <a:lnTo>
                  <a:pt x="650" y="67968"/>
                </a:lnTo>
                <a:lnTo>
                  <a:pt x="11468" y="31142"/>
                </a:lnTo>
                <a:lnTo>
                  <a:pt x="43835" y="5200"/>
                </a:lnTo>
                <a:lnTo>
                  <a:pt x="84997" y="81"/>
                </a:lnTo>
                <a:lnTo>
                  <a:pt x="10611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1993481" y="7854673"/>
            <a:ext cx="119380" cy="278765"/>
          </a:xfrm>
          <a:custGeom>
            <a:avLst/>
            <a:gdLst/>
            <a:ahLst/>
            <a:cxnLst/>
            <a:rect l="l" t="t" r="r" b="b"/>
            <a:pathLst>
              <a:path w="119379" h="278765">
                <a:moveTo>
                  <a:pt x="66486" y="0"/>
                </a:moveTo>
                <a:lnTo>
                  <a:pt x="52581" y="0"/>
                </a:lnTo>
                <a:lnTo>
                  <a:pt x="45691" y="1215"/>
                </a:lnTo>
                <a:lnTo>
                  <a:pt x="9317" y="27509"/>
                </a:lnTo>
                <a:lnTo>
                  <a:pt x="0" y="73503"/>
                </a:lnTo>
                <a:lnTo>
                  <a:pt x="0" y="205193"/>
                </a:lnTo>
                <a:lnTo>
                  <a:pt x="9317" y="251188"/>
                </a:lnTo>
                <a:lnTo>
                  <a:pt x="39157" y="275104"/>
                </a:lnTo>
                <a:lnTo>
                  <a:pt x="52581" y="278698"/>
                </a:lnTo>
                <a:lnTo>
                  <a:pt x="66486" y="278698"/>
                </a:lnTo>
                <a:lnTo>
                  <a:pt x="101676" y="261244"/>
                </a:lnTo>
                <a:lnTo>
                  <a:pt x="118674" y="219381"/>
                </a:lnTo>
                <a:lnTo>
                  <a:pt x="119067" y="205193"/>
                </a:lnTo>
                <a:lnTo>
                  <a:pt x="119067" y="73503"/>
                </a:lnTo>
                <a:lnTo>
                  <a:pt x="109755" y="27509"/>
                </a:lnTo>
                <a:lnTo>
                  <a:pt x="79920" y="3593"/>
                </a:lnTo>
                <a:lnTo>
                  <a:pt x="66486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1815420" y="7739493"/>
            <a:ext cx="475195" cy="7394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2213628" y="7207201"/>
            <a:ext cx="476884" cy="292100"/>
          </a:xfrm>
          <a:custGeom>
            <a:avLst/>
            <a:gdLst/>
            <a:ahLst/>
            <a:cxnLst/>
            <a:rect l="l" t="t" r="r" b="b"/>
            <a:pathLst>
              <a:path w="476884" h="292100">
                <a:moveTo>
                  <a:pt x="0" y="291963"/>
                </a:moveTo>
                <a:lnTo>
                  <a:pt x="476740" y="291963"/>
                </a:lnTo>
                <a:lnTo>
                  <a:pt x="476740" y="0"/>
                </a:lnTo>
                <a:lnTo>
                  <a:pt x="0" y="0"/>
                </a:lnTo>
                <a:lnTo>
                  <a:pt x="0" y="291963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2213628" y="7207201"/>
            <a:ext cx="476884" cy="292100"/>
          </a:xfrm>
          <a:custGeom>
            <a:avLst/>
            <a:gdLst/>
            <a:ahLst/>
            <a:cxnLst/>
            <a:rect l="l" t="t" r="r" b="b"/>
            <a:pathLst>
              <a:path w="476884" h="292100">
                <a:moveTo>
                  <a:pt x="0" y="0"/>
                </a:moveTo>
                <a:lnTo>
                  <a:pt x="476740" y="0"/>
                </a:lnTo>
                <a:lnTo>
                  <a:pt x="476740" y="291963"/>
                </a:lnTo>
                <a:lnTo>
                  <a:pt x="0" y="2919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2206225" y="7506568"/>
            <a:ext cx="491548" cy="1331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2262684" y="7267129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5" h="0">
                <a:moveTo>
                  <a:pt x="0" y="0"/>
                </a:moveTo>
                <a:lnTo>
                  <a:pt x="37863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262684" y="7353183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5" h="0">
                <a:moveTo>
                  <a:pt x="0" y="0"/>
                </a:moveTo>
                <a:lnTo>
                  <a:pt x="37863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2262684" y="7439237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5" h="0">
                <a:moveTo>
                  <a:pt x="0" y="0"/>
                </a:moveTo>
                <a:lnTo>
                  <a:pt x="37863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3273920" y="7633554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4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4517631" y="7633554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4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5760137" y="7633554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4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7001419" y="7633554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4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1888810" y="7431880"/>
            <a:ext cx="2850667" cy="1570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3145317" y="8006644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3375916" y="807978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3331761" y="807978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3420073" y="807978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3464229" y="807978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3199304" y="807978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3155148" y="807978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3243450" y="807978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3287605" y="8079787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6251662" y="7436604"/>
            <a:ext cx="2850667" cy="15706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7508168" y="8011369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7743219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7699073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7787374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7831530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7566606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7522451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7610762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7654917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5619922" y="7431880"/>
            <a:ext cx="2850667" cy="1570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6876428" y="8006644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7111488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7067333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7155645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7199801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6934876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6890720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6979033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7023177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5003124" y="7431880"/>
            <a:ext cx="2850667" cy="1570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6259630" y="8006644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6494690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6450535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6538847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6582992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6318069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6273913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6362224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6406379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4376210" y="7431880"/>
            <a:ext cx="2850667" cy="15706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5632717" y="8006644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5867778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5823623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5911934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5956089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5691155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5646999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5735310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5779467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3761800" y="7431880"/>
            <a:ext cx="2850667" cy="15706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5018306" y="8006644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5253368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5209212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5297523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5341679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5076755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5032600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5120900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5165057" y="8060136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3139956" y="7436604"/>
            <a:ext cx="2850667" cy="15706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4396462" y="8011369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4631522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4587377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4675679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4719834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4454911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4410754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4499066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4543222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2518121" y="7436604"/>
            <a:ext cx="2850667" cy="15706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3774627" y="8011369"/>
            <a:ext cx="337820" cy="210820"/>
          </a:xfrm>
          <a:custGeom>
            <a:avLst/>
            <a:gdLst/>
            <a:ahLst/>
            <a:cxnLst/>
            <a:rect l="l" t="t" r="r" b="b"/>
            <a:pathLst>
              <a:path w="337819" h="210820">
                <a:moveTo>
                  <a:pt x="0" y="210552"/>
                </a:moveTo>
                <a:lnTo>
                  <a:pt x="337654" y="210552"/>
                </a:lnTo>
                <a:lnTo>
                  <a:pt x="337654" y="0"/>
                </a:lnTo>
                <a:lnTo>
                  <a:pt x="0" y="0"/>
                </a:lnTo>
                <a:lnTo>
                  <a:pt x="0" y="210552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4009689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3965533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4053844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4097989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3833065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3788910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3877221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3921376" y="8064861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40">
                <a:moveTo>
                  <a:pt x="0" y="103567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 txBox="1"/>
          <p:nvPr/>
        </p:nvSpPr>
        <p:spPr>
          <a:xfrm>
            <a:off x="13260466" y="7785454"/>
            <a:ext cx="453009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9605" algn="l"/>
                <a:tab pos="1257935" algn="l"/>
                <a:tab pos="1892300" algn="l"/>
                <a:tab pos="2500630" algn="l"/>
                <a:tab pos="3134360" algn="l"/>
                <a:tab pos="3742690" algn="l"/>
                <a:tab pos="4377055" algn="l"/>
              </a:tabLst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1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2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3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4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5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6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7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	</a:t>
            </a: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13895776" y="7633554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4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5139497" y="7633554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4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6380778" y="7633554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4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7622070" y="7633554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4">
                <a:moveTo>
                  <a:pt x="0" y="95348"/>
                </a:moveTo>
                <a:lnTo>
                  <a:pt x="95348" y="95348"/>
                </a:lnTo>
                <a:lnTo>
                  <a:pt x="95348" y="0"/>
                </a:lnTo>
                <a:lnTo>
                  <a:pt x="0" y="0"/>
                </a:lnTo>
                <a:lnTo>
                  <a:pt x="0" y="95348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7674969" y="5508829"/>
            <a:ext cx="0" cy="2275205"/>
          </a:xfrm>
          <a:custGeom>
            <a:avLst/>
            <a:gdLst/>
            <a:ahLst/>
            <a:cxnLst/>
            <a:rect l="l" t="t" r="r" b="b"/>
            <a:pathLst>
              <a:path w="0" h="2275204">
                <a:moveTo>
                  <a:pt x="0" y="2275096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3329803" y="5499302"/>
            <a:ext cx="0" cy="2282825"/>
          </a:xfrm>
          <a:custGeom>
            <a:avLst/>
            <a:gdLst/>
            <a:ahLst/>
            <a:cxnLst/>
            <a:rect l="l" t="t" r="r" b="b"/>
            <a:pathLst>
              <a:path w="0" h="2282825">
                <a:moveTo>
                  <a:pt x="0" y="228242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 txBox="1"/>
          <p:nvPr/>
        </p:nvSpPr>
        <p:spPr>
          <a:xfrm>
            <a:off x="14411960" y="920853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13870669" y="6071546"/>
            <a:ext cx="276225" cy="537210"/>
          </a:xfrm>
          <a:custGeom>
            <a:avLst/>
            <a:gdLst/>
            <a:ahLst/>
            <a:cxnLst/>
            <a:rect l="l" t="t" r="r" b="b"/>
            <a:pathLst>
              <a:path w="276225" h="537209">
                <a:moveTo>
                  <a:pt x="154908" y="537087"/>
                </a:moveTo>
                <a:lnTo>
                  <a:pt x="98490" y="495743"/>
                </a:lnTo>
                <a:lnTo>
                  <a:pt x="66376" y="464765"/>
                </a:lnTo>
                <a:lnTo>
                  <a:pt x="40542" y="433491"/>
                </a:lnTo>
                <a:lnTo>
                  <a:pt x="7713" y="370055"/>
                </a:lnTo>
                <a:lnTo>
                  <a:pt x="0" y="305436"/>
                </a:lnTo>
                <a:lnTo>
                  <a:pt x="5562" y="272683"/>
                </a:lnTo>
                <a:lnTo>
                  <a:pt x="35523" y="206288"/>
                </a:lnTo>
                <a:lnTo>
                  <a:pt x="59923" y="172647"/>
                </a:lnTo>
                <a:lnTo>
                  <a:pt x="90601" y="138710"/>
                </a:lnTo>
                <a:lnTo>
                  <a:pt x="127558" y="104476"/>
                </a:lnTo>
                <a:lnTo>
                  <a:pt x="170794" y="69947"/>
                </a:lnTo>
                <a:lnTo>
                  <a:pt x="220308" y="35121"/>
                </a:lnTo>
                <a:lnTo>
                  <a:pt x="276102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3962778" y="6522268"/>
            <a:ext cx="196215" cy="165735"/>
          </a:xfrm>
          <a:custGeom>
            <a:avLst/>
            <a:gdLst/>
            <a:ahLst/>
            <a:cxnLst/>
            <a:rect l="l" t="t" r="r" b="b"/>
            <a:pathLst>
              <a:path w="196215" h="165734">
                <a:moveTo>
                  <a:pt x="89557" y="0"/>
                </a:moveTo>
                <a:lnTo>
                  <a:pt x="0" y="151407"/>
                </a:lnTo>
                <a:lnTo>
                  <a:pt x="196182" y="165259"/>
                </a:lnTo>
                <a:lnTo>
                  <a:pt x="8955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6918940" y="6159629"/>
            <a:ext cx="276225" cy="537210"/>
          </a:xfrm>
          <a:custGeom>
            <a:avLst/>
            <a:gdLst/>
            <a:ahLst/>
            <a:cxnLst/>
            <a:rect l="l" t="t" r="r" b="b"/>
            <a:pathLst>
              <a:path w="276225" h="537209">
                <a:moveTo>
                  <a:pt x="121194" y="0"/>
                </a:moveTo>
                <a:lnTo>
                  <a:pt x="177611" y="41344"/>
                </a:lnTo>
                <a:lnTo>
                  <a:pt x="209725" y="72322"/>
                </a:lnTo>
                <a:lnTo>
                  <a:pt x="235559" y="103596"/>
                </a:lnTo>
                <a:lnTo>
                  <a:pt x="268389" y="167032"/>
                </a:lnTo>
                <a:lnTo>
                  <a:pt x="276102" y="231651"/>
                </a:lnTo>
                <a:lnTo>
                  <a:pt x="270540" y="264404"/>
                </a:lnTo>
                <a:lnTo>
                  <a:pt x="240578" y="330799"/>
                </a:lnTo>
                <a:lnTo>
                  <a:pt x="216179" y="364440"/>
                </a:lnTo>
                <a:lnTo>
                  <a:pt x="185500" y="398377"/>
                </a:lnTo>
                <a:lnTo>
                  <a:pt x="148543" y="432611"/>
                </a:lnTo>
                <a:lnTo>
                  <a:pt x="105308" y="467140"/>
                </a:lnTo>
                <a:lnTo>
                  <a:pt x="55793" y="501966"/>
                </a:lnTo>
                <a:lnTo>
                  <a:pt x="0" y="537087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6906752" y="6080735"/>
            <a:ext cx="196215" cy="165735"/>
          </a:xfrm>
          <a:custGeom>
            <a:avLst/>
            <a:gdLst/>
            <a:ahLst/>
            <a:cxnLst/>
            <a:rect l="l" t="t" r="r" b="b"/>
            <a:pathLst>
              <a:path w="196215" h="165735">
                <a:moveTo>
                  <a:pt x="0" y="0"/>
                </a:moveTo>
                <a:lnTo>
                  <a:pt x="106635" y="165259"/>
                </a:lnTo>
                <a:lnTo>
                  <a:pt x="196192" y="13851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4687489" y="6626731"/>
            <a:ext cx="1536065" cy="0"/>
          </a:xfrm>
          <a:custGeom>
            <a:avLst/>
            <a:gdLst/>
            <a:ahLst/>
            <a:cxnLst/>
            <a:rect l="l" t="t" r="r" b="b"/>
            <a:pathLst>
              <a:path w="1536065" h="0">
                <a:moveTo>
                  <a:pt x="0" y="0"/>
                </a:moveTo>
                <a:lnTo>
                  <a:pt x="1514836" y="0"/>
                </a:lnTo>
                <a:lnTo>
                  <a:pt x="1535778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6202322" y="6538776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4842455" y="6152351"/>
            <a:ext cx="1536065" cy="0"/>
          </a:xfrm>
          <a:custGeom>
            <a:avLst/>
            <a:gdLst/>
            <a:ahLst/>
            <a:cxnLst/>
            <a:rect l="l" t="t" r="r" b="b"/>
            <a:pathLst>
              <a:path w="1536065" h="0">
                <a:moveTo>
                  <a:pt x="1535778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4687489" y="6064396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72243" y="2683267"/>
            <a:ext cx="9440349" cy="74707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70136" y="3060219"/>
            <a:ext cx="8644890" cy="6675120"/>
          </a:xfrm>
          <a:custGeom>
            <a:avLst/>
            <a:gdLst/>
            <a:ahLst/>
            <a:cxnLst/>
            <a:rect l="l" t="t" r="r" b="b"/>
            <a:pathLst>
              <a:path w="8644890" h="6675120">
                <a:moveTo>
                  <a:pt x="8386416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50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6416837"/>
                </a:lnTo>
                <a:lnTo>
                  <a:pt x="197" y="6468206"/>
                </a:lnTo>
                <a:lnTo>
                  <a:pt x="1581" y="6509633"/>
                </a:lnTo>
                <a:lnTo>
                  <a:pt x="12650" y="6568342"/>
                </a:lnTo>
                <a:lnTo>
                  <a:pt x="49226" y="6625755"/>
                </a:lnTo>
                <a:lnTo>
                  <a:pt x="106640" y="6662332"/>
                </a:lnTo>
                <a:lnTo>
                  <a:pt x="165348" y="6673400"/>
                </a:lnTo>
                <a:lnTo>
                  <a:pt x="206775" y="6674784"/>
                </a:lnTo>
                <a:lnTo>
                  <a:pt x="258145" y="6674982"/>
                </a:lnTo>
                <a:lnTo>
                  <a:pt x="8386416" y="6674982"/>
                </a:lnTo>
                <a:lnTo>
                  <a:pt x="8437786" y="6674784"/>
                </a:lnTo>
                <a:lnTo>
                  <a:pt x="8479213" y="6673400"/>
                </a:lnTo>
                <a:lnTo>
                  <a:pt x="8537921" y="6662332"/>
                </a:lnTo>
                <a:lnTo>
                  <a:pt x="8595335" y="6625755"/>
                </a:lnTo>
                <a:lnTo>
                  <a:pt x="8631912" y="6568342"/>
                </a:lnTo>
                <a:lnTo>
                  <a:pt x="8642980" y="6509633"/>
                </a:lnTo>
                <a:lnTo>
                  <a:pt x="8644364" y="6468206"/>
                </a:lnTo>
                <a:lnTo>
                  <a:pt x="8644561" y="6416837"/>
                </a:lnTo>
                <a:lnTo>
                  <a:pt x="8644561" y="258145"/>
                </a:lnTo>
                <a:lnTo>
                  <a:pt x="8644364" y="206775"/>
                </a:lnTo>
                <a:lnTo>
                  <a:pt x="8642980" y="165348"/>
                </a:lnTo>
                <a:lnTo>
                  <a:pt x="8631912" y="106639"/>
                </a:lnTo>
                <a:lnTo>
                  <a:pt x="8595335" y="49226"/>
                </a:lnTo>
                <a:lnTo>
                  <a:pt x="8537921" y="12649"/>
                </a:lnTo>
                <a:lnTo>
                  <a:pt x="8479213" y="1581"/>
                </a:lnTo>
                <a:lnTo>
                  <a:pt x="8437786" y="197"/>
                </a:lnTo>
                <a:lnTo>
                  <a:pt x="83864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70136" y="3060219"/>
            <a:ext cx="8644890" cy="6675120"/>
          </a:xfrm>
          <a:custGeom>
            <a:avLst/>
            <a:gdLst/>
            <a:ahLst/>
            <a:cxnLst/>
            <a:rect l="l" t="t" r="r" b="b"/>
            <a:pathLst>
              <a:path w="8644890" h="6675120">
                <a:moveTo>
                  <a:pt x="258145" y="0"/>
                </a:moveTo>
                <a:lnTo>
                  <a:pt x="8386416" y="0"/>
                </a:lnTo>
                <a:lnTo>
                  <a:pt x="8437786" y="197"/>
                </a:lnTo>
                <a:lnTo>
                  <a:pt x="8479213" y="1581"/>
                </a:lnTo>
                <a:lnTo>
                  <a:pt x="8537921" y="12650"/>
                </a:lnTo>
                <a:lnTo>
                  <a:pt x="8595335" y="49226"/>
                </a:lnTo>
                <a:lnTo>
                  <a:pt x="8631912" y="106640"/>
                </a:lnTo>
                <a:lnTo>
                  <a:pt x="8642980" y="165348"/>
                </a:lnTo>
                <a:lnTo>
                  <a:pt x="8644364" y="206775"/>
                </a:lnTo>
                <a:lnTo>
                  <a:pt x="8644561" y="258145"/>
                </a:lnTo>
                <a:lnTo>
                  <a:pt x="8644561" y="6416837"/>
                </a:lnTo>
                <a:lnTo>
                  <a:pt x="8644364" y="6468206"/>
                </a:lnTo>
                <a:lnTo>
                  <a:pt x="8642980" y="6509633"/>
                </a:lnTo>
                <a:lnTo>
                  <a:pt x="8631912" y="6568342"/>
                </a:lnTo>
                <a:lnTo>
                  <a:pt x="8595335" y="6625755"/>
                </a:lnTo>
                <a:lnTo>
                  <a:pt x="8537921" y="6662332"/>
                </a:lnTo>
                <a:lnTo>
                  <a:pt x="8479213" y="6673400"/>
                </a:lnTo>
                <a:lnTo>
                  <a:pt x="8437786" y="6674784"/>
                </a:lnTo>
                <a:lnTo>
                  <a:pt x="8386416" y="6674982"/>
                </a:lnTo>
                <a:lnTo>
                  <a:pt x="258145" y="6674982"/>
                </a:lnTo>
                <a:lnTo>
                  <a:pt x="206775" y="6674784"/>
                </a:lnTo>
                <a:lnTo>
                  <a:pt x="165348" y="6673400"/>
                </a:lnTo>
                <a:lnTo>
                  <a:pt x="106640" y="6662332"/>
                </a:lnTo>
                <a:lnTo>
                  <a:pt x="49226" y="6625755"/>
                </a:lnTo>
                <a:lnTo>
                  <a:pt x="12650" y="6568342"/>
                </a:lnTo>
                <a:lnTo>
                  <a:pt x="1581" y="6509633"/>
                </a:lnTo>
                <a:lnTo>
                  <a:pt x="197" y="6468206"/>
                </a:lnTo>
                <a:lnTo>
                  <a:pt x="0" y="641683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 txBox="1"/>
          <p:nvPr/>
        </p:nvSpPr>
        <p:spPr>
          <a:xfrm>
            <a:off x="1423454" y="3925619"/>
            <a:ext cx="132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1841010" y="3865419"/>
            <a:ext cx="65258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FF2600"/>
                </a:solidFill>
                <a:latin typeface="Microsoft JhengHei UI"/>
                <a:cs typeface="Microsoft JhengHei UI"/>
              </a:rPr>
              <a:t>增加冗余链路时</a:t>
            </a:r>
            <a:r>
              <a:rPr dirty="0" sz="3200" spc="-5">
                <a:latin typeface="Microsoft JhengHei UI"/>
                <a:cs typeface="Microsoft JhengHei UI"/>
              </a:rPr>
              <a:t>（为什么增加？），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1810876" y="4352944"/>
            <a:ext cx="6741159" cy="4476115"/>
          </a:xfrm>
          <a:prstGeom prst="rect">
            <a:avLst/>
          </a:prstGeom>
        </p:spPr>
        <p:txBody>
          <a:bodyPr wrap="square" lIns="0" tIns="259715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2045"/>
              </a:spcBef>
            </a:pPr>
            <a:r>
              <a:rPr dirty="0" sz="3200" spc="-5">
                <a:latin typeface="Microsoft JhengHei UI"/>
                <a:cs typeface="Microsoft JhengHei UI"/>
              </a:rPr>
              <a:t>⾃学习的过程就可能导致以太⽹帧在</a:t>
            </a:r>
            <a:endParaRPr sz="3200">
              <a:latin typeface="Microsoft JhengHei UI"/>
              <a:cs typeface="Microsoft JhengHei UI"/>
            </a:endParaRPr>
          </a:p>
          <a:p>
            <a:pPr marL="42545">
              <a:lnSpc>
                <a:spcPct val="100000"/>
              </a:lnSpc>
              <a:spcBef>
                <a:spcPts val="1950"/>
              </a:spcBef>
            </a:pPr>
            <a:r>
              <a:rPr dirty="0" sz="3200" spc="-5">
                <a:latin typeface="Microsoft JhengHei UI"/>
                <a:cs typeface="Microsoft JhengHei UI"/>
              </a:rPr>
              <a:t>⽹络的某个环路中⽆限制地兜圈⼦：</a:t>
            </a:r>
            <a:endParaRPr sz="3200">
              <a:latin typeface="Microsoft JhengHei UI"/>
              <a:cs typeface="Microsoft JhengHei UI"/>
            </a:endParaRPr>
          </a:p>
          <a:p>
            <a:pPr marL="429895" indent="-417195">
              <a:lnSpc>
                <a:spcPct val="100000"/>
              </a:lnSpc>
              <a:spcBef>
                <a:spcPts val="1945"/>
              </a:spcBef>
              <a:buSzPct val="75000"/>
              <a:buFont typeface="Arial"/>
              <a:buChar char="•"/>
              <a:tabLst>
                <a:tab pos="429895" algn="l"/>
                <a:tab pos="430530" algn="l"/>
              </a:tabLst>
            </a:pPr>
            <a:r>
              <a:rPr dirty="0" sz="3200" spc="-5">
                <a:latin typeface="Microsoft JhengHei UI"/>
                <a:cs typeface="Microsoft JhengHei UI"/>
              </a:rPr>
              <a:t>如图，假定开始时，交换机</a:t>
            </a:r>
            <a:r>
              <a:rPr dirty="0" sz="3200" spc="75">
                <a:latin typeface="Microsoft JhengHei UI"/>
                <a:cs typeface="Microsoft JhengHei UI"/>
              </a:rPr>
              <a:t> </a:t>
            </a:r>
            <a:r>
              <a:rPr dirty="0" sz="3200" spc="-5">
                <a:latin typeface="Arial"/>
                <a:cs typeface="Arial"/>
              </a:rPr>
              <a:t>#1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-5">
                <a:latin typeface="Microsoft JhengHei UI"/>
                <a:cs typeface="Microsoft JhengHei UI"/>
              </a:rPr>
              <a:t>和</a:t>
            </a:r>
            <a:endParaRPr sz="3200">
              <a:latin typeface="Microsoft JhengHei UI"/>
              <a:cs typeface="Microsoft JhengHei UI"/>
            </a:endParaRPr>
          </a:p>
          <a:p>
            <a:pPr marL="429895" marR="5080">
              <a:lnSpc>
                <a:spcPts val="5890"/>
              </a:lnSpc>
              <a:spcBef>
                <a:spcPts val="545"/>
              </a:spcBef>
              <a:tabLst>
                <a:tab pos="2686685" algn="l"/>
              </a:tabLst>
            </a:pPr>
            <a:r>
              <a:rPr dirty="0" sz="3200" spc="-5">
                <a:latin typeface="Arial"/>
                <a:cs typeface="Arial"/>
              </a:rPr>
              <a:t>#2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 spc="-5">
                <a:latin typeface="Microsoft JhengHei UI"/>
                <a:cs typeface="Microsoft JhengHei UI"/>
              </a:rPr>
              <a:t>的交换表都是空的，主</a:t>
            </a:r>
            <a:r>
              <a:rPr dirty="0" sz="3200" spc="700">
                <a:latin typeface="Microsoft JhengHei UI"/>
                <a:cs typeface="Microsoft JhengHei UI"/>
              </a:rPr>
              <a:t>机</a:t>
            </a:r>
            <a:r>
              <a:rPr dirty="0" sz="3200" spc="-5">
                <a:latin typeface="Arial"/>
                <a:cs typeface="Arial"/>
              </a:rPr>
              <a:t>A</a:t>
            </a:r>
            <a:r>
              <a:rPr dirty="0" sz="3200" spc="-200">
                <a:latin typeface="Arial"/>
                <a:cs typeface="Arial"/>
              </a:rPr>
              <a:t> </a:t>
            </a:r>
            <a:r>
              <a:rPr dirty="0" sz="3200" spc="-5">
                <a:latin typeface="Microsoft JhengHei UI"/>
                <a:cs typeface="Microsoft JhengHei UI"/>
              </a:rPr>
              <a:t>通过 接⼝交换机	</a:t>
            </a:r>
            <a:r>
              <a:rPr dirty="0" sz="3200" spc="-5">
                <a:latin typeface="Arial"/>
                <a:cs typeface="Arial"/>
              </a:rPr>
              <a:t>#1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-5">
                <a:latin typeface="Microsoft JhengHei UI"/>
                <a:cs typeface="Microsoft JhengHei UI"/>
              </a:rPr>
              <a:t>向主机</a:t>
            </a:r>
            <a:r>
              <a:rPr dirty="0" sz="3200" spc="75">
                <a:latin typeface="Microsoft JhengHei UI"/>
                <a:cs typeface="Microsoft JhengHei UI"/>
              </a:rPr>
              <a:t> </a:t>
            </a:r>
            <a:r>
              <a:rPr dirty="0" sz="3200" spc="-5">
                <a:latin typeface="Arial"/>
                <a:cs typeface="Arial"/>
              </a:rPr>
              <a:t>B</a:t>
            </a:r>
            <a:r>
              <a:rPr dirty="0" sz="3200" spc="-15">
                <a:latin typeface="Arial"/>
                <a:cs typeface="Arial"/>
              </a:rPr>
              <a:t> </a:t>
            </a:r>
            <a:r>
              <a:rPr dirty="0" sz="3200" spc="-5">
                <a:latin typeface="Microsoft JhengHei UI"/>
                <a:cs typeface="Microsoft JhengHei UI"/>
              </a:rPr>
              <a:t>发送⼀ 帧。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58756" y="6729402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283136" y="0"/>
                </a:moveTo>
                <a:lnTo>
                  <a:pt x="238518" y="0"/>
                </a:lnTo>
                <a:lnTo>
                  <a:pt x="194423" y="7572"/>
                </a:lnTo>
                <a:lnTo>
                  <a:pt x="151895" y="22717"/>
                </a:lnTo>
                <a:lnTo>
                  <a:pt x="111982" y="45434"/>
                </a:lnTo>
                <a:lnTo>
                  <a:pt x="75728" y="75724"/>
                </a:lnTo>
                <a:lnTo>
                  <a:pt x="45437" y="111978"/>
                </a:lnTo>
                <a:lnTo>
                  <a:pt x="22718" y="151892"/>
                </a:lnTo>
                <a:lnTo>
                  <a:pt x="7572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2" y="327230"/>
                </a:lnTo>
                <a:lnTo>
                  <a:pt x="22718" y="369757"/>
                </a:lnTo>
                <a:lnTo>
                  <a:pt x="45437" y="409671"/>
                </a:lnTo>
                <a:lnTo>
                  <a:pt x="75728" y="445925"/>
                </a:lnTo>
                <a:lnTo>
                  <a:pt x="111982" y="476215"/>
                </a:lnTo>
                <a:lnTo>
                  <a:pt x="151895" y="498933"/>
                </a:lnTo>
                <a:lnTo>
                  <a:pt x="194423" y="514078"/>
                </a:lnTo>
                <a:lnTo>
                  <a:pt x="238518" y="521650"/>
                </a:lnTo>
                <a:lnTo>
                  <a:pt x="283136" y="521650"/>
                </a:lnTo>
                <a:lnTo>
                  <a:pt x="327232" y="514078"/>
                </a:lnTo>
                <a:lnTo>
                  <a:pt x="369759" y="498933"/>
                </a:lnTo>
                <a:lnTo>
                  <a:pt x="409672" y="476215"/>
                </a:lnTo>
                <a:lnTo>
                  <a:pt x="445926" y="445925"/>
                </a:lnTo>
                <a:lnTo>
                  <a:pt x="476216" y="409671"/>
                </a:lnTo>
                <a:lnTo>
                  <a:pt x="498933" y="369757"/>
                </a:lnTo>
                <a:lnTo>
                  <a:pt x="514078" y="327230"/>
                </a:lnTo>
                <a:lnTo>
                  <a:pt x="521650" y="283134"/>
                </a:lnTo>
                <a:lnTo>
                  <a:pt x="521650" y="238516"/>
                </a:lnTo>
                <a:lnTo>
                  <a:pt x="514078" y="194420"/>
                </a:lnTo>
                <a:lnTo>
                  <a:pt x="498933" y="151892"/>
                </a:lnTo>
                <a:lnTo>
                  <a:pt x="476216" y="111978"/>
                </a:lnTo>
                <a:lnTo>
                  <a:pt x="445926" y="75724"/>
                </a:lnTo>
                <a:lnTo>
                  <a:pt x="409672" y="45434"/>
                </a:lnTo>
                <a:lnTo>
                  <a:pt x="369759" y="22717"/>
                </a:lnTo>
                <a:lnTo>
                  <a:pt x="327232" y="7572"/>
                </a:lnTo>
                <a:lnTo>
                  <a:pt x="283136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58756" y="8997719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283136" y="0"/>
                </a:moveTo>
                <a:lnTo>
                  <a:pt x="238518" y="0"/>
                </a:lnTo>
                <a:lnTo>
                  <a:pt x="194423" y="7572"/>
                </a:lnTo>
                <a:lnTo>
                  <a:pt x="151895" y="22717"/>
                </a:lnTo>
                <a:lnTo>
                  <a:pt x="111982" y="45434"/>
                </a:lnTo>
                <a:lnTo>
                  <a:pt x="75728" y="75724"/>
                </a:lnTo>
                <a:lnTo>
                  <a:pt x="45437" y="111978"/>
                </a:lnTo>
                <a:lnTo>
                  <a:pt x="22718" y="151892"/>
                </a:lnTo>
                <a:lnTo>
                  <a:pt x="7572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2" y="327230"/>
                </a:lnTo>
                <a:lnTo>
                  <a:pt x="22718" y="369757"/>
                </a:lnTo>
                <a:lnTo>
                  <a:pt x="45437" y="409671"/>
                </a:lnTo>
                <a:lnTo>
                  <a:pt x="75728" y="445925"/>
                </a:lnTo>
                <a:lnTo>
                  <a:pt x="111982" y="476215"/>
                </a:lnTo>
                <a:lnTo>
                  <a:pt x="151895" y="498933"/>
                </a:lnTo>
                <a:lnTo>
                  <a:pt x="194423" y="514078"/>
                </a:lnTo>
                <a:lnTo>
                  <a:pt x="238518" y="521650"/>
                </a:lnTo>
                <a:lnTo>
                  <a:pt x="283136" y="521650"/>
                </a:lnTo>
                <a:lnTo>
                  <a:pt x="327232" y="514078"/>
                </a:lnTo>
                <a:lnTo>
                  <a:pt x="369759" y="498933"/>
                </a:lnTo>
                <a:lnTo>
                  <a:pt x="409672" y="476215"/>
                </a:lnTo>
                <a:lnTo>
                  <a:pt x="445926" y="445925"/>
                </a:lnTo>
                <a:lnTo>
                  <a:pt x="476216" y="409671"/>
                </a:lnTo>
                <a:lnTo>
                  <a:pt x="498933" y="369757"/>
                </a:lnTo>
                <a:lnTo>
                  <a:pt x="514078" y="327230"/>
                </a:lnTo>
                <a:lnTo>
                  <a:pt x="521650" y="283134"/>
                </a:lnTo>
                <a:lnTo>
                  <a:pt x="521650" y="238516"/>
                </a:lnTo>
                <a:lnTo>
                  <a:pt x="514078" y="194420"/>
                </a:lnTo>
                <a:lnTo>
                  <a:pt x="498933" y="151892"/>
                </a:lnTo>
                <a:lnTo>
                  <a:pt x="476216" y="111978"/>
                </a:lnTo>
                <a:lnTo>
                  <a:pt x="445926" y="75724"/>
                </a:lnTo>
                <a:lnTo>
                  <a:pt x="409672" y="45434"/>
                </a:lnTo>
                <a:lnTo>
                  <a:pt x="369759" y="22717"/>
                </a:lnTo>
                <a:lnTo>
                  <a:pt x="327232" y="7572"/>
                </a:lnTo>
                <a:lnTo>
                  <a:pt x="283136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22075" y="7657446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283139" y="0"/>
                </a:moveTo>
                <a:lnTo>
                  <a:pt x="238521" y="0"/>
                </a:lnTo>
                <a:lnTo>
                  <a:pt x="194426" y="7572"/>
                </a:lnTo>
                <a:lnTo>
                  <a:pt x="151898" y="22717"/>
                </a:lnTo>
                <a:lnTo>
                  <a:pt x="111985" y="45434"/>
                </a:lnTo>
                <a:lnTo>
                  <a:pt x="75731" y="75724"/>
                </a:lnTo>
                <a:lnTo>
                  <a:pt x="45438" y="111978"/>
                </a:lnTo>
                <a:lnTo>
                  <a:pt x="22719" y="151892"/>
                </a:lnTo>
                <a:lnTo>
                  <a:pt x="7573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3" y="327230"/>
                </a:lnTo>
                <a:lnTo>
                  <a:pt x="22719" y="369757"/>
                </a:lnTo>
                <a:lnTo>
                  <a:pt x="45438" y="409671"/>
                </a:lnTo>
                <a:lnTo>
                  <a:pt x="75731" y="445925"/>
                </a:lnTo>
                <a:lnTo>
                  <a:pt x="111985" y="476215"/>
                </a:lnTo>
                <a:lnTo>
                  <a:pt x="151898" y="498933"/>
                </a:lnTo>
                <a:lnTo>
                  <a:pt x="194426" y="514078"/>
                </a:lnTo>
                <a:lnTo>
                  <a:pt x="238521" y="521650"/>
                </a:lnTo>
                <a:lnTo>
                  <a:pt x="283139" y="521650"/>
                </a:lnTo>
                <a:lnTo>
                  <a:pt x="327235" y="514078"/>
                </a:lnTo>
                <a:lnTo>
                  <a:pt x="369762" y="498933"/>
                </a:lnTo>
                <a:lnTo>
                  <a:pt x="409675" y="476215"/>
                </a:lnTo>
                <a:lnTo>
                  <a:pt x="445929" y="445925"/>
                </a:lnTo>
                <a:lnTo>
                  <a:pt x="476219" y="409671"/>
                </a:lnTo>
                <a:lnTo>
                  <a:pt x="498936" y="369757"/>
                </a:lnTo>
                <a:lnTo>
                  <a:pt x="514081" y="327230"/>
                </a:lnTo>
                <a:lnTo>
                  <a:pt x="521653" y="283134"/>
                </a:lnTo>
                <a:lnTo>
                  <a:pt x="521653" y="238516"/>
                </a:lnTo>
                <a:lnTo>
                  <a:pt x="514081" y="194420"/>
                </a:lnTo>
                <a:lnTo>
                  <a:pt x="498936" y="151892"/>
                </a:lnTo>
                <a:lnTo>
                  <a:pt x="476219" y="111978"/>
                </a:lnTo>
                <a:lnTo>
                  <a:pt x="445929" y="75724"/>
                </a:lnTo>
                <a:lnTo>
                  <a:pt x="409675" y="45434"/>
                </a:lnTo>
                <a:lnTo>
                  <a:pt x="369762" y="22717"/>
                </a:lnTo>
                <a:lnTo>
                  <a:pt x="327235" y="7572"/>
                </a:lnTo>
                <a:lnTo>
                  <a:pt x="283139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76598" y="8997719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283135" y="0"/>
                </a:moveTo>
                <a:lnTo>
                  <a:pt x="238516" y="0"/>
                </a:lnTo>
                <a:lnTo>
                  <a:pt x="194420" y="7572"/>
                </a:lnTo>
                <a:lnTo>
                  <a:pt x="151893" y="22717"/>
                </a:lnTo>
                <a:lnTo>
                  <a:pt x="111979" y="45434"/>
                </a:lnTo>
                <a:lnTo>
                  <a:pt x="75725" y="75724"/>
                </a:lnTo>
                <a:lnTo>
                  <a:pt x="45435" y="111978"/>
                </a:lnTo>
                <a:lnTo>
                  <a:pt x="22717" y="151892"/>
                </a:lnTo>
                <a:lnTo>
                  <a:pt x="7572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2" y="327230"/>
                </a:lnTo>
                <a:lnTo>
                  <a:pt x="22717" y="369757"/>
                </a:lnTo>
                <a:lnTo>
                  <a:pt x="45435" y="409671"/>
                </a:lnTo>
                <a:lnTo>
                  <a:pt x="75725" y="445925"/>
                </a:lnTo>
                <a:lnTo>
                  <a:pt x="111979" y="476215"/>
                </a:lnTo>
                <a:lnTo>
                  <a:pt x="151893" y="498933"/>
                </a:lnTo>
                <a:lnTo>
                  <a:pt x="194420" y="514078"/>
                </a:lnTo>
                <a:lnTo>
                  <a:pt x="238516" y="521650"/>
                </a:lnTo>
                <a:lnTo>
                  <a:pt x="283135" y="521650"/>
                </a:lnTo>
                <a:lnTo>
                  <a:pt x="327231" y="514078"/>
                </a:lnTo>
                <a:lnTo>
                  <a:pt x="369758" y="498933"/>
                </a:lnTo>
                <a:lnTo>
                  <a:pt x="409672" y="476215"/>
                </a:lnTo>
                <a:lnTo>
                  <a:pt x="445926" y="445925"/>
                </a:lnTo>
                <a:lnTo>
                  <a:pt x="476216" y="409671"/>
                </a:lnTo>
                <a:lnTo>
                  <a:pt x="498934" y="369757"/>
                </a:lnTo>
                <a:lnTo>
                  <a:pt x="514078" y="327230"/>
                </a:lnTo>
                <a:lnTo>
                  <a:pt x="521651" y="283134"/>
                </a:lnTo>
                <a:lnTo>
                  <a:pt x="521651" y="238516"/>
                </a:lnTo>
                <a:lnTo>
                  <a:pt x="514078" y="194420"/>
                </a:lnTo>
                <a:lnTo>
                  <a:pt x="498934" y="151892"/>
                </a:lnTo>
                <a:lnTo>
                  <a:pt x="476216" y="111978"/>
                </a:lnTo>
                <a:lnTo>
                  <a:pt x="445926" y="75724"/>
                </a:lnTo>
                <a:lnTo>
                  <a:pt x="409672" y="45434"/>
                </a:lnTo>
                <a:lnTo>
                  <a:pt x="369758" y="22717"/>
                </a:lnTo>
                <a:lnTo>
                  <a:pt x="327231" y="7572"/>
                </a:lnTo>
                <a:lnTo>
                  <a:pt x="283135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76598" y="7657446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283135" y="0"/>
                </a:moveTo>
                <a:lnTo>
                  <a:pt x="238516" y="0"/>
                </a:lnTo>
                <a:lnTo>
                  <a:pt x="194420" y="7572"/>
                </a:lnTo>
                <a:lnTo>
                  <a:pt x="151893" y="22717"/>
                </a:lnTo>
                <a:lnTo>
                  <a:pt x="111979" y="45434"/>
                </a:lnTo>
                <a:lnTo>
                  <a:pt x="75725" y="75724"/>
                </a:lnTo>
                <a:lnTo>
                  <a:pt x="45435" y="111978"/>
                </a:lnTo>
                <a:lnTo>
                  <a:pt x="22717" y="151892"/>
                </a:lnTo>
                <a:lnTo>
                  <a:pt x="7572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2" y="327230"/>
                </a:lnTo>
                <a:lnTo>
                  <a:pt x="22717" y="369757"/>
                </a:lnTo>
                <a:lnTo>
                  <a:pt x="45435" y="409671"/>
                </a:lnTo>
                <a:lnTo>
                  <a:pt x="75725" y="445925"/>
                </a:lnTo>
                <a:lnTo>
                  <a:pt x="111979" y="476215"/>
                </a:lnTo>
                <a:lnTo>
                  <a:pt x="151893" y="498933"/>
                </a:lnTo>
                <a:lnTo>
                  <a:pt x="194420" y="514078"/>
                </a:lnTo>
                <a:lnTo>
                  <a:pt x="238516" y="521650"/>
                </a:lnTo>
                <a:lnTo>
                  <a:pt x="283135" y="521650"/>
                </a:lnTo>
                <a:lnTo>
                  <a:pt x="327231" y="514078"/>
                </a:lnTo>
                <a:lnTo>
                  <a:pt x="369758" y="498933"/>
                </a:lnTo>
                <a:lnTo>
                  <a:pt x="409672" y="476215"/>
                </a:lnTo>
                <a:lnTo>
                  <a:pt x="445926" y="445925"/>
                </a:lnTo>
                <a:lnTo>
                  <a:pt x="476216" y="409671"/>
                </a:lnTo>
                <a:lnTo>
                  <a:pt x="498934" y="369757"/>
                </a:lnTo>
                <a:lnTo>
                  <a:pt x="514078" y="327230"/>
                </a:lnTo>
                <a:lnTo>
                  <a:pt x="521651" y="283134"/>
                </a:lnTo>
                <a:lnTo>
                  <a:pt x="521651" y="238516"/>
                </a:lnTo>
                <a:lnTo>
                  <a:pt x="514078" y="194420"/>
                </a:lnTo>
                <a:lnTo>
                  <a:pt x="498934" y="151892"/>
                </a:lnTo>
                <a:lnTo>
                  <a:pt x="476216" y="111978"/>
                </a:lnTo>
                <a:lnTo>
                  <a:pt x="445926" y="75724"/>
                </a:lnTo>
                <a:lnTo>
                  <a:pt x="409672" y="45434"/>
                </a:lnTo>
                <a:lnTo>
                  <a:pt x="369758" y="22717"/>
                </a:lnTo>
                <a:lnTo>
                  <a:pt x="327231" y="7572"/>
                </a:lnTo>
                <a:lnTo>
                  <a:pt x="283135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4441" y="8997719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283135" y="0"/>
                </a:moveTo>
                <a:lnTo>
                  <a:pt x="238516" y="0"/>
                </a:lnTo>
                <a:lnTo>
                  <a:pt x="194420" y="7572"/>
                </a:lnTo>
                <a:lnTo>
                  <a:pt x="151893" y="22717"/>
                </a:lnTo>
                <a:lnTo>
                  <a:pt x="111979" y="45434"/>
                </a:lnTo>
                <a:lnTo>
                  <a:pt x="75725" y="75724"/>
                </a:lnTo>
                <a:lnTo>
                  <a:pt x="45435" y="111978"/>
                </a:lnTo>
                <a:lnTo>
                  <a:pt x="22717" y="151892"/>
                </a:lnTo>
                <a:lnTo>
                  <a:pt x="7572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2" y="327230"/>
                </a:lnTo>
                <a:lnTo>
                  <a:pt x="22717" y="369757"/>
                </a:lnTo>
                <a:lnTo>
                  <a:pt x="45435" y="409671"/>
                </a:lnTo>
                <a:lnTo>
                  <a:pt x="75725" y="445925"/>
                </a:lnTo>
                <a:lnTo>
                  <a:pt x="111979" y="476215"/>
                </a:lnTo>
                <a:lnTo>
                  <a:pt x="151893" y="498933"/>
                </a:lnTo>
                <a:lnTo>
                  <a:pt x="194420" y="514078"/>
                </a:lnTo>
                <a:lnTo>
                  <a:pt x="238516" y="521650"/>
                </a:lnTo>
                <a:lnTo>
                  <a:pt x="283135" y="521650"/>
                </a:lnTo>
                <a:lnTo>
                  <a:pt x="327231" y="514078"/>
                </a:lnTo>
                <a:lnTo>
                  <a:pt x="369758" y="498933"/>
                </a:lnTo>
                <a:lnTo>
                  <a:pt x="409672" y="476215"/>
                </a:lnTo>
                <a:lnTo>
                  <a:pt x="445926" y="445925"/>
                </a:lnTo>
                <a:lnTo>
                  <a:pt x="476216" y="409671"/>
                </a:lnTo>
                <a:lnTo>
                  <a:pt x="498934" y="369757"/>
                </a:lnTo>
                <a:lnTo>
                  <a:pt x="514078" y="327230"/>
                </a:lnTo>
                <a:lnTo>
                  <a:pt x="521651" y="283134"/>
                </a:lnTo>
                <a:lnTo>
                  <a:pt x="521651" y="238516"/>
                </a:lnTo>
                <a:lnTo>
                  <a:pt x="514078" y="194420"/>
                </a:lnTo>
                <a:lnTo>
                  <a:pt x="498934" y="151892"/>
                </a:lnTo>
                <a:lnTo>
                  <a:pt x="476216" y="111978"/>
                </a:lnTo>
                <a:lnTo>
                  <a:pt x="445926" y="75724"/>
                </a:lnTo>
                <a:lnTo>
                  <a:pt x="409672" y="45434"/>
                </a:lnTo>
                <a:lnTo>
                  <a:pt x="369758" y="22717"/>
                </a:lnTo>
                <a:lnTo>
                  <a:pt x="327231" y="7572"/>
                </a:lnTo>
                <a:lnTo>
                  <a:pt x="283135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54792" y="7136178"/>
            <a:ext cx="947419" cy="636270"/>
          </a:xfrm>
          <a:custGeom>
            <a:avLst/>
            <a:gdLst/>
            <a:ahLst/>
            <a:cxnLst/>
            <a:rect l="l" t="t" r="r" b="b"/>
            <a:pathLst>
              <a:path w="947420" h="636270">
                <a:moveTo>
                  <a:pt x="0" y="636142"/>
                </a:moveTo>
                <a:lnTo>
                  <a:pt x="94742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08107" y="7171844"/>
            <a:ext cx="586740" cy="565150"/>
          </a:xfrm>
          <a:custGeom>
            <a:avLst/>
            <a:gdLst/>
            <a:ahLst/>
            <a:cxnLst/>
            <a:rect l="l" t="t" r="r" b="b"/>
            <a:pathLst>
              <a:path w="586740" h="565150">
                <a:moveTo>
                  <a:pt x="586279" y="56480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19579" y="7251999"/>
            <a:ext cx="0" cy="1744980"/>
          </a:xfrm>
          <a:custGeom>
            <a:avLst/>
            <a:gdLst/>
            <a:ahLst/>
            <a:cxnLst/>
            <a:rect l="l" t="t" r="r" b="b"/>
            <a:pathLst>
              <a:path w="0" h="1744979">
                <a:moveTo>
                  <a:pt x="0" y="1744773"/>
                </a:moveTo>
                <a:lnTo>
                  <a:pt x="0" y="1744773"/>
                </a:lnTo>
                <a:lnTo>
                  <a:pt x="0" y="51316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25351" y="8100503"/>
            <a:ext cx="1006475" cy="975994"/>
          </a:xfrm>
          <a:custGeom>
            <a:avLst/>
            <a:gdLst/>
            <a:ahLst/>
            <a:cxnLst/>
            <a:rect l="l" t="t" r="r" b="b"/>
            <a:pathLst>
              <a:path w="1006475" h="975995">
                <a:moveTo>
                  <a:pt x="1006303" y="97580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872381" y="8130866"/>
            <a:ext cx="657860" cy="915669"/>
          </a:xfrm>
          <a:custGeom>
            <a:avLst/>
            <a:gdLst/>
            <a:ahLst/>
            <a:cxnLst/>
            <a:rect l="l" t="t" r="r" b="b"/>
            <a:pathLst>
              <a:path w="657859" h="915670">
                <a:moveTo>
                  <a:pt x="0" y="915082"/>
                </a:moveTo>
                <a:lnTo>
                  <a:pt x="65771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143195" y="8100503"/>
            <a:ext cx="1006475" cy="975994"/>
          </a:xfrm>
          <a:custGeom>
            <a:avLst/>
            <a:gdLst/>
            <a:ahLst/>
            <a:cxnLst/>
            <a:rect l="l" t="t" r="r" b="b"/>
            <a:pathLst>
              <a:path w="1006475" h="975995">
                <a:moveTo>
                  <a:pt x="0" y="975809"/>
                </a:moveTo>
                <a:lnTo>
                  <a:pt x="10063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337424" y="8180044"/>
            <a:ext cx="0" cy="817244"/>
          </a:xfrm>
          <a:custGeom>
            <a:avLst/>
            <a:gdLst/>
            <a:ahLst/>
            <a:cxnLst/>
            <a:rect l="l" t="t" r="r" b="b"/>
            <a:pathLst>
              <a:path w="0" h="817245">
                <a:moveTo>
                  <a:pt x="0" y="816729"/>
                </a:moveTo>
                <a:lnTo>
                  <a:pt x="0" y="816729"/>
                </a:lnTo>
                <a:lnTo>
                  <a:pt x="0" y="51045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17039" y="9258545"/>
            <a:ext cx="859155" cy="0"/>
          </a:xfrm>
          <a:custGeom>
            <a:avLst/>
            <a:gdLst/>
            <a:ahLst/>
            <a:cxnLst/>
            <a:rect l="l" t="t" r="r" b="b"/>
            <a:pathLst>
              <a:path w="859154" h="0">
                <a:moveTo>
                  <a:pt x="0" y="0"/>
                </a:moveTo>
                <a:lnTo>
                  <a:pt x="0" y="0"/>
                </a:lnTo>
                <a:lnTo>
                  <a:pt x="808105" y="0"/>
                </a:lnTo>
                <a:lnTo>
                  <a:pt x="858612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662723" y="6729402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69" h="521970">
                <a:moveTo>
                  <a:pt x="283139" y="0"/>
                </a:moveTo>
                <a:lnTo>
                  <a:pt x="238521" y="0"/>
                </a:lnTo>
                <a:lnTo>
                  <a:pt x="194426" y="7572"/>
                </a:lnTo>
                <a:lnTo>
                  <a:pt x="151898" y="22717"/>
                </a:lnTo>
                <a:lnTo>
                  <a:pt x="111985" y="45434"/>
                </a:lnTo>
                <a:lnTo>
                  <a:pt x="75731" y="75724"/>
                </a:lnTo>
                <a:lnTo>
                  <a:pt x="45438" y="111978"/>
                </a:lnTo>
                <a:lnTo>
                  <a:pt x="22719" y="151892"/>
                </a:lnTo>
                <a:lnTo>
                  <a:pt x="7573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3" y="327230"/>
                </a:lnTo>
                <a:lnTo>
                  <a:pt x="22719" y="369757"/>
                </a:lnTo>
                <a:lnTo>
                  <a:pt x="45438" y="409671"/>
                </a:lnTo>
                <a:lnTo>
                  <a:pt x="75731" y="445925"/>
                </a:lnTo>
                <a:lnTo>
                  <a:pt x="111985" y="476215"/>
                </a:lnTo>
                <a:lnTo>
                  <a:pt x="151898" y="498933"/>
                </a:lnTo>
                <a:lnTo>
                  <a:pt x="194426" y="514078"/>
                </a:lnTo>
                <a:lnTo>
                  <a:pt x="238521" y="521650"/>
                </a:lnTo>
                <a:lnTo>
                  <a:pt x="283139" y="521650"/>
                </a:lnTo>
                <a:lnTo>
                  <a:pt x="327235" y="514078"/>
                </a:lnTo>
                <a:lnTo>
                  <a:pt x="369762" y="498933"/>
                </a:lnTo>
                <a:lnTo>
                  <a:pt x="409675" y="476215"/>
                </a:lnTo>
                <a:lnTo>
                  <a:pt x="445929" y="445925"/>
                </a:lnTo>
                <a:lnTo>
                  <a:pt x="476219" y="409671"/>
                </a:lnTo>
                <a:lnTo>
                  <a:pt x="498936" y="369757"/>
                </a:lnTo>
                <a:lnTo>
                  <a:pt x="514081" y="327230"/>
                </a:lnTo>
                <a:lnTo>
                  <a:pt x="521653" y="283134"/>
                </a:lnTo>
                <a:lnTo>
                  <a:pt x="521653" y="238516"/>
                </a:lnTo>
                <a:lnTo>
                  <a:pt x="514081" y="194420"/>
                </a:lnTo>
                <a:lnTo>
                  <a:pt x="498936" y="151892"/>
                </a:lnTo>
                <a:lnTo>
                  <a:pt x="476219" y="111978"/>
                </a:lnTo>
                <a:lnTo>
                  <a:pt x="445929" y="75724"/>
                </a:lnTo>
                <a:lnTo>
                  <a:pt x="409675" y="45434"/>
                </a:lnTo>
                <a:lnTo>
                  <a:pt x="369762" y="22717"/>
                </a:lnTo>
                <a:lnTo>
                  <a:pt x="327235" y="7572"/>
                </a:lnTo>
                <a:lnTo>
                  <a:pt x="283139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662723" y="8997719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69" h="521970">
                <a:moveTo>
                  <a:pt x="283139" y="0"/>
                </a:moveTo>
                <a:lnTo>
                  <a:pt x="238521" y="0"/>
                </a:lnTo>
                <a:lnTo>
                  <a:pt x="194426" y="7572"/>
                </a:lnTo>
                <a:lnTo>
                  <a:pt x="151898" y="22717"/>
                </a:lnTo>
                <a:lnTo>
                  <a:pt x="111985" y="45434"/>
                </a:lnTo>
                <a:lnTo>
                  <a:pt x="75731" y="75724"/>
                </a:lnTo>
                <a:lnTo>
                  <a:pt x="45438" y="111978"/>
                </a:lnTo>
                <a:lnTo>
                  <a:pt x="22719" y="151892"/>
                </a:lnTo>
                <a:lnTo>
                  <a:pt x="7573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3" y="327230"/>
                </a:lnTo>
                <a:lnTo>
                  <a:pt x="22719" y="369757"/>
                </a:lnTo>
                <a:lnTo>
                  <a:pt x="45438" y="409671"/>
                </a:lnTo>
                <a:lnTo>
                  <a:pt x="75731" y="445925"/>
                </a:lnTo>
                <a:lnTo>
                  <a:pt x="111985" y="476215"/>
                </a:lnTo>
                <a:lnTo>
                  <a:pt x="151898" y="498933"/>
                </a:lnTo>
                <a:lnTo>
                  <a:pt x="194426" y="514078"/>
                </a:lnTo>
                <a:lnTo>
                  <a:pt x="238521" y="521650"/>
                </a:lnTo>
                <a:lnTo>
                  <a:pt x="283139" y="521650"/>
                </a:lnTo>
                <a:lnTo>
                  <a:pt x="327235" y="514078"/>
                </a:lnTo>
                <a:lnTo>
                  <a:pt x="369762" y="498933"/>
                </a:lnTo>
                <a:lnTo>
                  <a:pt x="409675" y="476215"/>
                </a:lnTo>
                <a:lnTo>
                  <a:pt x="445929" y="445925"/>
                </a:lnTo>
                <a:lnTo>
                  <a:pt x="476219" y="409671"/>
                </a:lnTo>
                <a:lnTo>
                  <a:pt x="498936" y="369757"/>
                </a:lnTo>
                <a:lnTo>
                  <a:pt x="514081" y="327230"/>
                </a:lnTo>
                <a:lnTo>
                  <a:pt x="521653" y="283134"/>
                </a:lnTo>
                <a:lnTo>
                  <a:pt x="521653" y="238516"/>
                </a:lnTo>
                <a:lnTo>
                  <a:pt x="514081" y="194420"/>
                </a:lnTo>
                <a:lnTo>
                  <a:pt x="498936" y="151892"/>
                </a:lnTo>
                <a:lnTo>
                  <a:pt x="476219" y="111978"/>
                </a:lnTo>
                <a:lnTo>
                  <a:pt x="445929" y="75724"/>
                </a:lnTo>
                <a:lnTo>
                  <a:pt x="409675" y="45434"/>
                </a:lnTo>
                <a:lnTo>
                  <a:pt x="369762" y="22717"/>
                </a:lnTo>
                <a:lnTo>
                  <a:pt x="327235" y="7572"/>
                </a:lnTo>
                <a:lnTo>
                  <a:pt x="283139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626044" y="7657446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69" h="521970">
                <a:moveTo>
                  <a:pt x="283139" y="0"/>
                </a:moveTo>
                <a:lnTo>
                  <a:pt x="238521" y="0"/>
                </a:lnTo>
                <a:lnTo>
                  <a:pt x="194426" y="7572"/>
                </a:lnTo>
                <a:lnTo>
                  <a:pt x="151898" y="22717"/>
                </a:lnTo>
                <a:lnTo>
                  <a:pt x="111985" y="45434"/>
                </a:lnTo>
                <a:lnTo>
                  <a:pt x="75731" y="75724"/>
                </a:lnTo>
                <a:lnTo>
                  <a:pt x="45438" y="111978"/>
                </a:lnTo>
                <a:lnTo>
                  <a:pt x="22719" y="151892"/>
                </a:lnTo>
                <a:lnTo>
                  <a:pt x="7573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3" y="327230"/>
                </a:lnTo>
                <a:lnTo>
                  <a:pt x="22719" y="369757"/>
                </a:lnTo>
                <a:lnTo>
                  <a:pt x="45438" y="409671"/>
                </a:lnTo>
                <a:lnTo>
                  <a:pt x="75731" y="445925"/>
                </a:lnTo>
                <a:lnTo>
                  <a:pt x="111985" y="476215"/>
                </a:lnTo>
                <a:lnTo>
                  <a:pt x="151898" y="498933"/>
                </a:lnTo>
                <a:lnTo>
                  <a:pt x="194426" y="514078"/>
                </a:lnTo>
                <a:lnTo>
                  <a:pt x="238521" y="521650"/>
                </a:lnTo>
                <a:lnTo>
                  <a:pt x="283139" y="521650"/>
                </a:lnTo>
                <a:lnTo>
                  <a:pt x="327235" y="514078"/>
                </a:lnTo>
                <a:lnTo>
                  <a:pt x="369762" y="498933"/>
                </a:lnTo>
                <a:lnTo>
                  <a:pt x="409675" y="476215"/>
                </a:lnTo>
                <a:lnTo>
                  <a:pt x="445929" y="445925"/>
                </a:lnTo>
                <a:lnTo>
                  <a:pt x="476219" y="409671"/>
                </a:lnTo>
                <a:lnTo>
                  <a:pt x="498936" y="369757"/>
                </a:lnTo>
                <a:lnTo>
                  <a:pt x="514081" y="327230"/>
                </a:lnTo>
                <a:lnTo>
                  <a:pt x="521653" y="283134"/>
                </a:lnTo>
                <a:lnTo>
                  <a:pt x="521653" y="238516"/>
                </a:lnTo>
                <a:lnTo>
                  <a:pt x="514081" y="194420"/>
                </a:lnTo>
                <a:lnTo>
                  <a:pt x="498936" y="151892"/>
                </a:lnTo>
                <a:lnTo>
                  <a:pt x="476219" y="111978"/>
                </a:lnTo>
                <a:lnTo>
                  <a:pt x="445929" y="75724"/>
                </a:lnTo>
                <a:lnTo>
                  <a:pt x="409675" y="45434"/>
                </a:lnTo>
                <a:lnTo>
                  <a:pt x="369762" y="22717"/>
                </a:lnTo>
                <a:lnTo>
                  <a:pt x="327235" y="7572"/>
                </a:lnTo>
                <a:lnTo>
                  <a:pt x="283139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280565" y="8997719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69" h="521970">
                <a:moveTo>
                  <a:pt x="283139" y="0"/>
                </a:moveTo>
                <a:lnTo>
                  <a:pt x="238521" y="0"/>
                </a:lnTo>
                <a:lnTo>
                  <a:pt x="194426" y="7572"/>
                </a:lnTo>
                <a:lnTo>
                  <a:pt x="151898" y="22717"/>
                </a:lnTo>
                <a:lnTo>
                  <a:pt x="111985" y="45434"/>
                </a:lnTo>
                <a:lnTo>
                  <a:pt x="75731" y="75724"/>
                </a:lnTo>
                <a:lnTo>
                  <a:pt x="45438" y="111978"/>
                </a:lnTo>
                <a:lnTo>
                  <a:pt x="22719" y="151892"/>
                </a:lnTo>
                <a:lnTo>
                  <a:pt x="7573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3" y="327230"/>
                </a:lnTo>
                <a:lnTo>
                  <a:pt x="22719" y="369757"/>
                </a:lnTo>
                <a:lnTo>
                  <a:pt x="45438" y="409671"/>
                </a:lnTo>
                <a:lnTo>
                  <a:pt x="75731" y="445925"/>
                </a:lnTo>
                <a:lnTo>
                  <a:pt x="111985" y="476215"/>
                </a:lnTo>
                <a:lnTo>
                  <a:pt x="151898" y="498933"/>
                </a:lnTo>
                <a:lnTo>
                  <a:pt x="194426" y="514078"/>
                </a:lnTo>
                <a:lnTo>
                  <a:pt x="238521" y="521650"/>
                </a:lnTo>
                <a:lnTo>
                  <a:pt x="283139" y="521650"/>
                </a:lnTo>
                <a:lnTo>
                  <a:pt x="327235" y="514078"/>
                </a:lnTo>
                <a:lnTo>
                  <a:pt x="369762" y="498933"/>
                </a:lnTo>
                <a:lnTo>
                  <a:pt x="409675" y="476215"/>
                </a:lnTo>
                <a:lnTo>
                  <a:pt x="445929" y="445925"/>
                </a:lnTo>
                <a:lnTo>
                  <a:pt x="476219" y="409671"/>
                </a:lnTo>
                <a:lnTo>
                  <a:pt x="498936" y="369757"/>
                </a:lnTo>
                <a:lnTo>
                  <a:pt x="514081" y="327230"/>
                </a:lnTo>
                <a:lnTo>
                  <a:pt x="521653" y="283134"/>
                </a:lnTo>
                <a:lnTo>
                  <a:pt x="521653" y="238516"/>
                </a:lnTo>
                <a:lnTo>
                  <a:pt x="514081" y="194420"/>
                </a:lnTo>
                <a:lnTo>
                  <a:pt x="498936" y="151892"/>
                </a:lnTo>
                <a:lnTo>
                  <a:pt x="476219" y="111978"/>
                </a:lnTo>
                <a:lnTo>
                  <a:pt x="445929" y="75724"/>
                </a:lnTo>
                <a:lnTo>
                  <a:pt x="409675" y="45434"/>
                </a:lnTo>
                <a:lnTo>
                  <a:pt x="369762" y="22717"/>
                </a:lnTo>
                <a:lnTo>
                  <a:pt x="327235" y="7572"/>
                </a:lnTo>
                <a:lnTo>
                  <a:pt x="283139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280565" y="7657446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69" h="521970">
                <a:moveTo>
                  <a:pt x="283139" y="0"/>
                </a:moveTo>
                <a:lnTo>
                  <a:pt x="238521" y="0"/>
                </a:lnTo>
                <a:lnTo>
                  <a:pt x="194426" y="7572"/>
                </a:lnTo>
                <a:lnTo>
                  <a:pt x="151898" y="22717"/>
                </a:lnTo>
                <a:lnTo>
                  <a:pt x="111985" y="45434"/>
                </a:lnTo>
                <a:lnTo>
                  <a:pt x="75731" y="75724"/>
                </a:lnTo>
                <a:lnTo>
                  <a:pt x="45438" y="111978"/>
                </a:lnTo>
                <a:lnTo>
                  <a:pt x="22719" y="151892"/>
                </a:lnTo>
                <a:lnTo>
                  <a:pt x="7573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3" y="327230"/>
                </a:lnTo>
                <a:lnTo>
                  <a:pt x="22719" y="369757"/>
                </a:lnTo>
                <a:lnTo>
                  <a:pt x="45438" y="409671"/>
                </a:lnTo>
                <a:lnTo>
                  <a:pt x="75731" y="445925"/>
                </a:lnTo>
                <a:lnTo>
                  <a:pt x="111985" y="476215"/>
                </a:lnTo>
                <a:lnTo>
                  <a:pt x="151898" y="498933"/>
                </a:lnTo>
                <a:lnTo>
                  <a:pt x="194426" y="514078"/>
                </a:lnTo>
                <a:lnTo>
                  <a:pt x="238521" y="521650"/>
                </a:lnTo>
                <a:lnTo>
                  <a:pt x="283139" y="521650"/>
                </a:lnTo>
                <a:lnTo>
                  <a:pt x="327235" y="514078"/>
                </a:lnTo>
                <a:lnTo>
                  <a:pt x="369762" y="498933"/>
                </a:lnTo>
                <a:lnTo>
                  <a:pt x="409675" y="476215"/>
                </a:lnTo>
                <a:lnTo>
                  <a:pt x="445929" y="445925"/>
                </a:lnTo>
                <a:lnTo>
                  <a:pt x="476219" y="409671"/>
                </a:lnTo>
                <a:lnTo>
                  <a:pt x="498936" y="369757"/>
                </a:lnTo>
                <a:lnTo>
                  <a:pt x="514081" y="327230"/>
                </a:lnTo>
                <a:lnTo>
                  <a:pt x="521653" y="283134"/>
                </a:lnTo>
                <a:lnTo>
                  <a:pt x="521653" y="238516"/>
                </a:lnTo>
                <a:lnTo>
                  <a:pt x="514081" y="194420"/>
                </a:lnTo>
                <a:lnTo>
                  <a:pt x="498936" y="151892"/>
                </a:lnTo>
                <a:lnTo>
                  <a:pt x="476219" y="111978"/>
                </a:lnTo>
                <a:lnTo>
                  <a:pt x="445929" y="75724"/>
                </a:lnTo>
                <a:lnTo>
                  <a:pt x="409675" y="45434"/>
                </a:lnTo>
                <a:lnTo>
                  <a:pt x="369762" y="22717"/>
                </a:lnTo>
                <a:lnTo>
                  <a:pt x="327235" y="7572"/>
                </a:lnTo>
                <a:lnTo>
                  <a:pt x="283139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898409" y="8997719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69" h="521970">
                <a:moveTo>
                  <a:pt x="283139" y="0"/>
                </a:moveTo>
                <a:lnTo>
                  <a:pt x="238521" y="0"/>
                </a:lnTo>
                <a:lnTo>
                  <a:pt x="194426" y="7572"/>
                </a:lnTo>
                <a:lnTo>
                  <a:pt x="151898" y="22717"/>
                </a:lnTo>
                <a:lnTo>
                  <a:pt x="111985" y="45434"/>
                </a:lnTo>
                <a:lnTo>
                  <a:pt x="75731" y="75724"/>
                </a:lnTo>
                <a:lnTo>
                  <a:pt x="45438" y="111978"/>
                </a:lnTo>
                <a:lnTo>
                  <a:pt x="22719" y="151892"/>
                </a:lnTo>
                <a:lnTo>
                  <a:pt x="7573" y="194420"/>
                </a:lnTo>
                <a:lnTo>
                  <a:pt x="0" y="238516"/>
                </a:lnTo>
                <a:lnTo>
                  <a:pt x="0" y="283134"/>
                </a:lnTo>
                <a:lnTo>
                  <a:pt x="7573" y="327230"/>
                </a:lnTo>
                <a:lnTo>
                  <a:pt x="22719" y="369757"/>
                </a:lnTo>
                <a:lnTo>
                  <a:pt x="45438" y="409671"/>
                </a:lnTo>
                <a:lnTo>
                  <a:pt x="75731" y="445925"/>
                </a:lnTo>
                <a:lnTo>
                  <a:pt x="111985" y="476215"/>
                </a:lnTo>
                <a:lnTo>
                  <a:pt x="151898" y="498933"/>
                </a:lnTo>
                <a:lnTo>
                  <a:pt x="194426" y="514078"/>
                </a:lnTo>
                <a:lnTo>
                  <a:pt x="238521" y="521650"/>
                </a:lnTo>
                <a:lnTo>
                  <a:pt x="283139" y="521650"/>
                </a:lnTo>
                <a:lnTo>
                  <a:pt x="327235" y="514078"/>
                </a:lnTo>
                <a:lnTo>
                  <a:pt x="369762" y="498933"/>
                </a:lnTo>
                <a:lnTo>
                  <a:pt x="409675" y="476215"/>
                </a:lnTo>
                <a:lnTo>
                  <a:pt x="445929" y="445925"/>
                </a:lnTo>
                <a:lnTo>
                  <a:pt x="476219" y="409671"/>
                </a:lnTo>
                <a:lnTo>
                  <a:pt x="498936" y="369757"/>
                </a:lnTo>
                <a:lnTo>
                  <a:pt x="514081" y="327230"/>
                </a:lnTo>
                <a:lnTo>
                  <a:pt x="521653" y="283134"/>
                </a:lnTo>
                <a:lnTo>
                  <a:pt x="521653" y="238516"/>
                </a:lnTo>
                <a:lnTo>
                  <a:pt x="514081" y="194420"/>
                </a:lnTo>
                <a:lnTo>
                  <a:pt x="498936" y="151892"/>
                </a:lnTo>
                <a:lnTo>
                  <a:pt x="476219" y="111978"/>
                </a:lnTo>
                <a:lnTo>
                  <a:pt x="445929" y="75724"/>
                </a:lnTo>
                <a:lnTo>
                  <a:pt x="409675" y="45434"/>
                </a:lnTo>
                <a:lnTo>
                  <a:pt x="369762" y="22717"/>
                </a:lnTo>
                <a:lnTo>
                  <a:pt x="327235" y="7572"/>
                </a:lnTo>
                <a:lnTo>
                  <a:pt x="283139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758756" y="7136178"/>
            <a:ext cx="947419" cy="636270"/>
          </a:xfrm>
          <a:custGeom>
            <a:avLst/>
            <a:gdLst/>
            <a:ahLst/>
            <a:cxnLst/>
            <a:rect l="l" t="t" r="r" b="b"/>
            <a:pathLst>
              <a:path w="947419" h="636270">
                <a:moveTo>
                  <a:pt x="0" y="636142"/>
                </a:moveTo>
                <a:lnTo>
                  <a:pt x="94742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112077" y="7171844"/>
            <a:ext cx="586740" cy="565150"/>
          </a:xfrm>
          <a:custGeom>
            <a:avLst/>
            <a:gdLst/>
            <a:ahLst/>
            <a:cxnLst/>
            <a:rect l="l" t="t" r="r" b="b"/>
            <a:pathLst>
              <a:path w="586740" h="565150">
                <a:moveTo>
                  <a:pt x="586279" y="56480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923547" y="7251999"/>
            <a:ext cx="0" cy="1744980"/>
          </a:xfrm>
          <a:custGeom>
            <a:avLst/>
            <a:gdLst/>
            <a:ahLst/>
            <a:cxnLst/>
            <a:rect l="l" t="t" r="r" b="b"/>
            <a:pathLst>
              <a:path w="0" h="1744979">
                <a:moveTo>
                  <a:pt x="0" y="1744773"/>
                </a:moveTo>
                <a:lnTo>
                  <a:pt x="0" y="1744773"/>
                </a:lnTo>
                <a:lnTo>
                  <a:pt x="0" y="51316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729323" y="8100503"/>
            <a:ext cx="1006475" cy="975994"/>
          </a:xfrm>
          <a:custGeom>
            <a:avLst/>
            <a:gdLst/>
            <a:ahLst/>
            <a:cxnLst/>
            <a:rect l="l" t="t" r="r" b="b"/>
            <a:pathLst>
              <a:path w="1006475" h="975995">
                <a:moveTo>
                  <a:pt x="1006303" y="97580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76350" y="8130866"/>
            <a:ext cx="657860" cy="915669"/>
          </a:xfrm>
          <a:custGeom>
            <a:avLst/>
            <a:gdLst/>
            <a:ahLst/>
            <a:cxnLst/>
            <a:rect l="l" t="t" r="r" b="b"/>
            <a:pathLst>
              <a:path w="657859" h="915670">
                <a:moveTo>
                  <a:pt x="0" y="915082"/>
                </a:moveTo>
                <a:lnTo>
                  <a:pt x="657715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347165" y="8100503"/>
            <a:ext cx="1006475" cy="975994"/>
          </a:xfrm>
          <a:custGeom>
            <a:avLst/>
            <a:gdLst/>
            <a:ahLst/>
            <a:cxnLst/>
            <a:rect l="l" t="t" r="r" b="b"/>
            <a:pathLst>
              <a:path w="1006475" h="975995">
                <a:moveTo>
                  <a:pt x="0" y="975809"/>
                </a:moveTo>
                <a:lnTo>
                  <a:pt x="100630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541391" y="8180044"/>
            <a:ext cx="0" cy="817244"/>
          </a:xfrm>
          <a:custGeom>
            <a:avLst/>
            <a:gdLst/>
            <a:ahLst/>
            <a:cxnLst/>
            <a:rect l="l" t="t" r="r" b="b"/>
            <a:pathLst>
              <a:path w="0" h="817245">
                <a:moveTo>
                  <a:pt x="0" y="816729"/>
                </a:moveTo>
                <a:lnTo>
                  <a:pt x="0" y="816729"/>
                </a:lnTo>
                <a:lnTo>
                  <a:pt x="0" y="51045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421007" y="9258545"/>
            <a:ext cx="859155" cy="0"/>
          </a:xfrm>
          <a:custGeom>
            <a:avLst/>
            <a:gdLst/>
            <a:ahLst/>
            <a:cxnLst/>
            <a:rect l="l" t="t" r="r" b="b"/>
            <a:pathLst>
              <a:path w="859155" h="0">
                <a:moveTo>
                  <a:pt x="0" y="0"/>
                </a:moveTo>
                <a:lnTo>
                  <a:pt x="0" y="0"/>
                </a:lnTo>
                <a:lnTo>
                  <a:pt x="808105" y="0"/>
                </a:lnTo>
                <a:lnTo>
                  <a:pt x="858612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974422" y="7787803"/>
            <a:ext cx="1668145" cy="673735"/>
          </a:xfrm>
          <a:custGeom>
            <a:avLst/>
            <a:gdLst/>
            <a:ahLst/>
            <a:cxnLst/>
            <a:rect l="l" t="t" r="r" b="b"/>
            <a:pathLst>
              <a:path w="1668144" h="673734">
                <a:moveTo>
                  <a:pt x="964630" y="0"/>
                </a:moveTo>
                <a:lnTo>
                  <a:pt x="964630" y="170815"/>
                </a:lnTo>
                <a:lnTo>
                  <a:pt x="0" y="170815"/>
                </a:lnTo>
                <a:lnTo>
                  <a:pt x="0" y="502349"/>
                </a:lnTo>
                <a:lnTo>
                  <a:pt x="964630" y="502349"/>
                </a:lnTo>
                <a:lnTo>
                  <a:pt x="964630" y="673164"/>
                </a:lnTo>
                <a:lnTo>
                  <a:pt x="1668137" y="336582"/>
                </a:lnTo>
                <a:lnTo>
                  <a:pt x="964630" y="0"/>
                </a:lnTo>
                <a:close/>
              </a:path>
            </a:pathLst>
          </a:custGeom>
          <a:solidFill>
            <a:srgbClr val="74B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974422" y="7787803"/>
            <a:ext cx="1668145" cy="673735"/>
          </a:xfrm>
          <a:custGeom>
            <a:avLst/>
            <a:gdLst/>
            <a:ahLst/>
            <a:cxnLst/>
            <a:rect l="l" t="t" r="r" b="b"/>
            <a:pathLst>
              <a:path w="1668144" h="673734">
                <a:moveTo>
                  <a:pt x="964630" y="502349"/>
                </a:moveTo>
                <a:lnTo>
                  <a:pt x="964630" y="673164"/>
                </a:lnTo>
                <a:lnTo>
                  <a:pt x="1668142" y="336582"/>
                </a:lnTo>
                <a:lnTo>
                  <a:pt x="964630" y="0"/>
                </a:lnTo>
                <a:lnTo>
                  <a:pt x="964630" y="170815"/>
                </a:lnTo>
                <a:lnTo>
                  <a:pt x="0" y="170815"/>
                </a:lnTo>
                <a:lnTo>
                  <a:pt x="0" y="502349"/>
                </a:lnTo>
                <a:lnTo>
                  <a:pt x="964630" y="502349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交换机使⽤了⽣成树协议</a:t>
            </a:r>
          </a:p>
        </p:txBody>
      </p:sp>
      <p:sp>
        <p:nvSpPr>
          <p:cNvPr id="34" name="object 3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83584" y="1790521"/>
            <a:ext cx="13759235" cy="4942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81478" y="2167473"/>
            <a:ext cx="12963525" cy="4146550"/>
          </a:xfrm>
          <a:custGeom>
            <a:avLst/>
            <a:gdLst/>
            <a:ahLst/>
            <a:cxnLst/>
            <a:rect l="l" t="t" r="r" b="b"/>
            <a:pathLst>
              <a:path w="12963525" h="41465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888092"/>
                </a:lnTo>
                <a:lnTo>
                  <a:pt x="197" y="3939461"/>
                </a:lnTo>
                <a:lnTo>
                  <a:pt x="1581" y="3980889"/>
                </a:lnTo>
                <a:lnTo>
                  <a:pt x="12649" y="4039597"/>
                </a:lnTo>
                <a:lnTo>
                  <a:pt x="49226" y="4097010"/>
                </a:lnTo>
                <a:lnTo>
                  <a:pt x="106640" y="4133587"/>
                </a:lnTo>
                <a:lnTo>
                  <a:pt x="165348" y="4144656"/>
                </a:lnTo>
                <a:lnTo>
                  <a:pt x="206776" y="4146040"/>
                </a:lnTo>
                <a:lnTo>
                  <a:pt x="258146" y="4146238"/>
                </a:lnTo>
                <a:lnTo>
                  <a:pt x="12705299" y="4146238"/>
                </a:lnTo>
                <a:lnTo>
                  <a:pt x="12756671" y="4146040"/>
                </a:lnTo>
                <a:lnTo>
                  <a:pt x="12798099" y="4144656"/>
                </a:lnTo>
                <a:lnTo>
                  <a:pt x="12856802" y="4133587"/>
                </a:lnTo>
                <a:lnTo>
                  <a:pt x="12914218" y="4097010"/>
                </a:lnTo>
                <a:lnTo>
                  <a:pt x="12950799" y="4039597"/>
                </a:lnTo>
                <a:lnTo>
                  <a:pt x="12961867" y="3980889"/>
                </a:lnTo>
                <a:lnTo>
                  <a:pt x="12963250" y="3939461"/>
                </a:lnTo>
                <a:lnTo>
                  <a:pt x="12963448" y="388809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81478" y="2167473"/>
            <a:ext cx="12963525" cy="4146550"/>
          </a:xfrm>
          <a:custGeom>
            <a:avLst/>
            <a:gdLst/>
            <a:ahLst/>
            <a:cxnLst/>
            <a:rect l="l" t="t" r="r" b="b"/>
            <a:pathLst>
              <a:path w="12963525" h="41465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888092"/>
                </a:lnTo>
                <a:lnTo>
                  <a:pt x="12963250" y="3939461"/>
                </a:lnTo>
                <a:lnTo>
                  <a:pt x="12961867" y="3980889"/>
                </a:lnTo>
                <a:lnTo>
                  <a:pt x="12950799" y="4039597"/>
                </a:lnTo>
                <a:lnTo>
                  <a:pt x="12914218" y="4097010"/>
                </a:lnTo>
                <a:lnTo>
                  <a:pt x="12856802" y="4133587"/>
                </a:lnTo>
                <a:lnTo>
                  <a:pt x="12798099" y="4144656"/>
                </a:lnTo>
                <a:lnTo>
                  <a:pt x="12756671" y="4146040"/>
                </a:lnTo>
                <a:lnTo>
                  <a:pt x="12705299" y="4146238"/>
                </a:lnTo>
                <a:lnTo>
                  <a:pt x="258145" y="4146238"/>
                </a:lnTo>
                <a:lnTo>
                  <a:pt x="206775" y="4146040"/>
                </a:lnTo>
                <a:lnTo>
                  <a:pt x="165348" y="4144656"/>
                </a:lnTo>
                <a:lnTo>
                  <a:pt x="106640" y="4133587"/>
                </a:lnTo>
                <a:lnTo>
                  <a:pt x="49226" y="4097010"/>
                </a:lnTo>
                <a:lnTo>
                  <a:pt x="12650" y="4039597"/>
                </a:lnTo>
                <a:lnTo>
                  <a:pt x="1581" y="3980889"/>
                </a:lnTo>
                <a:lnTo>
                  <a:pt x="197" y="3939461"/>
                </a:lnTo>
                <a:lnTo>
                  <a:pt x="0" y="388809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166645" y="2516465"/>
            <a:ext cx="11396980" cy="314007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200660" indent="-187960">
              <a:lnSpc>
                <a:spcPct val="100000"/>
              </a:lnSpc>
              <a:spcBef>
                <a:spcPts val="1614"/>
              </a:spcBef>
              <a:buChar char="•"/>
              <a:tabLst>
                <a:tab pos="201295" algn="l"/>
                <a:tab pos="7830820" algn="l"/>
              </a:tabLst>
            </a:pPr>
            <a:r>
              <a:rPr dirty="0" sz="2850" spc="10">
                <a:latin typeface="Arial"/>
                <a:cs typeface="Arial"/>
              </a:rPr>
              <a:t>IEEE</a:t>
            </a:r>
            <a:r>
              <a:rPr dirty="0" sz="2850" spc="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802.1D</a:t>
            </a:r>
            <a:r>
              <a:rPr dirty="0" sz="2850" spc="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标准制定了⼀个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⽣成树协议</a:t>
            </a:r>
            <a:r>
              <a:rPr dirty="0" sz="2850" spc="8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STP	</a:t>
            </a:r>
            <a:r>
              <a:rPr dirty="0" sz="2850" spc="10">
                <a:latin typeface="Arial"/>
                <a:cs typeface="Arial"/>
              </a:rPr>
              <a:t>(Spanning</a:t>
            </a:r>
            <a:r>
              <a:rPr dirty="0" sz="2850" spc="-55">
                <a:latin typeface="Arial"/>
                <a:cs typeface="Arial"/>
              </a:rPr>
              <a:t> </a:t>
            </a:r>
            <a:r>
              <a:rPr dirty="0" sz="2850" spc="-15">
                <a:latin typeface="Arial"/>
                <a:cs typeface="Arial"/>
              </a:rPr>
              <a:t>Tree</a:t>
            </a:r>
            <a:endParaRPr sz="2850">
              <a:latin typeface="Arial"/>
              <a:cs typeface="Arial"/>
            </a:endParaRPr>
          </a:p>
          <a:p>
            <a:pPr marL="200660">
              <a:lnSpc>
                <a:spcPct val="100000"/>
              </a:lnSpc>
              <a:spcBef>
                <a:spcPts val="1520"/>
              </a:spcBef>
            </a:pPr>
            <a:r>
              <a:rPr dirty="0" sz="2850" spc="5">
                <a:latin typeface="Arial"/>
                <a:cs typeface="Arial"/>
              </a:rPr>
              <a:t>Protocol)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其要点是：</a:t>
            </a:r>
            <a:endParaRPr sz="2850">
              <a:latin typeface="Microsoft JhengHei UI"/>
              <a:cs typeface="Microsoft JhengHei UI"/>
            </a:endParaRPr>
          </a:p>
          <a:p>
            <a:pPr algn="just" lvl="1" marL="389255" marR="5080" indent="-188595">
              <a:lnSpc>
                <a:spcPct val="141800"/>
              </a:lnSpc>
              <a:spcBef>
                <a:spcPts val="95"/>
              </a:spcBef>
              <a:buFont typeface="Arial"/>
              <a:buChar char="•"/>
              <a:tabLst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不改变⽹络的实际拓扑，但在逻辑上则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切断某些链路</a:t>
            </a:r>
            <a:r>
              <a:rPr dirty="0" sz="2850" spc="25">
                <a:latin typeface="Microsoft JhengHei UI"/>
                <a:cs typeface="Microsoft JhengHei UI"/>
              </a:rPr>
              <a:t>，使得从⼀台主 机到所有其他主机的路径是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⽆环路的树状结构</a:t>
            </a:r>
            <a:r>
              <a:rPr dirty="0" sz="2850" spc="25">
                <a:latin typeface="Microsoft JhengHei UI"/>
                <a:cs typeface="Microsoft JhengHei UI"/>
              </a:rPr>
              <a:t>，从⽽消除了兜圈⼦现 </a:t>
            </a:r>
            <a:r>
              <a:rPr dirty="0" sz="2850" spc="30">
                <a:latin typeface="Microsoft JhengHei UI"/>
                <a:cs typeface="Microsoft JhengHei UI"/>
              </a:rPr>
              <a:t>象。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6916" y="7930242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6686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14469" y="7735585"/>
            <a:ext cx="4906010" cy="180975"/>
          </a:xfrm>
          <a:custGeom>
            <a:avLst/>
            <a:gdLst/>
            <a:ahLst/>
            <a:cxnLst/>
            <a:rect l="l" t="t" r="r" b="b"/>
            <a:pathLst>
              <a:path w="4906009" h="180975">
                <a:moveTo>
                  <a:pt x="4820057" y="0"/>
                </a:moveTo>
                <a:lnTo>
                  <a:pt x="0" y="0"/>
                </a:lnTo>
                <a:lnTo>
                  <a:pt x="33427" y="7099"/>
                </a:lnTo>
                <a:lnTo>
                  <a:pt x="60724" y="26462"/>
                </a:lnTo>
                <a:lnTo>
                  <a:pt x="79129" y="55180"/>
                </a:lnTo>
                <a:lnTo>
                  <a:pt x="85878" y="90349"/>
                </a:lnTo>
                <a:lnTo>
                  <a:pt x="79129" y="125516"/>
                </a:lnTo>
                <a:lnTo>
                  <a:pt x="60724" y="154235"/>
                </a:lnTo>
                <a:lnTo>
                  <a:pt x="33427" y="173598"/>
                </a:lnTo>
                <a:lnTo>
                  <a:pt x="0" y="180698"/>
                </a:lnTo>
                <a:lnTo>
                  <a:pt x="4820057" y="180698"/>
                </a:lnTo>
                <a:lnTo>
                  <a:pt x="4853487" y="173598"/>
                </a:lnTo>
                <a:lnTo>
                  <a:pt x="4880785" y="154235"/>
                </a:lnTo>
                <a:lnTo>
                  <a:pt x="4899190" y="125516"/>
                </a:lnTo>
                <a:lnTo>
                  <a:pt x="4905939" y="90349"/>
                </a:lnTo>
                <a:lnTo>
                  <a:pt x="4899190" y="55180"/>
                </a:lnTo>
                <a:lnTo>
                  <a:pt x="4880785" y="26462"/>
                </a:lnTo>
                <a:lnTo>
                  <a:pt x="4853487" y="7099"/>
                </a:lnTo>
                <a:lnTo>
                  <a:pt x="482005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17225" y="7724216"/>
            <a:ext cx="194491" cy="203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14470" y="7735585"/>
            <a:ext cx="4906010" cy="180975"/>
          </a:xfrm>
          <a:custGeom>
            <a:avLst/>
            <a:gdLst/>
            <a:ahLst/>
            <a:cxnLst/>
            <a:rect l="l" t="t" r="r" b="b"/>
            <a:pathLst>
              <a:path w="4906009" h="180975">
                <a:moveTo>
                  <a:pt x="0" y="0"/>
                </a:moveTo>
                <a:lnTo>
                  <a:pt x="4820061" y="0"/>
                </a:lnTo>
                <a:lnTo>
                  <a:pt x="4853489" y="7100"/>
                </a:lnTo>
                <a:lnTo>
                  <a:pt x="4880786" y="26462"/>
                </a:lnTo>
                <a:lnTo>
                  <a:pt x="4899190" y="55181"/>
                </a:lnTo>
                <a:lnTo>
                  <a:pt x="4905938" y="90349"/>
                </a:lnTo>
                <a:lnTo>
                  <a:pt x="4899190" y="125517"/>
                </a:lnTo>
                <a:lnTo>
                  <a:pt x="4880786" y="154235"/>
                </a:lnTo>
                <a:lnTo>
                  <a:pt x="4853489" y="173598"/>
                </a:lnTo>
                <a:lnTo>
                  <a:pt x="4820061" y="180698"/>
                </a:lnTo>
                <a:lnTo>
                  <a:pt x="0" y="180698"/>
                </a:lnTo>
              </a:path>
            </a:pathLst>
          </a:custGeom>
          <a:ln w="25197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75305" y="7930242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6686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73691" y="7930242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6686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472081" y="7930242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6686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840300" y="7533449"/>
            <a:ext cx="2740025" cy="1405890"/>
          </a:xfrm>
          <a:custGeom>
            <a:avLst/>
            <a:gdLst/>
            <a:ahLst/>
            <a:cxnLst/>
            <a:rect l="l" t="t" r="r" b="b"/>
            <a:pathLst>
              <a:path w="2740025" h="1405890">
                <a:moveTo>
                  <a:pt x="0" y="1405627"/>
                </a:moveTo>
                <a:lnTo>
                  <a:pt x="273989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210248" y="7533449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0" y="1405627"/>
                </a:moveTo>
                <a:lnTo>
                  <a:pt x="136994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580197" y="7533449"/>
            <a:ext cx="0" cy="1405890"/>
          </a:xfrm>
          <a:custGeom>
            <a:avLst/>
            <a:gdLst/>
            <a:ahLst/>
            <a:cxnLst/>
            <a:rect l="l" t="t" r="r" b="b"/>
            <a:pathLst>
              <a:path w="0" h="1405890">
                <a:moveTo>
                  <a:pt x="0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0197" y="7533449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1369947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交换机使⽤了⽣成树协议</a:t>
            </a:r>
          </a:p>
        </p:txBody>
      </p:sp>
      <p:sp>
        <p:nvSpPr>
          <p:cNvPr id="15" name="object 15"/>
          <p:cNvSpPr/>
          <p:nvPr/>
        </p:nvSpPr>
        <p:spPr>
          <a:xfrm>
            <a:off x="8179897" y="8605428"/>
            <a:ext cx="794093" cy="668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78287" y="8605428"/>
            <a:ext cx="794093" cy="668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776680" y="8605428"/>
            <a:ext cx="794093" cy="668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075070" y="8605428"/>
            <a:ext cx="794093" cy="668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553675" y="8604860"/>
            <a:ext cx="794092" cy="668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868430" y="8604860"/>
            <a:ext cx="794093" cy="668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183176" y="8604860"/>
            <a:ext cx="794093" cy="668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497931" y="8604860"/>
            <a:ext cx="794092" cy="668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601336" y="7143041"/>
            <a:ext cx="1957814" cy="780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83584" y="1790521"/>
            <a:ext cx="13759235" cy="45031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81478" y="2167473"/>
            <a:ext cx="12963525" cy="3707765"/>
          </a:xfrm>
          <a:custGeom>
            <a:avLst/>
            <a:gdLst/>
            <a:ahLst/>
            <a:cxnLst/>
            <a:rect l="l" t="t" r="r" b="b"/>
            <a:pathLst>
              <a:path w="12963525" h="37077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449182"/>
                </a:lnTo>
                <a:lnTo>
                  <a:pt x="197" y="3500552"/>
                </a:lnTo>
                <a:lnTo>
                  <a:pt x="1581" y="3541979"/>
                </a:lnTo>
                <a:lnTo>
                  <a:pt x="12649" y="3600687"/>
                </a:lnTo>
                <a:lnTo>
                  <a:pt x="49226" y="3658101"/>
                </a:lnTo>
                <a:lnTo>
                  <a:pt x="106640" y="3694678"/>
                </a:lnTo>
                <a:lnTo>
                  <a:pt x="165348" y="3705746"/>
                </a:lnTo>
                <a:lnTo>
                  <a:pt x="206776" y="3707130"/>
                </a:lnTo>
                <a:lnTo>
                  <a:pt x="258146" y="3707327"/>
                </a:lnTo>
                <a:lnTo>
                  <a:pt x="12705299" y="3707327"/>
                </a:lnTo>
                <a:lnTo>
                  <a:pt x="12756671" y="3707130"/>
                </a:lnTo>
                <a:lnTo>
                  <a:pt x="12798099" y="3705746"/>
                </a:lnTo>
                <a:lnTo>
                  <a:pt x="12856802" y="3694678"/>
                </a:lnTo>
                <a:lnTo>
                  <a:pt x="12914218" y="3658101"/>
                </a:lnTo>
                <a:lnTo>
                  <a:pt x="12950799" y="3600687"/>
                </a:lnTo>
                <a:lnTo>
                  <a:pt x="12961867" y="3541979"/>
                </a:lnTo>
                <a:lnTo>
                  <a:pt x="12963250" y="3500552"/>
                </a:lnTo>
                <a:lnTo>
                  <a:pt x="12963448" y="344918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81478" y="2167473"/>
            <a:ext cx="12963525" cy="3707765"/>
          </a:xfrm>
          <a:custGeom>
            <a:avLst/>
            <a:gdLst/>
            <a:ahLst/>
            <a:cxnLst/>
            <a:rect l="l" t="t" r="r" b="b"/>
            <a:pathLst>
              <a:path w="12963525" h="37077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449182"/>
                </a:lnTo>
                <a:lnTo>
                  <a:pt x="12963250" y="3500552"/>
                </a:lnTo>
                <a:lnTo>
                  <a:pt x="12961867" y="3541979"/>
                </a:lnTo>
                <a:lnTo>
                  <a:pt x="12950799" y="3600687"/>
                </a:lnTo>
                <a:lnTo>
                  <a:pt x="12914218" y="3658101"/>
                </a:lnTo>
                <a:lnTo>
                  <a:pt x="12856802" y="3694678"/>
                </a:lnTo>
                <a:lnTo>
                  <a:pt x="12798099" y="3705746"/>
                </a:lnTo>
                <a:lnTo>
                  <a:pt x="12756671" y="3707130"/>
                </a:lnTo>
                <a:lnTo>
                  <a:pt x="12705299" y="3707327"/>
                </a:lnTo>
                <a:lnTo>
                  <a:pt x="258145" y="3707327"/>
                </a:lnTo>
                <a:lnTo>
                  <a:pt x="206775" y="3707130"/>
                </a:lnTo>
                <a:lnTo>
                  <a:pt x="165348" y="3705746"/>
                </a:lnTo>
                <a:lnTo>
                  <a:pt x="106640" y="3694678"/>
                </a:lnTo>
                <a:lnTo>
                  <a:pt x="49226" y="3658101"/>
                </a:lnTo>
                <a:lnTo>
                  <a:pt x="12650" y="3600687"/>
                </a:lnTo>
                <a:lnTo>
                  <a:pt x="1581" y="3541979"/>
                </a:lnTo>
                <a:lnTo>
                  <a:pt x="197" y="3500552"/>
                </a:lnTo>
                <a:lnTo>
                  <a:pt x="0" y="344918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166645" y="276360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66645" y="344259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97115" y="2465157"/>
            <a:ext cx="11162665" cy="2741930"/>
          </a:xfrm>
          <a:prstGeom prst="rect">
            <a:avLst/>
          </a:prstGeom>
        </p:spPr>
        <p:txBody>
          <a:bodyPr wrap="square" lIns="0" tIns="256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总线以太⽹使⽤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CSMA/CD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以半双⼯⽅式⼯作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以太⽹交换机不使⽤共享总线，没有碰撞问题，因此不使⽤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CSMA/</a:t>
            </a:r>
            <a:endParaRPr sz="2850">
              <a:latin typeface="Arial"/>
              <a:cs typeface="Arial"/>
            </a:endParaRPr>
          </a:p>
          <a:p>
            <a:pPr marL="12700" marR="5080">
              <a:lnSpc>
                <a:spcPct val="156300"/>
              </a:lnSpc>
            </a:pPr>
            <a:r>
              <a:rPr dirty="0" sz="2850" spc="15">
                <a:latin typeface="Arial"/>
                <a:cs typeface="Arial"/>
              </a:rPr>
              <a:t>CD</a:t>
            </a:r>
            <a:r>
              <a:rPr dirty="0" sz="2850" spc="-5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协议（不需要</a:t>
            </a: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争⽤期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dirty="0" sz="2850" spc="25">
                <a:latin typeface="Microsoft JhengHei UI"/>
                <a:cs typeface="Microsoft JhengHei UI"/>
              </a:rPr>
              <a:t>），</a:t>
            </a:r>
            <a:r>
              <a:rPr dirty="0" sz="2850" spc="30">
                <a:latin typeface="Microsoft JhengHei UI"/>
                <a:cs typeface="Microsoft JhengHei UI"/>
              </a:rPr>
              <a:t>⽽是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以全双⼯⽅式⼯作</a:t>
            </a:r>
            <a:r>
              <a:rPr dirty="0" sz="2850" spc="30">
                <a:latin typeface="Microsoft JhengHei UI"/>
                <a:cs typeface="Microsoft JhengHei UI"/>
              </a:rPr>
              <a:t>。但仍然采⽤以 太⽹的帧结构。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8871" y="8535947"/>
            <a:ext cx="4249420" cy="1271905"/>
          </a:xfrm>
          <a:custGeom>
            <a:avLst/>
            <a:gdLst/>
            <a:ahLst/>
            <a:cxnLst/>
            <a:rect l="l" t="t" r="r" b="b"/>
            <a:pathLst>
              <a:path w="4249420" h="1271904">
                <a:moveTo>
                  <a:pt x="240097" y="0"/>
                </a:moveTo>
                <a:lnTo>
                  <a:pt x="4009037" y="0"/>
                </a:lnTo>
                <a:lnTo>
                  <a:pt x="4056815" y="183"/>
                </a:lnTo>
                <a:lnTo>
                  <a:pt x="4095346" y="1470"/>
                </a:lnTo>
                <a:lnTo>
                  <a:pt x="4149950" y="11765"/>
                </a:lnTo>
                <a:lnTo>
                  <a:pt x="4203349" y="45785"/>
                </a:lnTo>
                <a:lnTo>
                  <a:pt x="4237368" y="99184"/>
                </a:lnTo>
                <a:lnTo>
                  <a:pt x="4247663" y="153788"/>
                </a:lnTo>
                <a:lnTo>
                  <a:pt x="4248950" y="192318"/>
                </a:lnTo>
                <a:lnTo>
                  <a:pt x="4249134" y="240097"/>
                </a:lnTo>
                <a:lnTo>
                  <a:pt x="4249134" y="1031788"/>
                </a:lnTo>
                <a:lnTo>
                  <a:pt x="4248950" y="1079566"/>
                </a:lnTo>
                <a:lnTo>
                  <a:pt x="4247663" y="1118097"/>
                </a:lnTo>
                <a:lnTo>
                  <a:pt x="4237368" y="1172700"/>
                </a:lnTo>
                <a:lnTo>
                  <a:pt x="4203349" y="1226100"/>
                </a:lnTo>
                <a:lnTo>
                  <a:pt x="4149950" y="1260119"/>
                </a:lnTo>
                <a:lnTo>
                  <a:pt x="4095346" y="1270415"/>
                </a:lnTo>
                <a:lnTo>
                  <a:pt x="4056815" y="1271702"/>
                </a:lnTo>
                <a:lnTo>
                  <a:pt x="4009037" y="1271885"/>
                </a:lnTo>
                <a:lnTo>
                  <a:pt x="240097" y="1271885"/>
                </a:lnTo>
                <a:lnTo>
                  <a:pt x="192318" y="1271702"/>
                </a:lnTo>
                <a:lnTo>
                  <a:pt x="153788" y="1270415"/>
                </a:lnTo>
                <a:lnTo>
                  <a:pt x="99184" y="1260119"/>
                </a:lnTo>
                <a:lnTo>
                  <a:pt x="45785" y="1226100"/>
                </a:lnTo>
                <a:lnTo>
                  <a:pt x="11765" y="1172700"/>
                </a:lnTo>
                <a:lnTo>
                  <a:pt x="1470" y="1118097"/>
                </a:lnTo>
                <a:lnTo>
                  <a:pt x="183" y="1079566"/>
                </a:lnTo>
                <a:lnTo>
                  <a:pt x="0" y="1031788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59363" y="8004157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2126" y="8018966"/>
            <a:ext cx="989330" cy="989330"/>
          </a:xfrm>
          <a:custGeom>
            <a:avLst/>
            <a:gdLst/>
            <a:ahLst/>
            <a:cxnLst/>
            <a:rect l="l" t="t" r="r" b="b"/>
            <a:pathLst>
              <a:path w="989330" h="989329">
                <a:moveTo>
                  <a:pt x="0" y="988939"/>
                </a:moveTo>
                <a:lnTo>
                  <a:pt x="98893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12832" y="7981067"/>
            <a:ext cx="903605" cy="1027430"/>
          </a:xfrm>
          <a:custGeom>
            <a:avLst/>
            <a:gdLst/>
            <a:ahLst/>
            <a:cxnLst/>
            <a:rect l="l" t="t" r="r" b="b"/>
            <a:pathLst>
              <a:path w="903604" h="1027429">
                <a:moveTo>
                  <a:pt x="903108" y="102683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75725" y="8963237"/>
            <a:ext cx="794093" cy="66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6420" y="8937307"/>
            <a:ext cx="794093" cy="668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25965" y="8937307"/>
            <a:ext cx="794094" cy="668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46992" y="7114357"/>
            <a:ext cx="4249420" cy="1155065"/>
          </a:xfrm>
          <a:custGeom>
            <a:avLst/>
            <a:gdLst/>
            <a:ahLst/>
            <a:cxnLst/>
            <a:rect l="l" t="t" r="r" b="b"/>
            <a:pathLst>
              <a:path w="4249420" h="1155065">
                <a:moveTo>
                  <a:pt x="4009037" y="0"/>
                </a:moveTo>
                <a:lnTo>
                  <a:pt x="240096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4" y="11766"/>
                </a:lnTo>
                <a:lnTo>
                  <a:pt x="45784" y="45785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914645"/>
                </a:lnTo>
                <a:lnTo>
                  <a:pt x="183" y="962423"/>
                </a:lnTo>
                <a:lnTo>
                  <a:pt x="1470" y="1000954"/>
                </a:lnTo>
                <a:lnTo>
                  <a:pt x="11765" y="1055557"/>
                </a:lnTo>
                <a:lnTo>
                  <a:pt x="45784" y="1108957"/>
                </a:lnTo>
                <a:lnTo>
                  <a:pt x="99184" y="1142976"/>
                </a:lnTo>
                <a:lnTo>
                  <a:pt x="153787" y="1153271"/>
                </a:lnTo>
                <a:lnTo>
                  <a:pt x="192318" y="1154557"/>
                </a:lnTo>
                <a:lnTo>
                  <a:pt x="240096" y="1154741"/>
                </a:lnTo>
                <a:lnTo>
                  <a:pt x="4009037" y="1154741"/>
                </a:lnTo>
                <a:lnTo>
                  <a:pt x="4056815" y="1154557"/>
                </a:lnTo>
                <a:lnTo>
                  <a:pt x="4095345" y="1153271"/>
                </a:lnTo>
                <a:lnTo>
                  <a:pt x="4149949" y="1142976"/>
                </a:lnTo>
                <a:lnTo>
                  <a:pt x="4203349" y="1108957"/>
                </a:lnTo>
                <a:lnTo>
                  <a:pt x="4237368" y="1055557"/>
                </a:lnTo>
                <a:lnTo>
                  <a:pt x="4247662" y="1000954"/>
                </a:lnTo>
                <a:lnTo>
                  <a:pt x="4248949" y="962423"/>
                </a:lnTo>
                <a:lnTo>
                  <a:pt x="4249133" y="914645"/>
                </a:lnTo>
                <a:lnTo>
                  <a:pt x="4249133" y="240097"/>
                </a:lnTo>
                <a:lnTo>
                  <a:pt x="4248949" y="192319"/>
                </a:lnTo>
                <a:lnTo>
                  <a:pt x="4247662" y="153788"/>
                </a:lnTo>
                <a:lnTo>
                  <a:pt x="4237368" y="99184"/>
                </a:lnTo>
                <a:lnTo>
                  <a:pt x="4203349" y="45785"/>
                </a:lnTo>
                <a:lnTo>
                  <a:pt x="4149949" y="11766"/>
                </a:lnTo>
                <a:lnTo>
                  <a:pt x="4095345" y="1470"/>
                </a:lnTo>
                <a:lnTo>
                  <a:pt x="4056815" y="183"/>
                </a:lnTo>
                <a:lnTo>
                  <a:pt x="4009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46992" y="7114357"/>
            <a:ext cx="4249420" cy="1155065"/>
          </a:xfrm>
          <a:custGeom>
            <a:avLst/>
            <a:gdLst/>
            <a:ahLst/>
            <a:cxnLst/>
            <a:rect l="l" t="t" r="r" b="b"/>
            <a:pathLst>
              <a:path w="4249420" h="1155065">
                <a:moveTo>
                  <a:pt x="240097" y="0"/>
                </a:moveTo>
                <a:lnTo>
                  <a:pt x="4009037" y="0"/>
                </a:lnTo>
                <a:lnTo>
                  <a:pt x="4056815" y="183"/>
                </a:lnTo>
                <a:lnTo>
                  <a:pt x="4095346" y="1470"/>
                </a:lnTo>
                <a:lnTo>
                  <a:pt x="4149950" y="11765"/>
                </a:lnTo>
                <a:lnTo>
                  <a:pt x="4203349" y="45785"/>
                </a:lnTo>
                <a:lnTo>
                  <a:pt x="4237368" y="99184"/>
                </a:lnTo>
                <a:lnTo>
                  <a:pt x="4247663" y="153788"/>
                </a:lnTo>
                <a:lnTo>
                  <a:pt x="4248950" y="192318"/>
                </a:lnTo>
                <a:lnTo>
                  <a:pt x="4249134" y="240097"/>
                </a:lnTo>
                <a:lnTo>
                  <a:pt x="4249134" y="914645"/>
                </a:lnTo>
                <a:lnTo>
                  <a:pt x="4248950" y="962423"/>
                </a:lnTo>
                <a:lnTo>
                  <a:pt x="4247663" y="1000954"/>
                </a:lnTo>
                <a:lnTo>
                  <a:pt x="4237368" y="1055557"/>
                </a:lnTo>
                <a:lnTo>
                  <a:pt x="4203349" y="1108957"/>
                </a:lnTo>
                <a:lnTo>
                  <a:pt x="4149950" y="1142976"/>
                </a:lnTo>
                <a:lnTo>
                  <a:pt x="4095346" y="1153271"/>
                </a:lnTo>
                <a:lnTo>
                  <a:pt x="4056815" y="1154557"/>
                </a:lnTo>
                <a:lnTo>
                  <a:pt x="4009037" y="1154741"/>
                </a:lnTo>
                <a:lnTo>
                  <a:pt x="240097" y="1154741"/>
                </a:lnTo>
                <a:lnTo>
                  <a:pt x="192318" y="1154557"/>
                </a:lnTo>
                <a:lnTo>
                  <a:pt x="153788" y="1153271"/>
                </a:lnTo>
                <a:lnTo>
                  <a:pt x="99184" y="1142976"/>
                </a:lnTo>
                <a:lnTo>
                  <a:pt x="45785" y="1108957"/>
                </a:lnTo>
                <a:lnTo>
                  <a:pt x="11765" y="1055557"/>
                </a:lnTo>
                <a:lnTo>
                  <a:pt x="1470" y="1000954"/>
                </a:lnTo>
                <a:lnTo>
                  <a:pt x="183" y="962423"/>
                </a:lnTo>
                <a:lnTo>
                  <a:pt x="0" y="914645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82584" y="7414918"/>
            <a:ext cx="794093" cy="668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05777" y="7419281"/>
            <a:ext cx="794093" cy="668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50781" y="7419281"/>
            <a:ext cx="794093" cy="668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74708" y="3282013"/>
            <a:ext cx="2911475" cy="1155065"/>
          </a:xfrm>
          <a:custGeom>
            <a:avLst/>
            <a:gdLst/>
            <a:ahLst/>
            <a:cxnLst/>
            <a:rect l="l" t="t" r="r" b="b"/>
            <a:pathLst>
              <a:path w="2911475" h="1155064">
                <a:moveTo>
                  <a:pt x="240097" y="0"/>
                </a:moveTo>
                <a:lnTo>
                  <a:pt x="2670973" y="0"/>
                </a:lnTo>
                <a:lnTo>
                  <a:pt x="2718750" y="183"/>
                </a:lnTo>
                <a:lnTo>
                  <a:pt x="2757281" y="1470"/>
                </a:lnTo>
                <a:lnTo>
                  <a:pt x="2811885" y="11765"/>
                </a:lnTo>
                <a:lnTo>
                  <a:pt x="2865284" y="45785"/>
                </a:lnTo>
                <a:lnTo>
                  <a:pt x="2899304" y="99184"/>
                </a:lnTo>
                <a:lnTo>
                  <a:pt x="2909598" y="153788"/>
                </a:lnTo>
                <a:lnTo>
                  <a:pt x="2910885" y="192318"/>
                </a:lnTo>
                <a:lnTo>
                  <a:pt x="2911069" y="240097"/>
                </a:lnTo>
                <a:lnTo>
                  <a:pt x="2911069" y="914645"/>
                </a:lnTo>
                <a:lnTo>
                  <a:pt x="2910885" y="962423"/>
                </a:lnTo>
                <a:lnTo>
                  <a:pt x="2909598" y="1000954"/>
                </a:lnTo>
                <a:lnTo>
                  <a:pt x="2899304" y="1055557"/>
                </a:lnTo>
                <a:lnTo>
                  <a:pt x="2865284" y="1108957"/>
                </a:lnTo>
                <a:lnTo>
                  <a:pt x="2811885" y="1142976"/>
                </a:lnTo>
                <a:lnTo>
                  <a:pt x="2757281" y="1153271"/>
                </a:lnTo>
                <a:lnTo>
                  <a:pt x="2718750" y="1154557"/>
                </a:lnTo>
                <a:lnTo>
                  <a:pt x="2670973" y="1154741"/>
                </a:lnTo>
                <a:lnTo>
                  <a:pt x="240097" y="1154741"/>
                </a:lnTo>
                <a:lnTo>
                  <a:pt x="192318" y="1154558"/>
                </a:lnTo>
                <a:lnTo>
                  <a:pt x="153788" y="1153271"/>
                </a:lnTo>
                <a:lnTo>
                  <a:pt x="99184" y="1142976"/>
                </a:lnTo>
                <a:lnTo>
                  <a:pt x="45785" y="1108957"/>
                </a:lnTo>
                <a:lnTo>
                  <a:pt x="11765" y="1055557"/>
                </a:lnTo>
                <a:lnTo>
                  <a:pt x="1470" y="1000954"/>
                </a:lnTo>
                <a:lnTo>
                  <a:pt x="183" y="962423"/>
                </a:lnTo>
                <a:lnTo>
                  <a:pt x="0" y="914645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49453" y="3572696"/>
            <a:ext cx="794093" cy="668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17504" y="3572696"/>
            <a:ext cx="794093" cy="668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17209" y="3282013"/>
            <a:ext cx="2911475" cy="1155065"/>
          </a:xfrm>
          <a:custGeom>
            <a:avLst/>
            <a:gdLst/>
            <a:ahLst/>
            <a:cxnLst/>
            <a:rect l="l" t="t" r="r" b="b"/>
            <a:pathLst>
              <a:path w="2911475" h="1155064">
                <a:moveTo>
                  <a:pt x="240097" y="0"/>
                </a:moveTo>
                <a:lnTo>
                  <a:pt x="2670973" y="0"/>
                </a:lnTo>
                <a:lnTo>
                  <a:pt x="2718750" y="183"/>
                </a:lnTo>
                <a:lnTo>
                  <a:pt x="2757281" y="1470"/>
                </a:lnTo>
                <a:lnTo>
                  <a:pt x="2811885" y="11765"/>
                </a:lnTo>
                <a:lnTo>
                  <a:pt x="2865284" y="45785"/>
                </a:lnTo>
                <a:lnTo>
                  <a:pt x="2899304" y="99184"/>
                </a:lnTo>
                <a:lnTo>
                  <a:pt x="2909598" y="153788"/>
                </a:lnTo>
                <a:lnTo>
                  <a:pt x="2910885" y="192318"/>
                </a:lnTo>
                <a:lnTo>
                  <a:pt x="2911069" y="240097"/>
                </a:lnTo>
                <a:lnTo>
                  <a:pt x="2911069" y="914645"/>
                </a:lnTo>
                <a:lnTo>
                  <a:pt x="2910885" y="962423"/>
                </a:lnTo>
                <a:lnTo>
                  <a:pt x="2909598" y="1000954"/>
                </a:lnTo>
                <a:lnTo>
                  <a:pt x="2899304" y="1055557"/>
                </a:lnTo>
                <a:lnTo>
                  <a:pt x="2865284" y="1108957"/>
                </a:lnTo>
                <a:lnTo>
                  <a:pt x="2811885" y="1142976"/>
                </a:lnTo>
                <a:lnTo>
                  <a:pt x="2757281" y="1153271"/>
                </a:lnTo>
                <a:lnTo>
                  <a:pt x="2718750" y="1154557"/>
                </a:lnTo>
                <a:lnTo>
                  <a:pt x="2670973" y="1154741"/>
                </a:lnTo>
                <a:lnTo>
                  <a:pt x="240097" y="1154741"/>
                </a:lnTo>
                <a:lnTo>
                  <a:pt x="192318" y="1154557"/>
                </a:lnTo>
                <a:lnTo>
                  <a:pt x="153788" y="1153271"/>
                </a:lnTo>
                <a:lnTo>
                  <a:pt x="99184" y="1142976"/>
                </a:lnTo>
                <a:lnTo>
                  <a:pt x="45785" y="1108957"/>
                </a:lnTo>
                <a:lnTo>
                  <a:pt x="11765" y="1055557"/>
                </a:lnTo>
                <a:lnTo>
                  <a:pt x="1470" y="1000954"/>
                </a:lnTo>
                <a:lnTo>
                  <a:pt x="183" y="962423"/>
                </a:lnTo>
                <a:lnTo>
                  <a:pt x="0" y="914645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84808" y="3572696"/>
            <a:ext cx="794093" cy="668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16756" y="3572696"/>
            <a:ext cx="794093" cy="6685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86916" y="7569674"/>
            <a:ext cx="9915066" cy="33701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184810" y="7946625"/>
            <a:ext cx="9119870" cy="2574925"/>
          </a:xfrm>
          <a:custGeom>
            <a:avLst/>
            <a:gdLst/>
            <a:ahLst/>
            <a:cxnLst/>
            <a:rect l="l" t="t" r="r" b="b"/>
            <a:pathLst>
              <a:path w="9119869" h="2574925">
                <a:moveTo>
                  <a:pt x="8810517" y="0"/>
                </a:moveTo>
                <a:lnTo>
                  <a:pt x="308765" y="0"/>
                </a:lnTo>
                <a:lnTo>
                  <a:pt x="247321" y="236"/>
                </a:lnTo>
                <a:lnTo>
                  <a:pt x="197770" y="1891"/>
                </a:lnTo>
                <a:lnTo>
                  <a:pt x="158413" y="6383"/>
                </a:lnTo>
                <a:lnTo>
                  <a:pt x="90617" y="33371"/>
                </a:lnTo>
                <a:lnTo>
                  <a:pt x="58879" y="58878"/>
                </a:lnTo>
                <a:lnTo>
                  <a:pt x="33371" y="90617"/>
                </a:lnTo>
                <a:lnTo>
                  <a:pt x="15130" y="127550"/>
                </a:lnTo>
                <a:lnTo>
                  <a:pt x="1891" y="197770"/>
                </a:lnTo>
                <a:lnTo>
                  <a:pt x="236" y="247320"/>
                </a:lnTo>
                <a:lnTo>
                  <a:pt x="0" y="308762"/>
                </a:lnTo>
                <a:lnTo>
                  <a:pt x="0" y="2265603"/>
                </a:lnTo>
                <a:lnTo>
                  <a:pt x="236" y="2327045"/>
                </a:lnTo>
                <a:lnTo>
                  <a:pt x="1891" y="2376595"/>
                </a:lnTo>
                <a:lnTo>
                  <a:pt x="6383" y="2415952"/>
                </a:lnTo>
                <a:lnTo>
                  <a:pt x="33371" y="2483748"/>
                </a:lnTo>
                <a:lnTo>
                  <a:pt x="58879" y="2515486"/>
                </a:lnTo>
                <a:lnTo>
                  <a:pt x="90617" y="2540994"/>
                </a:lnTo>
                <a:lnTo>
                  <a:pt x="127550" y="2559235"/>
                </a:lnTo>
                <a:lnTo>
                  <a:pt x="197770" y="2572474"/>
                </a:lnTo>
                <a:lnTo>
                  <a:pt x="247321" y="2574129"/>
                </a:lnTo>
                <a:lnTo>
                  <a:pt x="308765" y="2574366"/>
                </a:lnTo>
                <a:lnTo>
                  <a:pt x="8810517" y="2574366"/>
                </a:lnTo>
                <a:lnTo>
                  <a:pt x="8871958" y="2574129"/>
                </a:lnTo>
                <a:lnTo>
                  <a:pt x="8921508" y="2572474"/>
                </a:lnTo>
                <a:lnTo>
                  <a:pt x="8960864" y="2567982"/>
                </a:lnTo>
                <a:lnTo>
                  <a:pt x="9028661" y="2540994"/>
                </a:lnTo>
                <a:lnTo>
                  <a:pt x="9060402" y="2515486"/>
                </a:lnTo>
                <a:lnTo>
                  <a:pt x="9085911" y="2483748"/>
                </a:lnTo>
                <a:lnTo>
                  <a:pt x="9104152" y="2446815"/>
                </a:lnTo>
                <a:lnTo>
                  <a:pt x="9117391" y="2376595"/>
                </a:lnTo>
                <a:lnTo>
                  <a:pt x="9119046" y="2327045"/>
                </a:lnTo>
                <a:lnTo>
                  <a:pt x="9119282" y="2265603"/>
                </a:lnTo>
                <a:lnTo>
                  <a:pt x="9119282" y="308762"/>
                </a:lnTo>
                <a:lnTo>
                  <a:pt x="9119046" y="247320"/>
                </a:lnTo>
                <a:lnTo>
                  <a:pt x="9117391" y="197770"/>
                </a:lnTo>
                <a:lnTo>
                  <a:pt x="9112899" y="158413"/>
                </a:lnTo>
                <a:lnTo>
                  <a:pt x="9085911" y="90617"/>
                </a:lnTo>
                <a:lnTo>
                  <a:pt x="9060402" y="58878"/>
                </a:lnTo>
                <a:lnTo>
                  <a:pt x="9028661" y="33371"/>
                </a:lnTo>
                <a:lnTo>
                  <a:pt x="8991726" y="15130"/>
                </a:lnTo>
                <a:lnTo>
                  <a:pt x="8921508" y="1891"/>
                </a:lnTo>
                <a:lnTo>
                  <a:pt x="8871958" y="236"/>
                </a:lnTo>
                <a:lnTo>
                  <a:pt x="88105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84810" y="7946625"/>
            <a:ext cx="9119870" cy="2574925"/>
          </a:xfrm>
          <a:custGeom>
            <a:avLst/>
            <a:gdLst/>
            <a:ahLst/>
            <a:cxnLst/>
            <a:rect l="l" t="t" r="r" b="b"/>
            <a:pathLst>
              <a:path w="9119869" h="2574925">
                <a:moveTo>
                  <a:pt x="308762" y="0"/>
                </a:moveTo>
                <a:lnTo>
                  <a:pt x="8810516" y="0"/>
                </a:lnTo>
                <a:lnTo>
                  <a:pt x="8871958" y="236"/>
                </a:lnTo>
                <a:lnTo>
                  <a:pt x="8921508" y="1891"/>
                </a:lnTo>
                <a:lnTo>
                  <a:pt x="8960865" y="6383"/>
                </a:lnTo>
                <a:lnTo>
                  <a:pt x="9028661" y="33371"/>
                </a:lnTo>
                <a:lnTo>
                  <a:pt x="9060399" y="58879"/>
                </a:lnTo>
                <a:lnTo>
                  <a:pt x="9085907" y="90617"/>
                </a:lnTo>
                <a:lnTo>
                  <a:pt x="9104147" y="127550"/>
                </a:lnTo>
                <a:lnTo>
                  <a:pt x="9117387" y="197770"/>
                </a:lnTo>
                <a:lnTo>
                  <a:pt x="9119042" y="247320"/>
                </a:lnTo>
                <a:lnTo>
                  <a:pt x="9119279" y="308762"/>
                </a:lnTo>
                <a:lnTo>
                  <a:pt x="9119279" y="2265603"/>
                </a:lnTo>
                <a:lnTo>
                  <a:pt x="9119042" y="2327045"/>
                </a:lnTo>
                <a:lnTo>
                  <a:pt x="9117387" y="2376595"/>
                </a:lnTo>
                <a:lnTo>
                  <a:pt x="9112895" y="2415952"/>
                </a:lnTo>
                <a:lnTo>
                  <a:pt x="9085907" y="2483748"/>
                </a:lnTo>
                <a:lnTo>
                  <a:pt x="9060399" y="2515486"/>
                </a:lnTo>
                <a:lnTo>
                  <a:pt x="9028661" y="2540994"/>
                </a:lnTo>
                <a:lnTo>
                  <a:pt x="8991728" y="2559235"/>
                </a:lnTo>
                <a:lnTo>
                  <a:pt x="8921508" y="2572474"/>
                </a:lnTo>
                <a:lnTo>
                  <a:pt x="8871958" y="2574129"/>
                </a:lnTo>
                <a:lnTo>
                  <a:pt x="8810516" y="2574365"/>
                </a:lnTo>
                <a:lnTo>
                  <a:pt x="308762" y="2574365"/>
                </a:lnTo>
                <a:lnTo>
                  <a:pt x="247320" y="2574129"/>
                </a:lnTo>
                <a:lnTo>
                  <a:pt x="197770" y="2572474"/>
                </a:lnTo>
                <a:lnTo>
                  <a:pt x="158413" y="2567982"/>
                </a:lnTo>
                <a:lnTo>
                  <a:pt x="90617" y="2540994"/>
                </a:lnTo>
                <a:lnTo>
                  <a:pt x="58879" y="2515486"/>
                </a:lnTo>
                <a:lnTo>
                  <a:pt x="33371" y="2483748"/>
                </a:lnTo>
                <a:lnTo>
                  <a:pt x="15130" y="2446815"/>
                </a:lnTo>
                <a:lnTo>
                  <a:pt x="1891" y="2376595"/>
                </a:lnTo>
                <a:lnTo>
                  <a:pt x="236" y="2327045"/>
                </a:lnTo>
                <a:lnTo>
                  <a:pt x="0" y="2265603"/>
                </a:lnTo>
                <a:lnTo>
                  <a:pt x="0" y="308762"/>
                </a:lnTo>
                <a:lnTo>
                  <a:pt x="236" y="247320"/>
                </a:lnTo>
                <a:lnTo>
                  <a:pt x="1891" y="197770"/>
                </a:lnTo>
                <a:lnTo>
                  <a:pt x="6383" y="158413"/>
                </a:lnTo>
                <a:lnTo>
                  <a:pt x="33371" y="90617"/>
                </a:lnTo>
                <a:lnTo>
                  <a:pt x="58879" y="58879"/>
                </a:lnTo>
                <a:lnTo>
                  <a:pt x="90617" y="33371"/>
                </a:lnTo>
                <a:lnTo>
                  <a:pt x="127550" y="15130"/>
                </a:lnTo>
                <a:lnTo>
                  <a:pt x="197770" y="1891"/>
                </a:lnTo>
                <a:lnTo>
                  <a:pt x="247320" y="236"/>
                </a:lnTo>
                <a:lnTo>
                  <a:pt x="30876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786916" y="2155210"/>
            <a:ext cx="9915066" cy="54903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84810" y="2532162"/>
            <a:ext cx="9119870" cy="4694555"/>
          </a:xfrm>
          <a:custGeom>
            <a:avLst/>
            <a:gdLst/>
            <a:ahLst/>
            <a:cxnLst/>
            <a:rect l="l" t="t" r="r" b="b"/>
            <a:pathLst>
              <a:path w="9119869" h="4694555">
                <a:moveTo>
                  <a:pt x="8810517" y="0"/>
                </a:moveTo>
                <a:lnTo>
                  <a:pt x="308765" y="0"/>
                </a:lnTo>
                <a:lnTo>
                  <a:pt x="247321" y="236"/>
                </a:lnTo>
                <a:lnTo>
                  <a:pt x="197770" y="1891"/>
                </a:lnTo>
                <a:lnTo>
                  <a:pt x="158413" y="6383"/>
                </a:lnTo>
                <a:lnTo>
                  <a:pt x="90617" y="33371"/>
                </a:lnTo>
                <a:lnTo>
                  <a:pt x="58879" y="58878"/>
                </a:lnTo>
                <a:lnTo>
                  <a:pt x="33371" y="90617"/>
                </a:lnTo>
                <a:lnTo>
                  <a:pt x="15130" y="127550"/>
                </a:lnTo>
                <a:lnTo>
                  <a:pt x="1891" y="197769"/>
                </a:lnTo>
                <a:lnTo>
                  <a:pt x="236" y="247319"/>
                </a:lnTo>
                <a:lnTo>
                  <a:pt x="0" y="308762"/>
                </a:lnTo>
                <a:lnTo>
                  <a:pt x="0" y="4385760"/>
                </a:lnTo>
                <a:lnTo>
                  <a:pt x="236" y="4447203"/>
                </a:lnTo>
                <a:lnTo>
                  <a:pt x="1891" y="4496753"/>
                </a:lnTo>
                <a:lnTo>
                  <a:pt x="6383" y="4536111"/>
                </a:lnTo>
                <a:lnTo>
                  <a:pt x="33371" y="4603906"/>
                </a:lnTo>
                <a:lnTo>
                  <a:pt x="58879" y="4635644"/>
                </a:lnTo>
                <a:lnTo>
                  <a:pt x="90617" y="4661152"/>
                </a:lnTo>
                <a:lnTo>
                  <a:pt x="127550" y="4679393"/>
                </a:lnTo>
                <a:lnTo>
                  <a:pt x="197770" y="4692632"/>
                </a:lnTo>
                <a:lnTo>
                  <a:pt x="247321" y="4694287"/>
                </a:lnTo>
                <a:lnTo>
                  <a:pt x="308765" y="4694524"/>
                </a:lnTo>
                <a:lnTo>
                  <a:pt x="8810517" y="4694524"/>
                </a:lnTo>
                <a:lnTo>
                  <a:pt x="8871958" y="4694287"/>
                </a:lnTo>
                <a:lnTo>
                  <a:pt x="8921508" y="4692632"/>
                </a:lnTo>
                <a:lnTo>
                  <a:pt x="8960864" y="4688140"/>
                </a:lnTo>
                <a:lnTo>
                  <a:pt x="9028661" y="4661152"/>
                </a:lnTo>
                <a:lnTo>
                  <a:pt x="9060402" y="4635644"/>
                </a:lnTo>
                <a:lnTo>
                  <a:pt x="9085911" y="4603906"/>
                </a:lnTo>
                <a:lnTo>
                  <a:pt x="9104152" y="4566974"/>
                </a:lnTo>
                <a:lnTo>
                  <a:pt x="9117391" y="4496753"/>
                </a:lnTo>
                <a:lnTo>
                  <a:pt x="9119046" y="4447203"/>
                </a:lnTo>
                <a:lnTo>
                  <a:pt x="9119282" y="4385760"/>
                </a:lnTo>
                <a:lnTo>
                  <a:pt x="9119282" y="308762"/>
                </a:lnTo>
                <a:lnTo>
                  <a:pt x="9119046" y="247319"/>
                </a:lnTo>
                <a:lnTo>
                  <a:pt x="9117391" y="197769"/>
                </a:lnTo>
                <a:lnTo>
                  <a:pt x="9112899" y="158412"/>
                </a:lnTo>
                <a:lnTo>
                  <a:pt x="9085911" y="90617"/>
                </a:lnTo>
                <a:lnTo>
                  <a:pt x="9060402" y="58878"/>
                </a:lnTo>
                <a:lnTo>
                  <a:pt x="9028661" y="33371"/>
                </a:lnTo>
                <a:lnTo>
                  <a:pt x="8991726" y="15130"/>
                </a:lnTo>
                <a:lnTo>
                  <a:pt x="8921508" y="1891"/>
                </a:lnTo>
                <a:lnTo>
                  <a:pt x="8871958" y="236"/>
                </a:lnTo>
                <a:lnTo>
                  <a:pt x="88105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84810" y="2532162"/>
            <a:ext cx="9119870" cy="4694555"/>
          </a:xfrm>
          <a:custGeom>
            <a:avLst/>
            <a:gdLst/>
            <a:ahLst/>
            <a:cxnLst/>
            <a:rect l="l" t="t" r="r" b="b"/>
            <a:pathLst>
              <a:path w="9119869" h="4694555">
                <a:moveTo>
                  <a:pt x="308762" y="0"/>
                </a:moveTo>
                <a:lnTo>
                  <a:pt x="8810516" y="0"/>
                </a:lnTo>
                <a:lnTo>
                  <a:pt x="8871958" y="236"/>
                </a:lnTo>
                <a:lnTo>
                  <a:pt x="8921508" y="1891"/>
                </a:lnTo>
                <a:lnTo>
                  <a:pt x="8960865" y="6383"/>
                </a:lnTo>
                <a:lnTo>
                  <a:pt x="9028661" y="33371"/>
                </a:lnTo>
                <a:lnTo>
                  <a:pt x="9060399" y="58879"/>
                </a:lnTo>
                <a:lnTo>
                  <a:pt x="9085907" y="90617"/>
                </a:lnTo>
                <a:lnTo>
                  <a:pt x="9104147" y="127550"/>
                </a:lnTo>
                <a:lnTo>
                  <a:pt x="9117387" y="197770"/>
                </a:lnTo>
                <a:lnTo>
                  <a:pt x="9119042" y="247320"/>
                </a:lnTo>
                <a:lnTo>
                  <a:pt x="9119279" y="308762"/>
                </a:lnTo>
                <a:lnTo>
                  <a:pt x="9119279" y="4385761"/>
                </a:lnTo>
                <a:lnTo>
                  <a:pt x="9119042" y="4447203"/>
                </a:lnTo>
                <a:lnTo>
                  <a:pt x="9117387" y="4496753"/>
                </a:lnTo>
                <a:lnTo>
                  <a:pt x="9112895" y="4536111"/>
                </a:lnTo>
                <a:lnTo>
                  <a:pt x="9085907" y="4603906"/>
                </a:lnTo>
                <a:lnTo>
                  <a:pt x="9060399" y="4635645"/>
                </a:lnTo>
                <a:lnTo>
                  <a:pt x="9028661" y="4661152"/>
                </a:lnTo>
                <a:lnTo>
                  <a:pt x="8991728" y="4679393"/>
                </a:lnTo>
                <a:lnTo>
                  <a:pt x="8921508" y="4692632"/>
                </a:lnTo>
                <a:lnTo>
                  <a:pt x="8871958" y="4694287"/>
                </a:lnTo>
                <a:lnTo>
                  <a:pt x="8810516" y="4694524"/>
                </a:lnTo>
                <a:lnTo>
                  <a:pt x="308762" y="4694524"/>
                </a:lnTo>
                <a:lnTo>
                  <a:pt x="247320" y="4694287"/>
                </a:lnTo>
                <a:lnTo>
                  <a:pt x="197770" y="4692632"/>
                </a:lnTo>
                <a:lnTo>
                  <a:pt x="158413" y="4688140"/>
                </a:lnTo>
                <a:lnTo>
                  <a:pt x="90617" y="4661152"/>
                </a:lnTo>
                <a:lnTo>
                  <a:pt x="58879" y="4635645"/>
                </a:lnTo>
                <a:lnTo>
                  <a:pt x="33371" y="4603906"/>
                </a:lnTo>
                <a:lnTo>
                  <a:pt x="15130" y="4566974"/>
                </a:lnTo>
                <a:lnTo>
                  <a:pt x="1891" y="4496753"/>
                </a:lnTo>
                <a:lnTo>
                  <a:pt x="236" y="4447203"/>
                </a:lnTo>
                <a:lnTo>
                  <a:pt x="0" y="4385761"/>
                </a:lnTo>
                <a:lnTo>
                  <a:pt x="0" y="308762"/>
                </a:lnTo>
                <a:lnTo>
                  <a:pt x="236" y="247320"/>
                </a:lnTo>
                <a:lnTo>
                  <a:pt x="1891" y="197770"/>
                </a:lnTo>
                <a:lnTo>
                  <a:pt x="6383" y="158413"/>
                </a:lnTo>
                <a:lnTo>
                  <a:pt x="33371" y="90617"/>
                </a:lnTo>
                <a:lnTo>
                  <a:pt x="58879" y="58879"/>
                </a:lnTo>
                <a:lnTo>
                  <a:pt x="90617" y="33371"/>
                </a:lnTo>
                <a:lnTo>
                  <a:pt x="127550" y="15130"/>
                </a:lnTo>
                <a:lnTo>
                  <a:pt x="197770" y="1891"/>
                </a:lnTo>
                <a:lnTo>
                  <a:pt x="247320" y="236"/>
                </a:lnTo>
                <a:lnTo>
                  <a:pt x="30876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0791693" y="315996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791693" y="377565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791693" y="500703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222162" y="2924815"/>
            <a:ext cx="7457440" cy="3115945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⼴播域不能太⼤。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ts val="4850"/>
              </a:lnSpc>
              <a:spcBef>
                <a:spcPts val="39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实际⼯作中，各部⻔功能单⼀，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部⻔内部可以 相互访问</a:t>
            </a:r>
            <a:r>
              <a:rPr dirty="0" sz="2850" spc="30">
                <a:latin typeface="Microsoft JhengHei UI"/>
                <a:cs typeface="Microsoft JhengHei UI"/>
              </a:rPr>
              <a:t>，部⻔间不能相互访问（安全性）。 因此，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需要⼀种技术</a:t>
            </a:r>
            <a:r>
              <a:rPr dirty="0" sz="285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，将各部⻔从单⼀的⼴播</a:t>
            </a:r>
            <a:endParaRPr sz="2850">
              <a:latin typeface="Microsoft JhengHei UI"/>
              <a:cs typeface="Microsoft JhengHei UI"/>
            </a:endParaRPr>
          </a:p>
          <a:p>
            <a:pPr algn="just"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域隔离出来，以增加⽹络安全性：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179116" y="625039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609585" y="6191155"/>
            <a:ext cx="58896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虚拟局域⽹技术可以解决上术总题。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36894" y="9366470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财务部⻔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86771" y="4838740"/>
            <a:ext cx="8249126" cy="21505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26603" y="4878571"/>
            <a:ext cx="7997825" cy="1899285"/>
          </a:xfrm>
          <a:custGeom>
            <a:avLst/>
            <a:gdLst/>
            <a:ahLst/>
            <a:cxnLst/>
            <a:rect l="l" t="t" r="r" b="b"/>
            <a:pathLst>
              <a:path w="7997825" h="1899284">
                <a:moveTo>
                  <a:pt x="0" y="1899223"/>
                </a:moveTo>
                <a:lnTo>
                  <a:pt x="7997825" y="1899223"/>
                </a:lnTo>
                <a:lnTo>
                  <a:pt x="7997825" y="0"/>
                </a:lnTo>
                <a:lnTo>
                  <a:pt x="0" y="0"/>
                </a:lnTo>
                <a:lnTo>
                  <a:pt x="0" y="1899223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26603" y="4878572"/>
            <a:ext cx="7997825" cy="1899285"/>
          </a:xfrm>
          <a:custGeom>
            <a:avLst/>
            <a:gdLst/>
            <a:ahLst/>
            <a:cxnLst/>
            <a:rect l="l" t="t" r="r" b="b"/>
            <a:pathLst>
              <a:path w="7997825" h="1899284">
                <a:moveTo>
                  <a:pt x="0" y="0"/>
                </a:moveTo>
                <a:lnTo>
                  <a:pt x="7997825" y="0"/>
                </a:lnTo>
                <a:lnTo>
                  <a:pt x="7997825" y="1899223"/>
                </a:lnTo>
                <a:lnTo>
                  <a:pt x="0" y="18992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06723" y="5888952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2" y="95"/>
                </a:lnTo>
                <a:lnTo>
                  <a:pt x="51647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1"/>
                </a:lnTo>
                <a:lnTo>
                  <a:pt x="125157" y="530828"/>
                </a:lnTo>
                <a:lnTo>
                  <a:pt x="420895" y="530828"/>
                </a:lnTo>
                <a:lnTo>
                  <a:pt x="465921" y="530061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06627" y="5888952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5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540749" y="5888952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2" y="95"/>
                </a:lnTo>
                <a:lnTo>
                  <a:pt x="51645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3" y="517291"/>
                </a:lnTo>
                <a:lnTo>
                  <a:pt x="80131" y="530061"/>
                </a:lnTo>
                <a:lnTo>
                  <a:pt x="125157" y="530828"/>
                </a:lnTo>
                <a:lnTo>
                  <a:pt x="420895" y="530828"/>
                </a:lnTo>
                <a:lnTo>
                  <a:pt x="465921" y="530061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40653" y="5888952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5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74773" y="5888952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8" y="0"/>
                </a:lnTo>
                <a:lnTo>
                  <a:pt x="100233" y="95"/>
                </a:lnTo>
                <a:lnTo>
                  <a:pt x="51647" y="6138"/>
                </a:lnTo>
                <a:lnTo>
                  <a:pt x="13442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1"/>
                </a:lnTo>
                <a:lnTo>
                  <a:pt x="125158" y="530828"/>
                </a:lnTo>
                <a:lnTo>
                  <a:pt x="420895" y="530828"/>
                </a:lnTo>
                <a:lnTo>
                  <a:pt x="465921" y="530061"/>
                </a:lnTo>
                <a:lnTo>
                  <a:pt x="509389" y="517291"/>
                </a:lnTo>
                <a:lnTo>
                  <a:pt x="540012" y="479086"/>
                </a:lnTo>
                <a:lnTo>
                  <a:pt x="546054" y="430500"/>
                </a:lnTo>
                <a:lnTo>
                  <a:pt x="546054" y="100329"/>
                </a:lnTo>
                <a:lnTo>
                  <a:pt x="540012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74677" y="5888952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5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08800" y="5888952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3" y="95"/>
                </a:lnTo>
                <a:lnTo>
                  <a:pt x="51647" y="6138"/>
                </a:lnTo>
                <a:lnTo>
                  <a:pt x="13442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1"/>
                </a:lnTo>
                <a:lnTo>
                  <a:pt x="125157" y="530828"/>
                </a:lnTo>
                <a:lnTo>
                  <a:pt x="420895" y="530828"/>
                </a:lnTo>
                <a:lnTo>
                  <a:pt x="465921" y="530061"/>
                </a:lnTo>
                <a:lnTo>
                  <a:pt x="509389" y="517291"/>
                </a:lnTo>
                <a:lnTo>
                  <a:pt x="540012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2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08703" y="5888952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5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741392" y="5888952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2" y="95"/>
                </a:lnTo>
                <a:lnTo>
                  <a:pt x="51647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1"/>
                </a:lnTo>
                <a:lnTo>
                  <a:pt x="125157" y="530828"/>
                </a:lnTo>
                <a:lnTo>
                  <a:pt x="420895" y="530828"/>
                </a:lnTo>
                <a:lnTo>
                  <a:pt x="465921" y="530061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741296" y="5888952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5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76848" y="5888952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2" y="95"/>
                </a:lnTo>
                <a:lnTo>
                  <a:pt x="51647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1"/>
                </a:lnTo>
                <a:lnTo>
                  <a:pt x="125157" y="530828"/>
                </a:lnTo>
                <a:lnTo>
                  <a:pt x="420895" y="530828"/>
                </a:lnTo>
                <a:lnTo>
                  <a:pt x="465921" y="530061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476752" y="5888952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4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208009" y="5888952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3" y="95"/>
                </a:lnTo>
                <a:lnTo>
                  <a:pt x="51647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4" y="517291"/>
                </a:lnTo>
                <a:lnTo>
                  <a:pt x="80132" y="530061"/>
                </a:lnTo>
                <a:lnTo>
                  <a:pt x="125157" y="530828"/>
                </a:lnTo>
                <a:lnTo>
                  <a:pt x="420895" y="530828"/>
                </a:lnTo>
                <a:lnTo>
                  <a:pt x="465921" y="530061"/>
                </a:lnTo>
                <a:lnTo>
                  <a:pt x="509389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9" y="13537"/>
                </a:lnTo>
                <a:lnTo>
                  <a:pt x="465921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207913" y="5888952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4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44901" y="5888952"/>
            <a:ext cx="546100" cy="530860"/>
          </a:xfrm>
          <a:custGeom>
            <a:avLst/>
            <a:gdLst/>
            <a:ahLst/>
            <a:cxnLst/>
            <a:rect l="l" t="t" r="r" b="b"/>
            <a:pathLst>
              <a:path w="546100" h="530860">
                <a:moveTo>
                  <a:pt x="420895" y="0"/>
                </a:moveTo>
                <a:lnTo>
                  <a:pt x="125157" y="0"/>
                </a:lnTo>
                <a:lnTo>
                  <a:pt x="100232" y="95"/>
                </a:lnTo>
                <a:lnTo>
                  <a:pt x="51645" y="6138"/>
                </a:lnTo>
                <a:lnTo>
                  <a:pt x="13441" y="36760"/>
                </a:lnTo>
                <a:lnTo>
                  <a:pt x="671" y="80228"/>
                </a:lnTo>
                <a:lnTo>
                  <a:pt x="0" y="100329"/>
                </a:lnTo>
                <a:lnTo>
                  <a:pt x="0" y="430500"/>
                </a:lnTo>
                <a:lnTo>
                  <a:pt x="6042" y="479086"/>
                </a:lnTo>
                <a:lnTo>
                  <a:pt x="36663" y="517291"/>
                </a:lnTo>
                <a:lnTo>
                  <a:pt x="80131" y="530061"/>
                </a:lnTo>
                <a:lnTo>
                  <a:pt x="125157" y="530828"/>
                </a:lnTo>
                <a:lnTo>
                  <a:pt x="420895" y="530828"/>
                </a:lnTo>
                <a:lnTo>
                  <a:pt x="465920" y="530061"/>
                </a:lnTo>
                <a:lnTo>
                  <a:pt x="509388" y="517291"/>
                </a:lnTo>
                <a:lnTo>
                  <a:pt x="540011" y="479086"/>
                </a:lnTo>
                <a:lnTo>
                  <a:pt x="546053" y="430500"/>
                </a:lnTo>
                <a:lnTo>
                  <a:pt x="546053" y="100329"/>
                </a:lnTo>
                <a:lnTo>
                  <a:pt x="540011" y="51742"/>
                </a:lnTo>
                <a:lnTo>
                  <a:pt x="509388" y="13537"/>
                </a:lnTo>
                <a:lnTo>
                  <a:pt x="465920" y="767"/>
                </a:lnTo>
                <a:lnTo>
                  <a:pt x="420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44804" y="5888952"/>
            <a:ext cx="546735" cy="530860"/>
          </a:xfrm>
          <a:custGeom>
            <a:avLst/>
            <a:gdLst/>
            <a:ahLst/>
            <a:cxnLst/>
            <a:rect l="l" t="t" r="r" b="b"/>
            <a:pathLst>
              <a:path w="546734" h="530860">
                <a:moveTo>
                  <a:pt x="125253" y="0"/>
                </a:moveTo>
                <a:lnTo>
                  <a:pt x="420991" y="0"/>
                </a:lnTo>
                <a:lnTo>
                  <a:pt x="445916" y="95"/>
                </a:lnTo>
                <a:lnTo>
                  <a:pt x="494502" y="6138"/>
                </a:lnTo>
                <a:lnTo>
                  <a:pt x="532707" y="36760"/>
                </a:lnTo>
                <a:lnTo>
                  <a:pt x="545478" y="80228"/>
                </a:lnTo>
                <a:lnTo>
                  <a:pt x="546245" y="125253"/>
                </a:lnTo>
                <a:lnTo>
                  <a:pt x="546245" y="405575"/>
                </a:lnTo>
                <a:lnTo>
                  <a:pt x="545478" y="450601"/>
                </a:lnTo>
                <a:lnTo>
                  <a:pt x="532707" y="494069"/>
                </a:lnTo>
                <a:lnTo>
                  <a:pt x="494502" y="524691"/>
                </a:lnTo>
                <a:lnTo>
                  <a:pt x="445916" y="530733"/>
                </a:lnTo>
                <a:lnTo>
                  <a:pt x="420991" y="530829"/>
                </a:lnTo>
                <a:lnTo>
                  <a:pt x="125253" y="530829"/>
                </a:lnTo>
                <a:lnTo>
                  <a:pt x="80228" y="530062"/>
                </a:lnTo>
                <a:lnTo>
                  <a:pt x="36760" y="517291"/>
                </a:lnTo>
                <a:lnTo>
                  <a:pt x="6138" y="479086"/>
                </a:lnTo>
                <a:lnTo>
                  <a:pt x="95" y="430500"/>
                </a:lnTo>
                <a:lnTo>
                  <a:pt x="0" y="405575"/>
                </a:lnTo>
                <a:lnTo>
                  <a:pt x="0" y="125253"/>
                </a:lnTo>
                <a:lnTo>
                  <a:pt x="767" y="80228"/>
                </a:lnTo>
                <a:lnTo>
                  <a:pt x="13537" y="36760"/>
                </a:lnTo>
                <a:lnTo>
                  <a:pt x="51742" y="6138"/>
                </a:lnTo>
                <a:lnTo>
                  <a:pt x="100329" y="95"/>
                </a:lnTo>
                <a:lnTo>
                  <a:pt x="125253" y="0"/>
                </a:lnTo>
                <a:close/>
              </a:path>
            </a:pathLst>
          </a:custGeom>
          <a:ln w="11517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12079" y="5962570"/>
            <a:ext cx="140970" cy="329565"/>
          </a:xfrm>
          <a:custGeom>
            <a:avLst/>
            <a:gdLst/>
            <a:ahLst/>
            <a:cxnLst/>
            <a:rect l="l" t="t" r="r" b="b"/>
            <a:pathLst>
              <a:path w="140969" h="329564">
                <a:moveTo>
                  <a:pt x="78481" y="0"/>
                </a:moveTo>
                <a:lnTo>
                  <a:pt x="62070" y="0"/>
                </a:lnTo>
                <a:lnTo>
                  <a:pt x="53927" y="1435"/>
                </a:lnTo>
                <a:lnTo>
                  <a:pt x="20536" y="20602"/>
                </a:lnTo>
                <a:lnTo>
                  <a:pt x="1723" y="56714"/>
                </a:lnTo>
                <a:lnTo>
                  <a:pt x="0" y="242206"/>
                </a:lnTo>
                <a:lnTo>
                  <a:pt x="463" y="258952"/>
                </a:lnTo>
                <a:lnTo>
                  <a:pt x="10997" y="296497"/>
                </a:lnTo>
                <a:lnTo>
                  <a:pt x="46217" y="324727"/>
                </a:lnTo>
                <a:lnTo>
                  <a:pt x="62070" y="328969"/>
                </a:lnTo>
                <a:lnTo>
                  <a:pt x="78481" y="328969"/>
                </a:lnTo>
                <a:lnTo>
                  <a:pt x="120013" y="308366"/>
                </a:lnTo>
                <a:lnTo>
                  <a:pt x="138826" y="272254"/>
                </a:lnTo>
                <a:lnTo>
                  <a:pt x="140550" y="242206"/>
                </a:lnTo>
                <a:lnTo>
                  <a:pt x="140550" y="86762"/>
                </a:lnTo>
                <a:lnTo>
                  <a:pt x="136374" y="46283"/>
                </a:lnTo>
                <a:lnTo>
                  <a:pt x="108144" y="11063"/>
                </a:lnTo>
                <a:lnTo>
                  <a:pt x="78481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34008" y="5847390"/>
            <a:ext cx="496693" cy="7896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71934" y="5198312"/>
            <a:ext cx="563245" cy="344805"/>
          </a:xfrm>
          <a:custGeom>
            <a:avLst/>
            <a:gdLst/>
            <a:ahLst/>
            <a:cxnLst/>
            <a:rect l="l" t="t" r="r" b="b"/>
            <a:pathLst>
              <a:path w="563244" h="344804">
                <a:moveTo>
                  <a:pt x="0" y="344626"/>
                </a:moveTo>
                <a:lnTo>
                  <a:pt x="562732" y="344626"/>
                </a:lnTo>
                <a:lnTo>
                  <a:pt x="562732" y="0"/>
                </a:lnTo>
                <a:lnTo>
                  <a:pt x="0" y="0"/>
                </a:lnTo>
                <a:lnTo>
                  <a:pt x="0" y="344626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71934" y="5198312"/>
            <a:ext cx="563245" cy="344805"/>
          </a:xfrm>
          <a:custGeom>
            <a:avLst/>
            <a:gdLst/>
            <a:ahLst/>
            <a:cxnLst/>
            <a:rect l="l" t="t" r="r" b="b"/>
            <a:pathLst>
              <a:path w="563244" h="344804">
                <a:moveTo>
                  <a:pt x="0" y="0"/>
                </a:moveTo>
                <a:lnTo>
                  <a:pt x="562732" y="0"/>
                </a:lnTo>
                <a:lnTo>
                  <a:pt x="562732" y="344626"/>
                </a:lnTo>
                <a:lnTo>
                  <a:pt x="0" y="34462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64530" y="5550342"/>
            <a:ext cx="577540" cy="1542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829834" y="5269050"/>
            <a:ext cx="447040" cy="0"/>
          </a:xfrm>
          <a:custGeom>
            <a:avLst/>
            <a:gdLst/>
            <a:ahLst/>
            <a:cxnLst/>
            <a:rect l="l" t="t" r="r" b="b"/>
            <a:pathLst>
              <a:path w="447039" h="0">
                <a:moveTo>
                  <a:pt x="0" y="0"/>
                </a:moveTo>
                <a:lnTo>
                  <a:pt x="446934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29834" y="5370626"/>
            <a:ext cx="447040" cy="0"/>
          </a:xfrm>
          <a:custGeom>
            <a:avLst/>
            <a:gdLst/>
            <a:ahLst/>
            <a:cxnLst/>
            <a:rect l="l" t="t" r="r" b="b"/>
            <a:pathLst>
              <a:path w="447039" h="0">
                <a:moveTo>
                  <a:pt x="0" y="0"/>
                </a:moveTo>
                <a:lnTo>
                  <a:pt x="446934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829834" y="5472202"/>
            <a:ext cx="447040" cy="0"/>
          </a:xfrm>
          <a:custGeom>
            <a:avLst/>
            <a:gdLst/>
            <a:ahLst/>
            <a:cxnLst/>
            <a:rect l="l" t="t" r="r" b="b"/>
            <a:pathLst>
              <a:path w="447039" h="0">
                <a:moveTo>
                  <a:pt x="0" y="0"/>
                </a:moveTo>
                <a:lnTo>
                  <a:pt x="446934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023477" y="570156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91527" y="570156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958144" y="570156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23329" y="570156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481037" y="6424746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014418" y="6424746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547799" y="6424746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814902" y="4307875"/>
            <a:ext cx="0" cy="1393825"/>
          </a:xfrm>
          <a:custGeom>
            <a:avLst/>
            <a:gdLst/>
            <a:ahLst/>
            <a:cxnLst/>
            <a:rect l="l" t="t" r="r" b="b"/>
            <a:pathLst>
              <a:path w="0" h="1393825">
                <a:moveTo>
                  <a:pt x="0" y="0"/>
                </a:moveTo>
                <a:lnTo>
                  <a:pt x="0" y="1393693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14902" y="5814115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36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284572" y="4307875"/>
            <a:ext cx="0" cy="1393825"/>
          </a:xfrm>
          <a:custGeom>
            <a:avLst/>
            <a:gdLst/>
            <a:ahLst/>
            <a:cxnLst/>
            <a:rect l="l" t="t" r="r" b="b"/>
            <a:pathLst>
              <a:path w="0" h="1393825">
                <a:moveTo>
                  <a:pt x="0" y="0"/>
                </a:moveTo>
                <a:lnTo>
                  <a:pt x="0" y="1393693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284572" y="5814115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36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746471" y="4307875"/>
            <a:ext cx="0" cy="1393825"/>
          </a:xfrm>
          <a:custGeom>
            <a:avLst/>
            <a:gdLst/>
            <a:ahLst/>
            <a:cxnLst/>
            <a:rect l="l" t="t" r="r" b="b"/>
            <a:pathLst>
              <a:path w="0" h="1393825">
                <a:moveTo>
                  <a:pt x="0" y="0"/>
                </a:moveTo>
                <a:lnTo>
                  <a:pt x="0" y="1393693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746471" y="5814115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36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217927" y="4307875"/>
            <a:ext cx="0" cy="1393825"/>
          </a:xfrm>
          <a:custGeom>
            <a:avLst/>
            <a:gdLst/>
            <a:ahLst/>
            <a:cxnLst/>
            <a:rect l="l" t="t" r="r" b="b"/>
            <a:pathLst>
              <a:path w="0" h="1393825">
                <a:moveTo>
                  <a:pt x="0" y="0"/>
                </a:moveTo>
                <a:lnTo>
                  <a:pt x="0" y="1393693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217927" y="5814115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36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615174" y="5605169"/>
            <a:ext cx="2911571" cy="1570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871681" y="6141955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143874" y="622828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091756" y="622828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195995" y="622828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48114" y="622828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935398" y="622828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883277" y="622828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987517" y="622828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039636" y="622828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764966" y="5610746"/>
            <a:ext cx="2911571" cy="1570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021473" y="6147532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98932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46813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51052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403171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0455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038335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142574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194693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019286" y="5605169"/>
            <a:ext cx="2911571" cy="1570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275793" y="6141955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553252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501133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605372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657491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344775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292655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396894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449014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291224" y="5605169"/>
            <a:ext cx="2911571" cy="1570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47730" y="6141955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825190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773071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877309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929428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616712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564593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668831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720950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551237" y="5605169"/>
            <a:ext cx="2911571" cy="15706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807743" y="6141955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085203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033084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137323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189441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876725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824606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928844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980963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826005" y="5605169"/>
            <a:ext cx="2911571" cy="1570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82512" y="6141955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359970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307851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412091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464210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151494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99373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203613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255732" y="6205096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091996" y="5610746"/>
            <a:ext cx="2911571" cy="1570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348503" y="6147532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625962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573844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678082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730201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417485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365365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469604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521723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357989" y="5610746"/>
            <a:ext cx="2911571" cy="15706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614496" y="6147532"/>
            <a:ext cx="398780" cy="248920"/>
          </a:xfrm>
          <a:custGeom>
            <a:avLst/>
            <a:gdLst/>
            <a:ahLst/>
            <a:cxnLst/>
            <a:rect l="l" t="t" r="r" b="b"/>
            <a:pathLst>
              <a:path w="398779" h="248920">
                <a:moveTo>
                  <a:pt x="0" y="248530"/>
                </a:moveTo>
                <a:lnTo>
                  <a:pt x="398558" y="248530"/>
                </a:lnTo>
                <a:lnTo>
                  <a:pt x="398558" y="0"/>
                </a:lnTo>
                <a:lnTo>
                  <a:pt x="0" y="0"/>
                </a:lnTo>
                <a:lnTo>
                  <a:pt x="0" y="24853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891955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839836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944075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996195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683478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631358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735598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787717" y="6210672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4">
                <a:moveTo>
                  <a:pt x="0" y="122248"/>
                </a:moveTo>
                <a:lnTo>
                  <a:pt x="0" y="0"/>
                </a:lnTo>
              </a:path>
            </a:pathLst>
          </a:custGeom>
          <a:ln w="7853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/>
          <p:nvPr/>
        </p:nvSpPr>
        <p:spPr>
          <a:xfrm>
            <a:off x="2867736" y="9012177"/>
            <a:ext cx="2876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M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3710607" y="3618226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4429352" y="7478831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176536" y="361822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902424" y="7478831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662749" y="3618226"/>
            <a:ext cx="21780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F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344206" y="7478831"/>
            <a:ext cx="2698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8102684" y="3618226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H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999266" y="5872124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3751577" y="5872124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4469801" y="5872124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5218046" y="5872124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5936269" y="5872124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6684512" y="5872124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6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7402735" y="5872124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7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8150979" y="5872124"/>
            <a:ext cx="1657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solidFill>
                  <a:srgbClr val="1B5305"/>
                </a:solidFill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3079132" y="6407262"/>
            <a:ext cx="0" cy="1003935"/>
          </a:xfrm>
          <a:custGeom>
            <a:avLst/>
            <a:gdLst/>
            <a:ahLst/>
            <a:cxnLst/>
            <a:rect l="l" t="t" r="r" b="b"/>
            <a:pathLst>
              <a:path w="0" h="1003934">
                <a:moveTo>
                  <a:pt x="0" y="100374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 txBox="1"/>
          <p:nvPr/>
        </p:nvSpPr>
        <p:spPr>
          <a:xfrm>
            <a:off x="1518545" y="901217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4368304" y="901217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2305100" y="7339986"/>
            <a:ext cx="1549400" cy="706755"/>
          </a:xfrm>
          <a:custGeom>
            <a:avLst/>
            <a:gdLst/>
            <a:ahLst/>
            <a:cxnLst/>
            <a:rect l="l" t="t" r="r" b="b"/>
            <a:pathLst>
              <a:path w="1549400" h="706754">
                <a:moveTo>
                  <a:pt x="1393105" y="0"/>
                </a:moveTo>
                <a:lnTo>
                  <a:pt x="156193" y="0"/>
                </a:lnTo>
                <a:lnTo>
                  <a:pt x="125087" y="119"/>
                </a:lnTo>
                <a:lnTo>
                  <a:pt x="80077" y="3231"/>
                </a:lnTo>
                <a:lnTo>
                  <a:pt x="29688" y="29807"/>
                </a:lnTo>
                <a:lnTo>
                  <a:pt x="7539" y="64572"/>
                </a:lnTo>
                <a:lnTo>
                  <a:pt x="0" y="125207"/>
                </a:lnTo>
                <a:lnTo>
                  <a:pt x="0" y="581120"/>
                </a:lnTo>
                <a:lnTo>
                  <a:pt x="3111" y="626130"/>
                </a:lnTo>
                <a:lnTo>
                  <a:pt x="29688" y="676519"/>
                </a:lnTo>
                <a:lnTo>
                  <a:pt x="64453" y="698667"/>
                </a:lnTo>
                <a:lnTo>
                  <a:pt x="125087" y="706208"/>
                </a:lnTo>
                <a:lnTo>
                  <a:pt x="156193" y="706328"/>
                </a:lnTo>
                <a:lnTo>
                  <a:pt x="1393105" y="706328"/>
                </a:lnTo>
                <a:lnTo>
                  <a:pt x="1449296" y="705370"/>
                </a:lnTo>
                <a:lnTo>
                  <a:pt x="1503543" y="689433"/>
                </a:lnTo>
                <a:lnTo>
                  <a:pt x="1532524" y="660452"/>
                </a:lnTo>
                <a:lnTo>
                  <a:pt x="1548461" y="606205"/>
                </a:lnTo>
                <a:lnTo>
                  <a:pt x="1549299" y="581120"/>
                </a:lnTo>
                <a:lnTo>
                  <a:pt x="1549299" y="125207"/>
                </a:lnTo>
                <a:lnTo>
                  <a:pt x="1546187" y="80197"/>
                </a:lnTo>
                <a:lnTo>
                  <a:pt x="1519611" y="29807"/>
                </a:lnTo>
                <a:lnTo>
                  <a:pt x="1484846" y="7659"/>
                </a:lnTo>
                <a:lnTo>
                  <a:pt x="1424211" y="119"/>
                </a:lnTo>
                <a:lnTo>
                  <a:pt x="1393105" y="0"/>
                </a:lnTo>
                <a:close/>
              </a:path>
            </a:pathLst>
          </a:custGeom>
          <a:solidFill>
            <a:srgbClr val="438F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304981" y="7339986"/>
            <a:ext cx="1550035" cy="706755"/>
          </a:xfrm>
          <a:custGeom>
            <a:avLst/>
            <a:gdLst/>
            <a:ahLst/>
            <a:cxnLst/>
            <a:rect l="l" t="t" r="r" b="b"/>
            <a:pathLst>
              <a:path w="1550035" h="706754">
                <a:moveTo>
                  <a:pt x="156313" y="0"/>
                </a:moveTo>
                <a:lnTo>
                  <a:pt x="1393225" y="0"/>
                </a:lnTo>
                <a:lnTo>
                  <a:pt x="1424331" y="119"/>
                </a:lnTo>
                <a:lnTo>
                  <a:pt x="1469341" y="3231"/>
                </a:lnTo>
                <a:lnTo>
                  <a:pt x="1519730" y="29807"/>
                </a:lnTo>
                <a:lnTo>
                  <a:pt x="1541878" y="64573"/>
                </a:lnTo>
                <a:lnTo>
                  <a:pt x="1549419" y="125207"/>
                </a:lnTo>
                <a:lnTo>
                  <a:pt x="1549539" y="156313"/>
                </a:lnTo>
                <a:lnTo>
                  <a:pt x="1549539" y="550014"/>
                </a:lnTo>
                <a:lnTo>
                  <a:pt x="1548581" y="606205"/>
                </a:lnTo>
                <a:lnTo>
                  <a:pt x="1532644" y="660452"/>
                </a:lnTo>
                <a:lnTo>
                  <a:pt x="1503663" y="689433"/>
                </a:lnTo>
                <a:lnTo>
                  <a:pt x="1449416" y="705370"/>
                </a:lnTo>
                <a:lnTo>
                  <a:pt x="1393225" y="706328"/>
                </a:lnTo>
                <a:lnTo>
                  <a:pt x="156313" y="706328"/>
                </a:lnTo>
                <a:lnTo>
                  <a:pt x="100122" y="705370"/>
                </a:lnTo>
                <a:lnTo>
                  <a:pt x="45875" y="689433"/>
                </a:lnTo>
                <a:lnTo>
                  <a:pt x="16894" y="660452"/>
                </a:lnTo>
                <a:lnTo>
                  <a:pt x="957" y="606205"/>
                </a:lnTo>
                <a:lnTo>
                  <a:pt x="0" y="550014"/>
                </a:lnTo>
                <a:lnTo>
                  <a:pt x="0" y="156313"/>
                </a:lnTo>
                <a:lnTo>
                  <a:pt x="957" y="100122"/>
                </a:lnTo>
                <a:lnTo>
                  <a:pt x="16894" y="45875"/>
                </a:lnTo>
                <a:lnTo>
                  <a:pt x="45875" y="16894"/>
                </a:lnTo>
                <a:lnTo>
                  <a:pt x="100122" y="957"/>
                </a:lnTo>
                <a:lnTo>
                  <a:pt x="156313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 txBox="1"/>
          <p:nvPr/>
        </p:nvSpPr>
        <p:spPr>
          <a:xfrm>
            <a:off x="2517427" y="7440362"/>
            <a:ext cx="11252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集线器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3757502" y="570156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5225552" y="570156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690737" y="570156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155923" y="570156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546"/>
                </a:moveTo>
                <a:lnTo>
                  <a:pt x="112546" y="112546"/>
                </a:lnTo>
                <a:lnTo>
                  <a:pt x="112546" y="0"/>
                </a:lnTo>
                <a:lnTo>
                  <a:pt x="0" y="0"/>
                </a:lnTo>
                <a:lnTo>
                  <a:pt x="0" y="112546"/>
                </a:lnTo>
                <a:close/>
              </a:path>
            </a:pathLst>
          </a:custGeom>
          <a:solidFill>
            <a:srgbClr val="5ECF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 txBox="1"/>
          <p:nvPr/>
        </p:nvSpPr>
        <p:spPr>
          <a:xfrm>
            <a:off x="6639992" y="8357542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⼯程部⻔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6842170" y="2687924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设计部⻔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58908" y="3645643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管理部⻔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1049224" y="838369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1425894" y="8148543"/>
            <a:ext cx="7009765" cy="1872614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集线器：</a:t>
            </a:r>
            <a:endParaRPr sz="2850">
              <a:latin typeface="Microsoft JhengHei UI"/>
              <a:cs typeface="Microsoft JhengHei UI"/>
            </a:endParaRPr>
          </a:p>
          <a:p>
            <a:pPr marL="400050" marR="5080" indent="-377190">
              <a:lnSpc>
                <a:spcPts val="4850"/>
              </a:lnSpc>
              <a:spcBef>
                <a:spcPts val="395"/>
              </a:spcBef>
              <a:buSzPct val="75438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850" spc="25">
                <a:latin typeface="Microsoft JhengHei UI"/>
                <a:cs typeface="Microsoft JhengHei UI"/>
              </a:rPr>
              <a:t>所有计算机都处于同⼀个碰撞域（或冲突 </a:t>
            </a:r>
            <a:r>
              <a:rPr dirty="0" sz="2850" spc="30">
                <a:latin typeface="Microsoft JhengHei UI"/>
                <a:cs typeface="Microsoft JhengHei UI"/>
              </a:rPr>
              <a:t>域）中和同⼀个⼴播域中。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 txBox="1">
            <a:spLocks noGrp="1"/>
          </p:cNvSpPr>
          <p:nvPr>
            <p:ph type="title"/>
          </p:nvPr>
        </p:nvSpPr>
        <p:spPr>
          <a:xfrm>
            <a:off x="8573426" y="715916"/>
            <a:ext cx="295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73426" y="715916"/>
            <a:ext cx="295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847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052820"/>
          </a:xfrm>
          <a:custGeom>
            <a:avLst/>
            <a:gdLst/>
            <a:ahLst/>
            <a:cxnLst/>
            <a:rect l="l" t="t" r="r" b="b"/>
            <a:pathLst>
              <a:path w="12963525" h="60528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94045"/>
                </a:lnTo>
                <a:lnTo>
                  <a:pt x="197" y="5845415"/>
                </a:lnTo>
                <a:lnTo>
                  <a:pt x="1581" y="5886842"/>
                </a:lnTo>
                <a:lnTo>
                  <a:pt x="12649" y="5945550"/>
                </a:lnTo>
                <a:lnTo>
                  <a:pt x="49226" y="6002964"/>
                </a:lnTo>
                <a:lnTo>
                  <a:pt x="106640" y="6039540"/>
                </a:lnTo>
                <a:lnTo>
                  <a:pt x="165348" y="6050609"/>
                </a:lnTo>
                <a:lnTo>
                  <a:pt x="206776" y="6051992"/>
                </a:lnTo>
                <a:lnTo>
                  <a:pt x="258146" y="6052190"/>
                </a:lnTo>
                <a:lnTo>
                  <a:pt x="12705299" y="6052190"/>
                </a:lnTo>
                <a:lnTo>
                  <a:pt x="12756671" y="6051992"/>
                </a:lnTo>
                <a:lnTo>
                  <a:pt x="12798099" y="6050609"/>
                </a:lnTo>
                <a:lnTo>
                  <a:pt x="12856802" y="6039540"/>
                </a:lnTo>
                <a:lnTo>
                  <a:pt x="12914218" y="6002964"/>
                </a:lnTo>
                <a:lnTo>
                  <a:pt x="12950799" y="5945550"/>
                </a:lnTo>
                <a:lnTo>
                  <a:pt x="12961867" y="5886842"/>
                </a:lnTo>
                <a:lnTo>
                  <a:pt x="12963250" y="5845415"/>
                </a:lnTo>
                <a:lnTo>
                  <a:pt x="12963448" y="579404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052820"/>
          </a:xfrm>
          <a:custGeom>
            <a:avLst/>
            <a:gdLst/>
            <a:ahLst/>
            <a:cxnLst/>
            <a:rect l="l" t="t" r="r" b="b"/>
            <a:pathLst>
              <a:path w="12963525" h="60528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94045"/>
                </a:lnTo>
                <a:lnTo>
                  <a:pt x="12963250" y="5845415"/>
                </a:lnTo>
                <a:lnTo>
                  <a:pt x="12961867" y="5886842"/>
                </a:lnTo>
                <a:lnTo>
                  <a:pt x="12950799" y="5945550"/>
                </a:lnTo>
                <a:lnTo>
                  <a:pt x="12914218" y="6002964"/>
                </a:lnTo>
                <a:lnTo>
                  <a:pt x="12856802" y="6039540"/>
                </a:lnTo>
                <a:lnTo>
                  <a:pt x="12798099" y="6050609"/>
                </a:lnTo>
                <a:lnTo>
                  <a:pt x="12756671" y="6051992"/>
                </a:lnTo>
                <a:lnTo>
                  <a:pt x="12705299" y="6052190"/>
                </a:lnTo>
                <a:lnTo>
                  <a:pt x="258145" y="6052190"/>
                </a:lnTo>
                <a:lnTo>
                  <a:pt x="206775" y="6051992"/>
                </a:lnTo>
                <a:lnTo>
                  <a:pt x="165348" y="6050609"/>
                </a:lnTo>
                <a:lnTo>
                  <a:pt x="106640" y="6039540"/>
                </a:lnTo>
                <a:lnTo>
                  <a:pt x="49226" y="6002964"/>
                </a:lnTo>
                <a:lnTo>
                  <a:pt x="12650" y="5945550"/>
                </a:lnTo>
                <a:lnTo>
                  <a:pt x="1581" y="5886842"/>
                </a:lnTo>
                <a:lnTo>
                  <a:pt x="197" y="5845415"/>
                </a:lnTo>
                <a:lnTo>
                  <a:pt x="0" y="579404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516465"/>
            <a:ext cx="11284585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0660" marR="5080" indent="-187960">
              <a:lnSpc>
                <a:spcPct val="144500"/>
              </a:lnSpc>
              <a:spcBef>
                <a:spcPts val="90"/>
              </a:spcBef>
              <a:buFont typeface="Arial"/>
              <a:buChar char="•"/>
              <a:tabLst>
                <a:tab pos="201295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虚拟局域⽹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VLAN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0">
                <a:latin typeface="Microsoft JhengHei UI"/>
                <a:cs typeface="Microsoft JhengHei UI"/>
              </a:rPr>
              <a:t>（</a:t>
            </a:r>
            <a:r>
              <a:rPr dirty="0" sz="2850" spc="0">
                <a:latin typeface="Arial"/>
                <a:cs typeface="Arial"/>
              </a:rPr>
              <a:t>Virtual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LAN</a:t>
            </a:r>
            <a:r>
              <a:rPr dirty="0" sz="2850" spc="25">
                <a:latin typeface="Microsoft JhengHei UI"/>
                <a:cs typeface="Microsoft JhengHei UI"/>
              </a:rPr>
              <a:t>）</a:t>
            </a:r>
            <a:r>
              <a:rPr dirty="0" sz="2850" spc="30">
                <a:latin typeface="Microsoft JhengHei UI"/>
                <a:cs typeface="Microsoft JhengHei UI"/>
              </a:rPr>
              <a:t>是由⼀些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局域⽹⽹段构成的与物理 位置⽆关的逻辑组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400697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62266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84538" y="3771821"/>
            <a:ext cx="10714990" cy="188468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这些组有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共同需求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940"/>
              </a:lnSpc>
              <a:spcBef>
                <a:spcPts val="3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每⼀个</a:t>
            </a:r>
            <a:r>
              <a:rPr dirty="0" sz="2850" spc="50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VLAN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的帧都有⼀个明确的标识符，指明发送这个帧的计算 机是属于哪⼀个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VLAN</a:t>
            </a:r>
            <a:r>
              <a:rPr dirty="0" sz="2850" spc="15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87801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649370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3307" y="5642864"/>
            <a:ext cx="11020425" cy="1872614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由以太⽹交换机实现；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850"/>
              </a:lnSpc>
              <a:spcBef>
                <a:spcPts val="39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虚拟局域⽹其实只是局域⽹给⽤户提供的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⼀种服务</a:t>
            </a:r>
            <a:r>
              <a:rPr dirty="0" sz="2850" spc="30">
                <a:latin typeface="Microsoft JhengHei UI"/>
                <a:cs typeface="Microsoft JhengHei UI"/>
              </a:rPr>
              <a:t>，⽽并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不是⼀种新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型局域⽹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13638" y="1815926"/>
            <a:ext cx="7307726" cy="9254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611532" y="2192877"/>
            <a:ext cx="6512559" cy="8458835"/>
          </a:xfrm>
          <a:custGeom>
            <a:avLst/>
            <a:gdLst/>
            <a:ahLst/>
            <a:cxnLst/>
            <a:rect l="l" t="t" r="r" b="b"/>
            <a:pathLst>
              <a:path w="6512559" h="8458835">
                <a:moveTo>
                  <a:pt x="6203172" y="0"/>
                </a:moveTo>
                <a:lnTo>
                  <a:pt x="308754" y="0"/>
                </a:lnTo>
                <a:lnTo>
                  <a:pt x="247313" y="236"/>
                </a:lnTo>
                <a:lnTo>
                  <a:pt x="197763" y="1891"/>
                </a:lnTo>
                <a:lnTo>
                  <a:pt x="158407" y="6383"/>
                </a:lnTo>
                <a:lnTo>
                  <a:pt x="90612" y="33372"/>
                </a:lnTo>
                <a:lnTo>
                  <a:pt x="58875" y="58879"/>
                </a:lnTo>
                <a:lnTo>
                  <a:pt x="33369" y="90617"/>
                </a:lnTo>
                <a:lnTo>
                  <a:pt x="15130" y="127551"/>
                </a:lnTo>
                <a:lnTo>
                  <a:pt x="1891" y="197770"/>
                </a:lnTo>
                <a:lnTo>
                  <a:pt x="236" y="247320"/>
                </a:lnTo>
                <a:lnTo>
                  <a:pt x="0" y="308763"/>
                </a:lnTo>
                <a:lnTo>
                  <a:pt x="0" y="8149824"/>
                </a:lnTo>
                <a:lnTo>
                  <a:pt x="236" y="8211266"/>
                </a:lnTo>
                <a:lnTo>
                  <a:pt x="1891" y="8260816"/>
                </a:lnTo>
                <a:lnTo>
                  <a:pt x="6383" y="8300173"/>
                </a:lnTo>
                <a:lnTo>
                  <a:pt x="33369" y="8367969"/>
                </a:lnTo>
                <a:lnTo>
                  <a:pt x="58875" y="8399707"/>
                </a:lnTo>
                <a:lnTo>
                  <a:pt x="90612" y="8425215"/>
                </a:lnTo>
                <a:lnTo>
                  <a:pt x="127545" y="8443456"/>
                </a:lnTo>
                <a:lnTo>
                  <a:pt x="197763" y="8456695"/>
                </a:lnTo>
                <a:lnTo>
                  <a:pt x="247313" y="8458350"/>
                </a:lnTo>
                <a:lnTo>
                  <a:pt x="308754" y="8458587"/>
                </a:lnTo>
                <a:lnTo>
                  <a:pt x="6203172" y="8458587"/>
                </a:lnTo>
                <a:lnTo>
                  <a:pt x="6264613" y="8458350"/>
                </a:lnTo>
                <a:lnTo>
                  <a:pt x="6314163" y="8456695"/>
                </a:lnTo>
                <a:lnTo>
                  <a:pt x="6353520" y="8452203"/>
                </a:lnTo>
                <a:lnTo>
                  <a:pt x="6421316" y="8425215"/>
                </a:lnTo>
                <a:lnTo>
                  <a:pt x="6453057" y="8399707"/>
                </a:lnTo>
                <a:lnTo>
                  <a:pt x="6478566" y="8367969"/>
                </a:lnTo>
                <a:lnTo>
                  <a:pt x="6496807" y="8331036"/>
                </a:lnTo>
                <a:lnTo>
                  <a:pt x="6510046" y="8260816"/>
                </a:lnTo>
                <a:lnTo>
                  <a:pt x="6511701" y="8211266"/>
                </a:lnTo>
                <a:lnTo>
                  <a:pt x="6511937" y="8149824"/>
                </a:lnTo>
                <a:lnTo>
                  <a:pt x="6511937" y="308763"/>
                </a:lnTo>
                <a:lnTo>
                  <a:pt x="6511701" y="247320"/>
                </a:lnTo>
                <a:lnTo>
                  <a:pt x="6510046" y="197770"/>
                </a:lnTo>
                <a:lnTo>
                  <a:pt x="6505554" y="158413"/>
                </a:lnTo>
                <a:lnTo>
                  <a:pt x="6478566" y="90617"/>
                </a:lnTo>
                <a:lnTo>
                  <a:pt x="6453057" y="58879"/>
                </a:lnTo>
                <a:lnTo>
                  <a:pt x="6421316" y="33372"/>
                </a:lnTo>
                <a:lnTo>
                  <a:pt x="6384381" y="15131"/>
                </a:lnTo>
                <a:lnTo>
                  <a:pt x="6314163" y="1891"/>
                </a:lnTo>
                <a:lnTo>
                  <a:pt x="6264613" y="236"/>
                </a:lnTo>
                <a:lnTo>
                  <a:pt x="62031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11532" y="2192877"/>
            <a:ext cx="6512559" cy="8458835"/>
          </a:xfrm>
          <a:custGeom>
            <a:avLst/>
            <a:gdLst/>
            <a:ahLst/>
            <a:cxnLst/>
            <a:rect l="l" t="t" r="r" b="b"/>
            <a:pathLst>
              <a:path w="6512559" h="8458835">
                <a:moveTo>
                  <a:pt x="308762" y="0"/>
                </a:moveTo>
                <a:lnTo>
                  <a:pt x="6203175" y="0"/>
                </a:lnTo>
                <a:lnTo>
                  <a:pt x="6264618" y="236"/>
                </a:lnTo>
                <a:lnTo>
                  <a:pt x="6314168" y="1891"/>
                </a:lnTo>
                <a:lnTo>
                  <a:pt x="6353525" y="6383"/>
                </a:lnTo>
                <a:lnTo>
                  <a:pt x="6421320" y="33371"/>
                </a:lnTo>
                <a:lnTo>
                  <a:pt x="6453059" y="58879"/>
                </a:lnTo>
                <a:lnTo>
                  <a:pt x="6478566" y="90617"/>
                </a:lnTo>
                <a:lnTo>
                  <a:pt x="6496807" y="127550"/>
                </a:lnTo>
                <a:lnTo>
                  <a:pt x="6510047" y="197770"/>
                </a:lnTo>
                <a:lnTo>
                  <a:pt x="6511702" y="247320"/>
                </a:lnTo>
                <a:lnTo>
                  <a:pt x="6511938" y="308762"/>
                </a:lnTo>
                <a:lnTo>
                  <a:pt x="6511938" y="8149824"/>
                </a:lnTo>
                <a:lnTo>
                  <a:pt x="6511702" y="8211266"/>
                </a:lnTo>
                <a:lnTo>
                  <a:pt x="6510047" y="8260816"/>
                </a:lnTo>
                <a:lnTo>
                  <a:pt x="6505555" y="8300173"/>
                </a:lnTo>
                <a:lnTo>
                  <a:pt x="6478566" y="8367969"/>
                </a:lnTo>
                <a:lnTo>
                  <a:pt x="6453059" y="8399707"/>
                </a:lnTo>
                <a:lnTo>
                  <a:pt x="6421320" y="8425215"/>
                </a:lnTo>
                <a:lnTo>
                  <a:pt x="6384387" y="8443455"/>
                </a:lnTo>
                <a:lnTo>
                  <a:pt x="6314168" y="8456695"/>
                </a:lnTo>
                <a:lnTo>
                  <a:pt x="6264618" y="8458350"/>
                </a:lnTo>
                <a:lnTo>
                  <a:pt x="6203175" y="8458586"/>
                </a:lnTo>
                <a:lnTo>
                  <a:pt x="308762" y="8458586"/>
                </a:lnTo>
                <a:lnTo>
                  <a:pt x="247320" y="8458350"/>
                </a:lnTo>
                <a:lnTo>
                  <a:pt x="197770" y="8456695"/>
                </a:lnTo>
                <a:lnTo>
                  <a:pt x="158413" y="8452203"/>
                </a:lnTo>
                <a:lnTo>
                  <a:pt x="90617" y="8425215"/>
                </a:lnTo>
                <a:lnTo>
                  <a:pt x="58879" y="8399707"/>
                </a:lnTo>
                <a:lnTo>
                  <a:pt x="33371" y="8367969"/>
                </a:lnTo>
                <a:lnTo>
                  <a:pt x="15130" y="8331036"/>
                </a:lnTo>
                <a:lnTo>
                  <a:pt x="1891" y="8260816"/>
                </a:lnTo>
                <a:lnTo>
                  <a:pt x="236" y="8211266"/>
                </a:lnTo>
                <a:lnTo>
                  <a:pt x="0" y="8149824"/>
                </a:lnTo>
                <a:lnTo>
                  <a:pt x="0" y="308762"/>
                </a:lnTo>
                <a:lnTo>
                  <a:pt x="236" y="247320"/>
                </a:lnTo>
                <a:lnTo>
                  <a:pt x="1891" y="197770"/>
                </a:lnTo>
                <a:lnTo>
                  <a:pt x="6383" y="158413"/>
                </a:lnTo>
                <a:lnTo>
                  <a:pt x="33371" y="90617"/>
                </a:lnTo>
                <a:lnTo>
                  <a:pt x="58879" y="58879"/>
                </a:lnTo>
                <a:lnTo>
                  <a:pt x="90617" y="33371"/>
                </a:lnTo>
                <a:lnTo>
                  <a:pt x="127550" y="15130"/>
                </a:lnTo>
                <a:lnTo>
                  <a:pt x="197770" y="1891"/>
                </a:lnTo>
                <a:lnTo>
                  <a:pt x="247320" y="236"/>
                </a:lnTo>
                <a:lnTo>
                  <a:pt x="30876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31130" y="3068682"/>
            <a:ext cx="2714443" cy="7017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29142" y="3445634"/>
            <a:ext cx="1918970" cy="6221730"/>
          </a:xfrm>
          <a:custGeom>
            <a:avLst/>
            <a:gdLst/>
            <a:ahLst/>
            <a:cxnLst/>
            <a:rect l="l" t="t" r="r" b="b"/>
            <a:pathLst>
              <a:path w="1918970" h="6221730">
                <a:moveTo>
                  <a:pt x="1396044" y="0"/>
                </a:moveTo>
                <a:lnTo>
                  <a:pt x="522374" y="0"/>
                </a:lnTo>
                <a:lnTo>
                  <a:pt x="450680" y="118"/>
                </a:lnTo>
                <a:lnTo>
                  <a:pt x="388356" y="948"/>
                </a:lnTo>
                <a:lnTo>
                  <a:pt x="334551" y="3200"/>
                </a:lnTo>
                <a:lnTo>
                  <a:pt x="288411" y="7586"/>
                </a:lnTo>
                <a:lnTo>
                  <a:pt x="249086" y="14817"/>
                </a:lnTo>
                <a:lnTo>
                  <a:pt x="173168" y="44730"/>
                </a:lnTo>
                <a:lnTo>
                  <a:pt x="134260" y="69580"/>
                </a:lnTo>
                <a:lnTo>
                  <a:pt x="99518" y="99636"/>
                </a:lnTo>
                <a:lnTo>
                  <a:pt x="69462" y="134378"/>
                </a:lnTo>
                <a:lnTo>
                  <a:pt x="44611" y="173287"/>
                </a:lnTo>
                <a:lnTo>
                  <a:pt x="25485" y="215842"/>
                </a:lnTo>
                <a:lnTo>
                  <a:pt x="7467" y="288530"/>
                </a:lnTo>
                <a:lnTo>
                  <a:pt x="3082" y="334669"/>
                </a:lnTo>
                <a:lnTo>
                  <a:pt x="829" y="388475"/>
                </a:lnTo>
                <a:lnTo>
                  <a:pt x="0" y="450799"/>
                </a:lnTo>
                <a:lnTo>
                  <a:pt x="0" y="5770608"/>
                </a:lnTo>
                <a:lnTo>
                  <a:pt x="829" y="5832932"/>
                </a:lnTo>
                <a:lnTo>
                  <a:pt x="3082" y="5886737"/>
                </a:lnTo>
                <a:lnTo>
                  <a:pt x="7467" y="5932877"/>
                </a:lnTo>
                <a:lnTo>
                  <a:pt x="14698" y="5972202"/>
                </a:lnTo>
                <a:lnTo>
                  <a:pt x="44611" y="6048120"/>
                </a:lnTo>
                <a:lnTo>
                  <a:pt x="69462" y="6087029"/>
                </a:lnTo>
                <a:lnTo>
                  <a:pt x="99518" y="6121771"/>
                </a:lnTo>
                <a:lnTo>
                  <a:pt x="134260" y="6151827"/>
                </a:lnTo>
                <a:lnTo>
                  <a:pt x="173168" y="6176677"/>
                </a:lnTo>
                <a:lnTo>
                  <a:pt x="215724" y="6195802"/>
                </a:lnTo>
                <a:lnTo>
                  <a:pt x="288411" y="6213820"/>
                </a:lnTo>
                <a:lnTo>
                  <a:pt x="334551" y="6218206"/>
                </a:lnTo>
                <a:lnTo>
                  <a:pt x="388356" y="6220459"/>
                </a:lnTo>
                <a:lnTo>
                  <a:pt x="450680" y="6221288"/>
                </a:lnTo>
                <a:lnTo>
                  <a:pt x="522374" y="6221407"/>
                </a:lnTo>
                <a:lnTo>
                  <a:pt x="1396044" y="6221407"/>
                </a:lnTo>
                <a:lnTo>
                  <a:pt x="1467738" y="6221288"/>
                </a:lnTo>
                <a:lnTo>
                  <a:pt x="1530062" y="6220459"/>
                </a:lnTo>
                <a:lnTo>
                  <a:pt x="1583868" y="6218206"/>
                </a:lnTo>
                <a:lnTo>
                  <a:pt x="1630007" y="6213820"/>
                </a:lnTo>
                <a:lnTo>
                  <a:pt x="1669332" y="6206590"/>
                </a:lnTo>
                <a:lnTo>
                  <a:pt x="1745251" y="6176677"/>
                </a:lnTo>
                <a:lnTo>
                  <a:pt x="1784160" y="6151827"/>
                </a:lnTo>
                <a:lnTo>
                  <a:pt x="1818901" y="6121771"/>
                </a:lnTo>
                <a:lnTo>
                  <a:pt x="1848956" y="6087029"/>
                </a:lnTo>
                <a:lnTo>
                  <a:pt x="1873805" y="6048120"/>
                </a:lnTo>
                <a:lnTo>
                  <a:pt x="1892929" y="6005564"/>
                </a:lnTo>
                <a:lnTo>
                  <a:pt x="1910952" y="5932877"/>
                </a:lnTo>
                <a:lnTo>
                  <a:pt x="1915339" y="5886737"/>
                </a:lnTo>
                <a:lnTo>
                  <a:pt x="1917592" y="5832932"/>
                </a:lnTo>
                <a:lnTo>
                  <a:pt x="1918422" y="5770608"/>
                </a:lnTo>
                <a:lnTo>
                  <a:pt x="1918422" y="450799"/>
                </a:lnTo>
                <a:lnTo>
                  <a:pt x="1917592" y="388475"/>
                </a:lnTo>
                <a:lnTo>
                  <a:pt x="1915339" y="334669"/>
                </a:lnTo>
                <a:lnTo>
                  <a:pt x="1910952" y="288530"/>
                </a:lnTo>
                <a:lnTo>
                  <a:pt x="1903719" y="249205"/>
                </a:lnTo>
                <a:lnTo>
                  <a:pt x="1873805" y="173287"/>
                </a:lnTo>
                <a:lnTo>
                  <a:pt x="1848956" y="134378"/>
                </a:lnTo>
                <a:lnTo>
                  <a:pt x="1818901" y="99636"/>
                </a:lnTo>
                <a:lnTo>
                  <a:pt x="1784160" y="69580"/>
                </a:lnTo>
                <a:lnTo>
                  <a:pt x="1745251" y="44730"/>
                </a:lnTo>
                <a:lnTo>
                  <a:pt x="1702694" y="25604"/>
                </a:lnTo>
                <a:lnTo>
                  <a:pt x="1630007" y="7586"/>
                </a:lnTo>
                <a:lnTo>
                  <a:pt x="1583868" y="3200"/>
                </a:lnTo>
                <a:lnTo>
                  <a:pt x="1530062" y="948"/>
                </a:lnTo>
                <a:lnTo>
                  <a:pt x="1467738" y="118"/>
                </a:lnTo>
                <a:lnTo>
                  <a:pt x="1396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29024" y="3445634"/>
            <a:ext cx="1918970" cy="6221730"/>
          </a:xfrm>
          <a:custGeom>
            <a:avLst/>
            <a:gdLst/>
            <a:ahLst/>
            <a:cxnLst/>
            <a:rect l="l" t="t" r="r" b="b"/>
            <a:pathLst>
              <a:path w="1918970" h="6221730">
                <a:moveTo>
                  <a:pt x="522492" y="0"/>
                </a:moveTo>
                <a:lnTo>
                  <a:pt x="1396162" y="0"/>
                </a:lnTo>
                <a:lnTo>
                  <a:pt x="1467856" y="118"/>
                </a:lnTo>
                <a:lnTo>
                  <a:pt x="1530180" y="948"/>
                </a:lnTo>
                <a:lnTo>
                  <a:pt x="1583986" y="3200"/>
                </a:lnTo>
                <a:lnTo>
                  <a:pt x="1630125" y="7586"/>
                </a:lnTo>
                <a:lnTo>
                  <a:pt x="1669450" y="14817"/>
                </a:lnTo>
                <a:lnTo>
                  <a:pt x="1745369" y="44729"/>
                </a:lnTo>
                <a:lnTo>
                  <a:pt x="1784277" y="69580"/>
                </a:lnTo>
                <a:lnTo>
                  <a:pt x="1819019" y="99636"/>
                </a:lnTo>
                <a:lnTo>
                  <a:pt x="1849075" y="134378"/>
                </a:lnTo>
                <a:lnTo>
                  <a:pt x="1873925" y="173286"/>
                </a:lnTo>
                <a:lnTo>
                  <a:pt x="1893051" y="215842"/>
                </a:lnTo>
                <a:lnTo>
                  <a:pt x="1911069" y="288529"/>
                </a:lnTo>
                <a:lnTo>
                  <a:pt x="1915455" y="334669"/>
                </a:lnTo>
                <a:lnTo>
                  <a:pt x="1917707" y="388475"/>
                </a:lnTo>
                <a:lnTo>
                  <a:pt x="1918537" y="450799"/>
                </a:lnTo>
                <a:lnTo>
                  <a:pt x="1918655" y="522492"/>
                </a:lnTo>
                <a:lnTo>
                  <a:pt x="1918655" y="5698914"/>
                </a:lnTo>
                <a:lnTo>
                  <a:pt x="1918537" y="5770608"/>
                </a:lnTo>
                <a:lnTo>
                  <a:pt x="1917707" y="5832931"/>
                </a:lnTo>
                <a:lnTo>
                  <a:pt x="1915455" y="5886737"/>
                </a:lnTo>
                <a:lnTo>
                  <a:pt x="1911069" y="5932877"/>
                </a:lnTo>
                <a:lnTo>
                  <a:pt x="1903838" y="5972202"/>
                </a:lnTo>
                <a:lnTo>
                  <a:pt x="1873925" y="6048120"/>
                </a:lnTo>
                <a:lnTo>
                  <a:pt x="1849075" y="6087028"/>
                </a:lnTo>
                <a:lnTo>
                  <a:pt x="1819019" y="6121770"/>
                </a:lnTo>
                <a:lnTo>
                  <a:pt x="1784277" y="6151826"/>
                </a:lnTo>
                <a:lnTo>
                  <a:pt x="1745369" y="6176677"/>
                </a:lnTo>
                <a:lnTo>
                  <a:pt x="1702813" y="6195802"/>
                </a:lnTo>
                <a:lnTo>
                  <a:pt x="1630125" y="6213820"/>
                </a:lnTo>
                <a:lnTo>
                  <a:pt x="1583986" y="6218206"/>
                </a:lnTo>
                <a:lnTo>
                  <a:pt x="1530180" y="6220459"/>
                </a:lnTo>
                <a:lnTo>
                  <a:pt x="1467856" y="6221288"/>
                </a:lnTo>
                <a:lnTo>
                  <a:pt x="1396162" y="6221407"/>
                </a:lnTo>
                <a:lnTo>
                  <a:pt x="522492" y="6221407"/>
                </a:lnTo>
                <a:lnTo>
                  <a:pt x="450799" y="6221288"/>
                </a:lnTo>
                <a:lnTo>
                  <a:pt x="388475" y="6220459"/>
                </a:lnTo>
                <a:lnTo>
                  <a:pt x="334669" y="6218206"/>
                </a:lnTo>
                <a:lnTo>
                  <a:pt x="288529" y="6213820"/>
                </a:lnTo>
                <a:lnTo>
                  <a:pt x="249204" y="6206590"/>
                </a:lnTo>
                <a:lnTo>
                  <a:pt x="173286" y="6176677"/>
                </a:lnTo>
                <a:lnTo>
                  <a:pt x="134378" y="6151826"/>
                </a:lnTo>
                <a:lnTo>
                  <a:pt x="99636" y="6121770"/>
                </a:lnTo>
                <a:lnTo>
                  <a:pt x="69580" y="6087028"/>
                </a:lnTo>
                <a:lnTo>
                  <a:pt x="44729" y="6048120"/>
                </a:lnTo>
                <a:lnTo>
                  <a:pt x="25604" y="6005564"/>
                </a:lnTo>
                <a:lnTo>
                  <a:pt x="7586" y="5932877"/>
                </a:lnTo>
                <a:lnTo>
                  <a:pt x="3200" y="5886737"/>
                </a:lnTo>
                <a:lnTo>
                  <a:pt x="948" y="5832931"/>
                </a:lnTo>
                <a:lnTo>
                  <a:pt x="118" y="5770608"/>
                </a:lnTo>
                <a:lnTo>
                  <a:pt x="0" y="5698914"/>
                </a:lnTo>
                <a:lnTo>
                  <a:pt x="0" y="522492"/>
                </a:lnTo>
                <a:lnTo>
                  <a:pt x="118" y="450799"/>
                </a:lnTo>
                <a:lnTo>
                  <a:pt x="948" y="388475"/>
                </a:lnTo>
                <a:lnTo>
                  <a:pt x="3200" y="334669"/>
                </a:lnTo>
                <a:lnTo>
                  <a:pt x="7586" y="288529"/>
                </a:lnTo>
                <a:lnTo>
                  <a:pt x="14817" y="249204"/>
                </a:lnTo>
                <a:lnTo>
                  <a:pt x="44729" y="173286"/>
                </a:lnTo>
                <a:lnTo>
                  <a:pt x="69580" y="134378"/>
                </a:lnTo>
                <a:lnTo>
                  <a:pt x="99636" y="99636"/>
                </a:lnTo>
                <a:lnTo>
                  <a:pt x="134378" y="69580"/>
                </a:lnTo>
                <a:lnTo>
                  <a:pt x="173286" y="44729"/>
                </a:lnTo>
                <a:lnTo>
                  <a:pt x="215842" y="25604"/>
                </a:lnTo>
                <a:lnTo>
                  <a:pt x="288529" y="7586"/>
                </a:lnTo>
                <a:lnTo>
                  <a:pt x="334669" y="3200"/>
                </a:lnTo>
                <a:lnTo>
                  <a:pt x="388475" y="948"/>
                </a:lnTo>
                <a:lnTo>
                  <a:pt x="450799" y="118"/>
                </a:lnTo>
                <a:lnTo>
                  <a:pt x="52249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94025" y="2704115"/>
            <a:ext cx="2714443" cy="7017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92038" y="3081067"/>
            <a:ext cx="1918970" cy="6221730"/>
          </a:xfrm>
          <a:custGeom>
            <a:avLst/>
            <a:gdLst/>
            <a:ahLst/>
            <a:cxnLst/>
            <a:rect l="l" t="t" r="r" b="b"/>
            <a:pathLst>
              <a:path w="1918970" h="6221730">
                <a:moveTo>
                  <a:pt x="1396044" y="0"/>
                </a:moveTo>
                <a:lnTo>
                  <a:pt x="522373" y="0"/>
                </a:lnTo>
                <a:lnTo>
                  <a:pt x="450679" y="118"/>
                </a:lnTo>
                <a:lnTo>
                  <a:pt x="388355" y="948"/>
                </a:lnTo>
                <a:lnTo>
                  <a:pt x="334550" y="3200"/>
                </a:lnTo>
                <a:lnTo>
                  <a:pt x="288410" y="7586"/>
                </a:lnTo>
                <a:lnTo>
                  <a:pt x="249085" y="14817"/>
                </a:lnTo>
                <a:lnTo>
                  <a:pt x="173167" y="44730"/>
                </a:lnTo>
                <a:lnTo>
                  <a:pt x="134259" y="69580"/>
                </a:lnTo>
                <a:lnTo>
                  <a:pt x="99517" y="99636"/>
                </a:lnTo>
                <a:lnTo>
                  <a:pt x="69461" y="134378"/>
                </a:lnTo>
                <a:lnTo>
                  <a:pt x="44611" y="173286"/>
                </a:lnTo>
                <a:lnTo>
                  <a:pt x="25485" y="215842"/>
                </a:lnTo>
                <a:lnTo>
                  <a:pt x="7467" y="288530"/>
                </a:lnTo>
                <a:lnTo>
                  <a:pt x="3082" y="334669"/>
                </a:lnTo>
                <a:lnTo>
                  <a:pt x="829" y="388475"/>
                </a:lnTo>
                <a:lnTo>
                  <a:pt x="0" y="450799"/>
                </a:lnTo>
                <a:lnTo>
                  <a:pt x="0" y="5770608"/>
                </a:lnTo>
                <a:lnTo>
                  <a:pt x="829" y="5832931"/>
                </a:lnTo>
                <a:lnTo>
                  <a:pt x="3082" y="5886737"/>
                </a:lnTo>
                <a:lnTo>
                  <a:pt x="7467" y="5932877"/>
                </a:lnTo>
                <a:lnTo>
                  <a:pt x="14698" y="5972202"/>
                </a:lnTo>
                <a:lnTo>
                  <a:pt x="44611" y="6048120"/>
                </a:lnTo>
                <a:lnTo>
                  <a:pt x="69461" y="6087029"/>
                </a:lnTo>
                <a:lnTo>
                  <a:pt x="99517" y="6121771"/>
                </a:lnTo>
                <a:lnTo>
                  <a:pt x="134259" y="6151827"/>
                </a:lnTo>
                <a:lnTo>
                  <a:pt x="173167" y="6176677"/>
                </a:lnTo>
                <a:lnTo>
                  <a:pt x="215723" y="6195802"/>
                </a:lnTo>
                <a:lnTo>
                  <a:pt x="288410" y="6213820"/>
                </a:lnTo>
                <a:lnTo>
                  <a:pt x="334550" y="6218206"/>
                </a:lnTo>
                <a:lnTo>
                  <a:pt x="388355" y="6220459"/>
                </a:lnTo>
                <a:lnTo>
                  <a:pt x="450679" y="6221288"/>
                </a:lnTo>
                <a:lnTo>
                  <a:pt x="522373" y="6221407"/>
                </a:lnTo>
                <a:lnTo>
                  <a:pt x="1396044" y="6221407"/>
                </a:lnTo>
                <a:lnTo>
                  <a:pt x="1467737" y="6221288"/>
                </a:lnTo>
                <a:lnTo>
                  <a:pt x="1530061" y="6220459"/>
                </a:lnTo>
                <a:lnTo>
                  <a:pt x="1583867" y="6218206"/>
                </a:lnTo>
                <a:lnTo>
                  <a:pt x="1630007" y="6213820"/>
                </a:lnTo>
                <a:lnTo>
                  <a:pt x="1669332" y="6206590"/>
                </a:lnTo>
                <a:lnTo>
                  <a:pt x="1745250" y="6176677"/>
                </a:lnTo>
                <a:lnTo>
                  <a:pt x="1784158" y="6151827"/>
                </a:lnTo>
                <a:lnTo>
                  <a:pt x="1818900" y="6121771"/>
                </a:lnTo>
                <a:lnTo>
                  <a:pt x="1848956" y="6087029"/>
                </a:lnTo>
                <a:lnTo>
                  <a:pt x="1873806" y="6048120"/>
                </a:lnTo>
                <a:lnTo>
                  <a:pt x="1892931" y="6005564"/>
                </a:lnTo>
                <a:lnTo>
                  <a:pt x="1910949" y="5932877"/>
                </a:lnTo>
                <a:lnTo>
                  <a:pt x="1915335" y="5886737"/>
                </a:lnTo>
                <a:lnTo>
                  <a:pt x="1917587" y="5832931"/>
                </a:lnTo>
                <a:lnTo>
                  <a:pt x="1918417" y="5770608"/>
                </a:lnTo>
                <a:lnTo>
                  <a:pt x="1918417" y="450799"/>
                </a:lnTo>
                <a:lnTo>
                  <a:pt x="1917587" y="388475"/>
                </a:lnTo>
                <a:lnTo>
                  <a:pt x="1915335" y="334669"/>
                </a:lnTo>
                <a:lnTo>
                  <a:pt x="1910949" y="288530"/>
                </a:lnTo>
                <a:lnTo>
                  <a:pt x="1903718" y="249205"/>
                </a:lnTo>
                <a:lnTo>
                  <a:pt x="1873806" y="173286"/>
                </a:lnTo>
                <a:lnTo>
                  <a:pt x="1848956" y="134378"/>
                </a:lnTo>
                <a:lnTo>
                  <a:pt x="1818900" y="99636"/>
                </a:lnTo>
                <a:lnTo>
                  <a:pt x="1784158" y="69580"/>
                </a:lnTo>
                <a:lnTo>
                  <a:pt x="1745250" y="44730"/>
                </a:lnTo>
                <a:lnTo>
                  <a:pt x="1702694" y="25604"/>
                </a:lnTo>
                <a:lnTo>
                  <a:pt x="1630007" y="7586"/>
                </a:lnTo>
                <a:lnTo>
                  <a:pt x="1583867" y="3200"/>
                </a:lnTo>
                <a:lnTo>
                  <a:pt x="1530061" y="948"/>
                </a:lnTo>
                <a:lnTo>
                  <a:pt x="1467737" y="118"/>
                </a:lnTo>
                <a:lnTo>
                  <a:pt x="1396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91919" y="3081067"/>
            <a:ext cx="1918970" cy="6221730"/>
          </a:xfrm>
          <a:custGeom>
            <a:avLst/>
            <a:gdLst/>
            <a:ahLst/>
            <a:cxnLst/>
            <a:rect l="l" t="t" r="r" b="b"/>
            <a:pathLst>
              <a:path w="1918970" h="6221730">
                <a:moveTo>
                  <a:pt x="522492" y="0"/>
                </a:moveTo>
                <a:lnTo>
                  <a:pt x="1396162" y="0"/>
                </a:lnTo>
                <a:lnTo>
                  <a:pt x="1467856" y="118"/>
                </a:lnTo>
                <a:lnTo>
                  <a:pt x="1530180" y="948"/>
                </a:lnTo>
                <a:lnTo>
                  <a:pt x="1583986" y="3200"/>
                </a:lnTo>
                <a:lnTo>
                  <a:pt x="1630125" y="7586"/>
                </a:lnTo>
                <a:lnTo>
                  <a:pt x="1669450" y="14817"/>
                </a:lnTo>
                <a:lnTo>
                  <a:pt x="1745369" y="44729"/>
                </a:lnTo>
                <a:lnTo>
                  <a:pt x="1784277" y="69580"/>
                </a:lnTo>
                <a:lnTo>
                  <a:pt x="1819019" y="99636"/>
                </a:lnTo>
                <a:lnTo>
                  <a:pt x="1849075" y="134378"/>
                </a:lnTo>
                <a:lnTo>
                  <a:pt x="1873925" y="173286"/>
                </a:lnTo>
                <a:lnTo>
                  <a:pt x="1893051" y="215842"/>
                </a:lnTo>
                <a:lnTo>
                  <a:pt x="1911069" y="288529"/>
                </a:lnTo>
                <a:lnTo>
                  <a:pt x="1915455" y="334669"/>
                </a:lnTo>
                <a:lnTo>
                  <a:pt x="1917707" y="388475"/>
                </a:lnTo>
                <a:lnTo>
                  <a:pt x="1918537" y="450799"/>
                </a:lnTo>
                <a:lnTo>
                  <a:pt x="1918655" y="522492"/>
                </a:lnTo>
                <a:lnTo>
                  <a:pt x="1918655" y="5698914"/>
                </a:lnTo>
                <a:lnTo>
                  <a:pt x="1918537" y="5770608"/>
                </a:lnTo>
                <a:lnTo>
                  <a:pt x="1917707" y="5832931"/>
                </a:lnTo>
                <a:lnTo>
                  <a:pt x="1915455" y="5886737"/>
                </a:lnTo>
                <a:lnTo>
                  <a:pt x="1911069" y="5932877"/>
                </a:lnTo>
                <a:lnTo>
                  <a:pt x="1903838" y="5972202"/>
                </a:lnTo>
                <a:lnTo>
                  <a:pt x="1873925" y="6048120"/>
                </a:lnTo>
                <a:lnTo>
                  <a:pt x="1849075" y="6087028"/>
                </a:lnTo>
                <a:lnTo>
                  <a:pt x="1819019" y="6121770"/>
                </a:lnTo>
                <a:lnTo>
                  <a:pt x="1784277" y="6151826"/>
                </a:lnTo>
                <a:lnTo>
                  <a:pt x="1745369" y="6176677"/>
                </a:lnTo>
                <a:lnTo>
                  <a:pt x="1702813" y="6195802"/>
                </a:lnTo>
                <a:lnTo>
                  <a:pt x="1630125" y="6213820"/>
                </a:lnTo>
                <a:lnTo>
                  <a:pt x="1583986" y="6218206"/>
                </a:lnTo>
                <a:lnTo>
                  <a:pt x="1530180" y="6220459"/>
                </a:lnTo>
                <a:lnTo>
                  <a:pt x="1467856" y="6221288"/>
                </a:lnTo>
                <a:lnTo>
                  <a:pt x="1396162" y="6221407"/>
                </a:lnTo>
                <a:lnTo>
                  <a:pt x="522492" y="6221407"/>
                </a:lnTo>
                <a:lnTo>
                  <a:pt x="450799" y="6221288"/>
                </a:lnTo>
                <a:lnTo>
                  <a:pt x="388475" y="6220459"/>
                </a:lnTo>
                <a:lnTo>
                  <a:pt x="334669" y="6218206"/>
                </a:lnTo>
                <a:lnTo>
                  <a:pt x="288529" y="6213820"/>
                </a:lnTo>
                <a:lnTo>
                  <a:pt x="249204" y="6206590"/>
                </a:lnTo>
                <a:lnTo>
                  <a:pt x="173286" y="6176677"/>
                </a:lnTo>
                <a:lnTo>
                  <a:pt x="134378" y="6151826"/>
                </a:lnTo>
                <a:lnTo>
                  <a:pt x="99636" y="6121770"/>
                </a:lnTo>
                <a:lnTo>
                  <a:pt x="69580" y="6087028"/>
                </a:lnTo>
                <a:lnTo>
                  <a:pt x="44729" y="6048120"/>
                </a:lnTo>
                <a:lnTo>
                  <a:pt x="25604" y="6005564"/>
                </a:lnTo>
                <a:lnTo>
                  <a:pt x="7586" y="5932877"/>
                </a:lnTo>
                <a:lnTo>
                  <a:pt x="3200" y="5886737"/>
                </a:lnTo>
                <a:lnTo>
                  <a:pt x="948" y="5832931"/>
                </a:lnTo>
                <a:lnTo>
                  <a:pt x="118" y="5770608"/>
                </a:lnTo>
                <a:lnTo>
                  <a:pt x="0" y="5698914"/>
                </a:lnTo>
                <a:lnTo>
                  <a:pt x="0" y="522492"/>
                </a:lnTo>
                <a:lnTo>
                  <a:pt x="118" y="450799"/>
                </a:lnTo>
                <a:lnTo>
                  <a:pt x="948" y="388475"/>
                </a:lnTo>
                <a:lnTo>
                  <a:pt x="3200" y="334669"/>
                </a:lnTo>
                <a:lnTo>
                  <a:pt x="7586" y="288529"/>
                </a:lnTo>
                <a:lnTo>
                  <a:pt x="14817" y="249204"/>
                </a:lnTo>
                <a:lnTo>
                  <a:pt x="44729" y="173286"/>
                </a:lnTo>
                <a:lnTo>
                  <a:pt x="69580" y="134378"/>
                </a:lnTo>
                <a:lnTo>
                  <a:pt x="99636" y="99636"/>
                </a:lnTo>
                <a:lnTo>
                  <a:pt x="134378" y="69580"/>
                </a:lnTo>
                <a:lnTo>
                  <a:pt x="173286" y="44729"/>
                </a:lnTo>
                <a:lnTo>
                  <a:pt x="215842" y="25604"/>
                </a:lnTo>
                <a:lnTo>
                  <a:pt x="288529" y="7586"/>
                </a:lnTo>
                <a:lnTo>
                  <a:pt x="334669" y="3200"/>
                </a:lnTo>
                <a:lnTo>
                  <a:pt x="388475" y="948"/>
                </a:lnTo>
                <a:lnTo>
                  <a:pt x="450799" y="118"/>
                </a:lnTo>
                <a:lnTo>
                  <a:pt x="52249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44856" y="2333888"/>
            <a:ext cx="2714443" cy="7017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42868" y="2710841"/>
            <a:ext cx="1918970" cy="6221730"/>
          </a:xfrm>
          <a:custGeom>
            <a:avLst/>
            <a:gdLst/>
            <a:ahLst/>
            <a:cxnLst/>
            <a:rect l="l" t="t" r="r" b="b"/>
            <a:pathLst>
              <a:path w="1918970" h="6221730">
                <a:moveTo>
                  <a:pt x="1396045" y="0"/>
                </a:moveTo>
                <a:lnTo>
                  <a:pt x="522374" y="0"/>
                </a:lnTo>
                <a:lnTo>
                  <a:pt x="450680" y="118"/>
                </a:lnTo>
                <a:lnTo>
                  <a:pt x="388356" y="948"/>
                </a:lnTo>
                <a:lnTo>
                  <a:pt x="334551" y="3200"/>
                </a:lnTo>
                <a:lnTo>
                  <a:pt x="288411" y="7586"/>
                </a:lnTo>
                <a:lnTo>
                  <a:pt x="249086" y="14817"/>
                </a:lnTo>
                <a:lnTo>
                  <a:pt x="173168" y="44729"/>
                </a:lnTo>
                <a:lnTo>
                  <a:pt x="134260" y="69579"/>
                </a:lnTo>
                <a:lnTo>
                  <a:pt x="99518" y="99635"/>
                </a:lnTo>
                <a:lnTo>
                  <a:pt x="69462" y="134377"/>
                </a:lnTo>
                <a:lnTo>
                  <a:pt x="44611" y="173286"/>
                </a:lnTo>
                <a:lnTo>
                  <a:pt x="25485" y="215841"/>
                </a:lnTo>
                <a:lnTo>
                  <a:pt x="7467" y="288529"/>
                </a:lnTo>
                <a:lnTo>
                  <a:pt x="3082" y="334668"/>
                </a:lnTo>
                <a:lnTo>
                  <a:pt x="829" y="388474"/>
                </a:lnTo>
                <a:lnTo>
                  <a:pt x="0" y="450798"/>
                </a:lnTo>
                <a:lnTo>
                  <a:pt x="0" y="5770608"/>
                </a:lnTo>
                <a:lnTo>
                  <a:pt x="829" y="5832931"/>
                </a:lnTo>
                <a:lnTo>
                  <a:pt x="3082" y="5886737"/>
                </a:lnTo>
                <a:lnTo>
                  <a:pt x="7467" y="5932876"/>
                </a:lnTo>
                <a:lnTo>
                  <a:pt x="14698" y="5972201"/>
                </a:lnTo>
                <a:lnTo>
                  <a:pt x="44611" y="6048119"/>
                </a:lnTo>
                <a:lnTo>
                  <a:pt x="69462" y="6087028"/>
                </a:lnTo>
                <a:lnTo>
                  <a:pt x="99518" y="6121770"/>
                </a:lnTo>
                <a:lnTo>
                  <a:pt x="134260" y="6151826"/>
                </a:lnTo>
                <a:lnTo>
                  <a:pt x="173168" y="6176676"/>
                </a:lnTo>
                <a:lnTo>
                  <a:pt x="215724" y="6195801"/>
                </a:lnTo>
                <a:lnTo>
                  <a:pt x="288411" y="6213819"/>
                </a:lnTo>
                <a:lnTo>
                  <a:pt x="334551" y="6218205"/>
                </a:lnTo>
                <a:lnTo>
                  <a:pt x="388356" y="6220458"/>
                </a:lnTo>
                <a:lnTo>
                  <a:pt x="450680" y="6221287"/>
                </a:lnTo>
                <a:lnTo>
                  <a:pt x="522374" y="6221406"/>
                </a:lnTo>
                <a:lnTo>
                  <a:pt x="1396045" y="6221406"/>
                </a:lnTo>
                <a:lnTo>
                  <a:pt x="1467738" y="6221287"/>
                </a:lnTo>
                <a:lnTo>
                  <a:pt x="1530062" y="6220458"/>
                </a:lnTo>
                <a:lnTo>
                  <a:pt x="1583868" y="6218205"/>
                </a:lnTo>
                <a:lnTo>
                  <a:pt x="1630007" y="6213819"/>
                </a:lnTo>
                <a:lnTo>
                  <a:pt x="1669332" y="6206588"/>
                </a:lnTo>
                <a:lnTo>
                  <a:pt x="1745250" y="6176676"/>
                </a:lnTo>
                <a:lnTo>
                  <a:pt x="1784159" y="6151826"/>
                </a:lnTo>
                <a:lnTo>
                  <a:pt x="1818901" y="6121770"/>
                </a:lnTo>
                <a:lnTo>
                  <a:pt x="1848957" y="6087028"/>
                </a:lnTo>
                <a:lnTo>
                  <a:pt x="1873807" y="6048119"/>
                </a:lnTo>
                <a:lnTo>
                  <a:pt x="1892932" y="6005563"/>
                </a:lnTo>
                <a:lnTo>
                  <a:pt x="1910950" y="5932876"/>
                </a:lnTo>
                <a:lnTo>
                  <a:pt x="1915336" y="5886737"/>
                </a:lnTo>
                <a:lnTo>
                  <a:pt x="1917588" y="5832931"/>
                </a:lnTo>
                <a:lnTo>
                  <a:pt x="1918418" y="5770608"/>
                </a:lnTo>
                <a:lnTo>
                  <a:pt x="1918418" y="450798"/>
                </a:lnTo>
                <a:lnTo>
                  <a:pt x="1917588" y="388474"/>
                </a:lnTo>
                <a:lnTo>
                  <a:pt x="1915336" y="334668"/>
                </a:lnTo>
                <a:lnTo>
                  <a:pt x="1910950" y="288529"/>
                </a:lnTo>
                <a:lnTo>
                  <a:pt x="1903719" y="249204"/>
                </a:lnTo>
                <a:lnTo>
                  <a:pt x="1873807" y="173286"/>
                </a:lnTo>
                <a:lnTo>
                  <a:pt x="1848957" y="134377"/>
                </a:lnTo>
                <a:lnTo>
                  <a:pt x="1818901" y="99635"/>
                </a:lnTo>
                <a:lnTo>
                  <a:pt x="1784159" y="69579"/>
                </a:lnTo>
                <a:lnTo>
                  <a:pt x="1745250" y="44729"/>
                </a:lnTo>
                <a:lnTo>
                  <a:pt x="1702694" y="25604"/>
                </a:lnTo>
                <a:lnTo>
                  <a:pt x="1630007" y="7586"/>
                </a:lnTo>
                <a:lnTo>
                  <a:pt x="1583868" y="3200"/>
                </a:lnTo>
                <a:lnTo>
                  <a:pt x="1530062" y="948"/>
                </a:lnTo>
                <a:lnTo>
                  <a:pt x="1467738" y="118"/>
                </a:lnTo>
                <a:lnTo>
                  <a:pt x="1396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42750" y="2710841"/>
            <a:ext cx="1918970" cy="6221730"/>
          </a:xfrm>
          <a:custGeom>
            <a:avLst/>
            <a:gdLst/>
            <a:ahLst/>
            <a:cxnLst/>
            <a:rect l="l" t="t" r="r" b="b"/>
            <a:pathLst>
              <a:path w="1918970" h="6221730">
                <a:moveTo>
                  <a:pt x="522492" y="0"/>
                </a:moveTo>
                <a:lnTo>
                  <a:pt x="1396162" y="0"/>
                </a:lnTo>
                <a:lnTo>
                  <a:pt x="1467856" y="118"/>
                </a:lnTo>
                <a:lnTo>
                  <a:pt x="1530180" y="948"/>
                </a:lnTo>
                <a:lnTo>
                  <a:pt x="1583986" y="3200"/>
                </a:lnTo>
                <a:lnTo>
                  <a:pt x="1630125" y="7586"/>
                </a:lnTo>
                <a:lnTo>
                  <a:pt x="1669450" y="14817"/>
                </a:lnTo>
                <a:lnTo>
                  <a:pt x="1745369" y="44729"/>
                </a:lnTo>
                <a:lnTo>
                  <a:pt x="1784277" y="69580"/>
                </a:lnTo>
                <a:lnTo>
                  <a:pt x="1819019" y="99636"/>
                </a:lnTo>
                <a:lnTo>
                  <a:pt x="1849075" y="134378"/>
                </a:lnTo>
                <a:lnTo>
                  <a:pt x="1873925" y="173286"/>
                </a:lnTo>
                <a:lnTo>
                  <a:pt x="1893051" y="215842"/>
                </a:lnTo>
                <a:lnTo>
                  <a:pt x="1911069" y="288529"/>
                </a:lnTo>
                <a:lnTo>
                  <a:pt x="1915455" y="334669"/>
                </a:lnTo>
                <a:lnTo>
                  <a:pt x="1917707" y="388475"/>
                </a:lnTo>
                <a:lnTo>
                  <a:pt x="1918537" y="450799"/>
                </a:lnTo>
                <a:lnTo>
                  <a:pt x="1918655" y="522492"/>
                </a:lnTo>
                <a:lnTo>
                  <a:pt x="1918655" y="5698914"/>
                </a:lnTo>
                <a:lnTo>
                  <a:pt x="1918537" y="5770608"/>
                </a:lnTo>
                <a:lnTo>
                  <a:pt x="1917707" y="5832931"/>
                </a:lnTo>
                <a:lnTo>
                  <a:pt x="1915455" y="5886737"/>
                </a:lnTo>
                <a:lnTo>
                  <a:pt x="1911069" y="5932877"/>
                </a:lnTo>
                <a:lnTo>
                  <a:pt x="1903838" y="5972202"/>
                </a:lnTo>
                <a:lnTo>
                  <a:pt x="1873925" y="6048120"/>
                </a:lnTo>
                <a:lnTo>
                  <a:pt x="1849075" y="6087028"/>
                </a:lnTo>
                <a:lnTo>
                  <a:pt x="1819019" y="6121770"/>
                </a:lnTo>
                <a:lnTo>
                  <a:pt x="1784277" y="6151826"/>
                </a:lnTo>
                <a:lnTo>
                  <a:pt x="1745369" y="6176677"/>
                </a:lnTo>
                <a:lnTo>
                  <a:pt x="1702813" y="6195802"/>
                </a:lnTo>
                <a:lnTo>
                  <a:pt x="1630125" y="6213820"/>
                </a:lnTo>
                <a:lnTo>
                  <a:pt x="1583986" y="6218206"/>
                </a:lnTo>
                <a:lnTo>
                  <a:pt x="1530180" y="6220459"/>
                </a:lnTo>
                <a:lnTo>
                  <a:pt x="1467856" y="6221288"/>
                </a:lnTo>
                <a:lnTo>
                  <a:pt x="1396162" y="6221407"/>
                </a:lnTo>
                <a:lnTo>
                  <a:pt x="522492" y="6221407"/>
                </a:lnTo>
                <a:lnTo>
                  <a:pt x="450799" y="6221288"/>
                </a:lnTo>
                <a:lnTo>
                  <a:pt x="388475" y="6220459"/>
                </a:lnTo>
                <a:lnTo>
                  <a:pt x="334669" y="6218206"/>
                </a:lnTo>
                <a:lnTo>
                  <a:pt x="288529" y="6213820"/>
                </a:lnTo>
                <a:lnTo>
                  <a:pt x="249204" y="6206590"/>
                </a:lnTo>
                <a:lnTo>
                  <a:pt x="173286" y="6176677"/>
                </a:lnTo>
                <a:lnTo>
                  <a:pt x="134378" y="6151826"/>
                </a:lnTo>
                <a:lnTo>
                  <a:pt x="99636" y="6121770"/>
                </a:lnTo>
                <a:lnTo>
                  <a:pt x="69580" y="6087028"/>
                </a:lnTo>
                <a:lnTo>
                  <a:pt x="44729" y="6048120"/>
                </a:lnTo>
                <a:lnTo>
                  <a:pt x="25604" y="6005564"/>
                </a:lnTo>
                <a:lnTo>
                  <a:pt x="7586" y="5932877"/>
                </a:lnTo>
                <a:lnTo>
                  <a:pt x="3200" y="5886737"/>
                </a:lnTo>
                <a:lnTo>
                  <a:pt x="948" y="5832931"/>
                </a:lnTo>
                <a:lnTo>
                  <a:pt x="118" y="5770608"/>
                </a:lnTo>
                <a:lnTo>
                  <a:pt x="0" y="5698914"/>
                </a:lnTo>
                <a:lnTo>
                  <a:pt x="0" y="522492"/>
                </a:lnTo>
                <a:lnTo>
                  <a:pt x="118" y="450799"/>
                </a:lnTo>
                <a:lnTo>
                  <a:pt x="948" y="388475"/>
                </a:lnTo>
                <a:lnTo>
                  <a:pt x="3200" y="334669"/>
                </a:lnTo>
                <a:lnTo>
                  <a:pt x="7586" y="288529"/>
                </a:lnTo>
                <a:lnTo>
                  <a:pt x="14817" y="249204"/>
                </a:lnTo>
                <a:lnTo>
                  <a:pt x="44729" y="173286"/>
                </a:lnTo>
                <a:lnTo>
                  <a:pt x="69580" y="134378"/>
                </a:lnTo>
                <a:lnTo>
                  <a:pt x="99636" y="99636"/>
                </a:lnTo>
                <a:lnTo>
                  <a:pt x="134378" y="69580"/>
                </a:lnTo>
                <a:lnTo>
                  <a:pt x="173286" y="44729"/>
                </a:lnTo>
                <a:lnTo>
                  <a:pt x="215842" y="25604"/>
                </a:lnTo>
                <a:lnTo>
                  <a:pt x="288529" y="7586"/>
                </a:lnTo>
                <a:lnTo>
                  <a:pt x="334669" y="3200"/>
                </a:lnTo>
                <a:lnTo>
                  <a:pt x="388475" y="948"/>
                </a:lnTo>
                <a:lnTo>
                  <a:pt x="450799" y="118"/>
                </a:lnTo>
                <a:lnTo>
                  <a:pt x="52249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35753" y="3320957"/>
            <a:ext cx="2861945" cy="6471285"/>
          </a:xfrm>
          <a:custGeom>
            <a:avLst/>
            <a:gdLst/>
            <a:ahLst/>
            <a:cxnLst/>
            <a:rect l="l" t="t" r="r" b="b"/>
            <a:pathLst>
              <a:path w="2861945" h="6471284">
                <a:moveTo>
                  <a:pt x="0" y="6470762"/>
                </a:moveTo>
                <a:lnTo>
                  <a:pt x="2861578" y="6470762"/>
                </a:lnTo>
                <a:lnTo>
                  <a:pt x="2861578" y="0"/>
                </a:lnTo>
                <a:lnTo>
                  <a:pt x="0" y="0"/>
                </a:lnTo>
                <a:lnTo>
                  <a:pt x="0" y="6470762"/>
                </a:lnTo>
                <a:close/>
              </a:path>
            </a:pathLst>
          </a:custGeom>
          <a:solidFill>
            <a:srgbClr val="BBB6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28937" y="2857335"/>
            <a:ext cx="885825" cy="509905"/>
          </a:xfrm>
          <a:custGeom>
            <a:avLst/>
            <a:gdLst/>
            <a:ahLst/>
            <a:cxnLst/>
            <a:rect l="l" t="t" r="r" b="b"/>
            <a:pathLst>
              <a:path w="885825" h="509904">
                <a:moveTo>
                  <a:pt x="0" y="509882"/>
                </a:moveTo>
                <a:lnTo>
                  <a:pt x="885771" y="509882"/>
                </a:lnTo>
                <a:lnTo>
                  <a:pt x="885771" y="0"/>
                </a:lnTo>
                <a:lnTo>
                  <a:pt x="0" y="0"/>
                </a:lnTo>
                <a:lnTo>
                  <a:pt x="0" y="509882"/>
                </a:lnTo>
                <a:close/>
              </a:path>
            </a:pathLst>
          </a:custGeom>
          <a:solidFill>
            <a:srgbClr val="BBB6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73921" y="2861710"/>
            <a:ext cx="885825" cy="509905"/>
          </a:xfrm>
          <a:custGeom>
            <a:avLst/>
            <a:gdLst/>
            <a:ahLst/>
            <a:cxnLst/>
            <a:rect l="l" t="t" r="r" b="b"/>
            <a:pathLst>
              <a:path w="885825" h="509904">
                <a:moveTo>
                  <a:pt x="0" y="509882"/>
                </a:moveTo>
                <a:lnTo>
                  <a:pt x="885771" y="509882"/>
                </a:lnTo>
                <a:lnTo>
                  <a:pt x="885771" y="0"/>
                </a:lnTo>
                <a:lnTo>
                  <a:pt x="0" y="0"/>
                </a:lnTo>
                <a:lnTo>
                  <a:pt x="0" y="509882"/>
                </a:lnTo>
                <a:close/>
              </a:path>
            </a:pathLst>
          </a:custGeom>
          <a:solidFill>
            <a:srgbClr val="BBB6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65003" y="2751644"/>
            <a:ext cx="1214120" cy="106045"/>
          </a:xfrm>
          <a:custGeom>
            <a:avLst/>
            <a:gdLst/>
            <a:ahLst/>
            <a:cxnLst/>
            <a:rect l="l" t="t" r="r" b="b"/>
            <a:pathLst>
              <a:path w="1214120" h="106044">
                <a:moveTo>
                  <a:pt x="0" y="105690"/>
                </a:moveTo>
                <a:lnTo>
                  <a:pt x="1213640" y="105690"/>
                </a:lnTo>
                <a:lnTo>
                  <a:pt x="1213640" y="0"/>
                </a:lnTo>
                <a:lnTo>
                  <a:pt x="0" y="0"/>
                </a:lnTo>
                <a:lnTo>
                  <a:pt x="0" y="105690"/>
                </a:lnTo>
                <a:close/>
              </a:path>
            </a:pathLst>
          </a:custGeom>
          <a:solidFill>
            <a:srgbClr val="BBB6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09985" y="2756020"/>
            <a:ext cx="1214120" cy="106045"/>
          </a:xfrm>
          <a:custGeom>
            <a:avLst/>
            <a:gdLst/>
            <a:ahLst/>
            <a:cxnLst/>
            <a:rect l="l" t="t" r="r" b="b"/>
            <a:pathLst>
              <a:path w="1214120" h="106044">
                <a:moveTo>
                  <a:pt x="0" y="105690"/>
                </a:moveTo>
                <a:lnTo>
                  <a:pt x="1213640" y="105690"/>
                </a:lnTo>
                <a:lnTo>
                  <a:pt x="1213640" y="0"/>
                </a:lnTo>
                <a:lnTo>
                  <a:pt x="0" y="0"/>
                </a:lnTo>
                <a:lnTo>
                  <a:pt x="0" y="105690"/>
                </a:lnTo>
                <a:close/>
              </a:path>
            </a:pathLst>
          </a:custGeom>
          <a:solidFill>
            <a:srgbClr val="BBB6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73455" y="3657866"/>
            <a:ext cx="196850" cy="681990"/>
          </a:xfrm>
          <a:custGeom>
            <a:avLst/>
            <a:gdLst/>
            <a:ahLst/>
            <a:cxnLst/>
            <a:rect l="l" t="t" r="r" b="b"/>
            <a:pathLst>
              <a:path w="196850" h="681989">
                <a:moveTo>
                  <a:pt x="0" y="681501"/>
                </a:moveTo>
                <a:lnTo>
                  <a:pt x="196738" y="681501"/>
                </a:lnTo>
                <a:lnTo>
                  <a:pt x="196738" y="0"/>
                </a:lnTo>
                <a:lnTo>
                  <a:pt x="0" y="0"/>
                </a:lnTo>
                <a:lnTo>
                  <a:pt x="0" y="681501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73455" y="4400177"/>
            <a:ext cx="196850" cy="5185410"/>
          </a:xfrm>
          <a:custGeom>
            <a:avLst/>
            <a:gdLst/>
            <a:ahLst/>
            <a:cxnLst/>
            <a:rect l="l" t="t" r="r" b="b"/>
            <a:pathLst>
              <a:path w="196850" h="5185409">
                <a:moveTo>
                  <a:pt x="0" y="5184864"/>
                </a:moveTo>
                <a:lnTo>
                  <a:pt x="196738" y="5184864"/>
                </a:lnTo>
                <a:lnTo>
                  <a:pt x="196738" y="0"/>
                </a:lnTo>
                <a:lnTo>
                  <a:pt x="0" y="0"/>
                </a:lnTo>
                <a:lnTo>
                  <a:pt x="0" y="5184864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73455" y="3657866"/>
            <a:ext cx="196850" cy="5927725"/>
          </a:xfrm>
          <a:custGeom>
            <a:avLst/>
            <a:gdLst/>
            <a:ahLst/>
            <a:cxnLst/>
            <a:rect l="l" t="t" r="r" b="b"/>
            <a:pathLst>
              <a:path w="196850" h="5927725">
                <a:moveTo>
                  <a:pt x="0" y="0"/>
                </a:moveTo>
                <a:lnTo>
                  <a:pt x="196738" y="0"/>
                </a:lnTo>
                <a:lnTo>
                  <a:pt x="196738" y="5927175"/>
                </a:lnTo>
                <a:lnTo>
                  <a:pt x="0" y="59271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29465" y="3668337"/>
            <a:ext cx="196850" cy="671195"/>
          </a:xfrm>
          <a:custGeom>
            <a:avLst/>
            <a:gdLst/>
            <a:ahLst/>
            <a:cxnLst/>
            <a:rect l="l" t="t" r="r" b="b"/>
            <a:pathLst>
              <a:path w="196850" h="671195">
                <a:moveTo>
                  <a:pt x="0" y="671030"/>
                </a:moveTo>
                <a:lnTo>
                  <a:pt x="196738" y="671030"/>
                </a:lnTo>
                <a:lnTo>
                  <a:pt x="196738" y="0"/>
                </a:lnTo>
                <a:lnTo>
                  <a:pt x="0" y="0"/>
                </a:lnTo>
                <a:lnTo>
                  <a:pt x="0" y="67103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29465" y="4400177"/>
            <a:ext cx="196850" cy="1490345"/>
          </a:xfrm>
          <a:custGeom>
            <a:avLst/>
            <a:gdLst/>
            <a:ahLst/>
            <a:cxnLst/>
            <a:rect l="l" t="t" r="r" b="b"/>
            <a:pathLst>
              <a:path w="196850" h="1490345">
                <a:moveTo>
                  <a:pt x="0" y="1490025"/>
                </a:moveTo>
                <a:lnTo>
                  <a:pt x="196738" y="1490025"/>
                </a:lnTo>
                <a:lnTo>
                  <a:pt x="196738" y="0"/>
                </a:lnTo>
                <a:lnTo>
                  <a:pt x="0" y="0"/>
                </a:lnTo>
                <a:lnTo>
                  <a:pt x="0" y="1490025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29465" y="5951013"/>
            <a:ext cx="196850" cy="3644900"/>
          </a:xfrm>
          <a:custGeom>
            <a:avLst/>
            <a:gdLst/>
            <a:ahLst/>
            <a:cxnLst/>
            <a:rect l="l" t="t" r="r" b="b"/>
            <a:pathLst>
              <a:path w="196850" h="3644900">
                <a:moveTo>
                  <a:pt x="0" y="3644499"/>
                </a:moveTo>
                <a:lnTo>
                  <a:pt x="196738" y="3644499"/>
                </a:lnTo>
                <a:lnTo>
                  <a:pt x="196738" y="0"/>
                </a:lnTo>
                <a:lnTo>
                  <a:pt x="0" y="0"/>
                </a:lnTo>
                <a:lnTo>
                  <a:pt x="0" y="3644499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29465" y="3668337"/>
            <a:ext cx="196850" cy="5927725"/>
          </a:xfrm>
          <a:custGeom>
            <a:avLst/>
            <a:gdLst/>
            <a:ahLst/>
            <a:cxnLst/>
            <a:rect l="l" t="t" r="r" b="b"/>
            <a:pathLst>
              <a:path w="196850" h="5927725">
                <a:moveTo>
                  <a:pt x="0" y="0"/>
                </a:moveTo>
                <a:lnTo>
                  <a:pt x="196738" y="0"/>
                </a:lnTo>
                <a:lnTo>
                  <a:pt x="196738" y="5927175"/>
                </a:lnTo>
                <a:lnTo>
                  <a:pt x="0" y="59271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89116" y="3672714"/>
            <a:ext cx="196850" cy="666750"/>
          </a:xfrm>
          <a:custGeom>
            <a:avLst/>
            <a:gdLst/>
            <a:ahLst/>
            <a:cxnLst/>
            <a:rect l="l" t="t" r="r" b="b"/>
            <a:pathLst>
              <a:path w="196850" h="666750">
                <a:moveTo>
                  <a:pt x="0" y="666653"/>
                </a:moveTo>
                <a:lnTo>
                  <a:pt x="196738" y="666653"/>
                </a:lnTo>
                <a:lnTo>
                  <a:pt x="196738" y="0"/>
                </a:lnTo>
                <a:lnTo>
                  <a:pt x="0" y="0"/>
                </a:lnTo>
                <a:lnTo>
                  <a:pt x="0" y="666653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89116" y="4400177"/>
            <a:ext cx="196850" cy="1490345"/>
          </a:xfrm>
          <a:custGeom>
            <a:avLst/>
            <a:gdLst/>
            <a:ahLst/>
            <a:cxnLst/>
            <a:rect l="l" t="t" r="r" b="b"/>
            <a:pathLst>
              <a:path w="196850" h="1490345">
                <a:moveTo>
                  <a:pt x="0" y="1490025"/>
                </a:moveTo>
                <a:lnTo>
                  <a:pt x="196738" y="1490025"/>
                </a:lnTo>
                <a:lnTo>
                  <a:pt x="196738" y="0"/>
                </a:lnTo>
                <a:lnTo>
                  <a:pt x="0" y="0"/>
                </a:lnTo>
                <a:lnTo>
                  <a:pt x="0" y="1490025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89116" y="5951013"/>
            <a:ext cx="196850" cy="3649345"/>
          </a:xfrm>
          <a:custGeom>
            <a:avLst/>
            <a:gdLst/>
            <a:ahLst/>
            <a:cxnLst/>
            <a:rect l="l" t="t" r="r" b="b"/>
            <a:pathLst>
              <a:path w="196850" h="3649345">
                <a:moveTo>
                  <a:pt x="0" y="3648876"/>
                </a:moveTo>
                <a:lnTo>
                  <a:pt x="196738" y="3648876"/>
                </a:lnTo>
                <a:lnTo>
                  <a:pt x="196738" y="0"/>
                </a:lnTo>
                <a:lnTo>
                  <a:pt x="0" y="0"/>
                </a:lnTo>
                <a:lnTo>
                  <a:pt x="0" y="3648876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89116" y="3672714"/>
            <a:ext cx="196850" cy="5927725"/>
          </a:xfrm>
          <a:custGeom>
            <a:avLst/>
            <a:gdLst/>
            <a:ahLst/>
            <a:cxnLst/>
            <a:rect l="l" t="t" r="r" b="b"/>
            <a:pathLst>
              <a:path w="196850" h="5927725">
                <a:moveTo>
                  <a:pt x="0" y="0"/>
                </a:moveTo>
                <a:lnTo>
                  <a:pt x="196738" y="0"/>
                </a:lnTo>
                <a:lnTo>
                  <a:pt x="196738" y="5927175"/>
                </a:lnTo>
                <a:lnTo>
                  <a:pt x="0" y="59271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48765" y="3657866"/>
            <a:ext cx="196850" cy="2232660"/>
          </a:xfrm>
          <a:custGeom>
            <a:avLst/>
            <a:gdLst/>
            <a:ahLst/>
            <a:cxnLst/>
            <a:rect l="l" t="t" r="r" b="b"/>
            <a:pathLst>
              <a:path w="196850" h="2232660">
                <a:moveTo>
                  <a:pt x="0" y="2232336"/>
                </a:moveTo>
                <a:lnTo>
                  <a:pt x="196738" y="2232336"/>
                </a:lnTo>
                <a:lnTo>
                  <a:pt x="196738" y="0"/>
                </a:lnTo>
                <a:lnTo>
                  <a:pt x="0" y="0"/>
                </a:lnTo>
                <a:lnTo>
                  <a:pt x="0" y="2232336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48765" y="5951013"/>
            <a:ext cx="196850" cy="3634104"/>
          </a:xfrm>
          <a:custGeom>
            <a:avLst/>
            <a:gdLst/>
            <a:ahLst/>
            <a:cxnLst/>
            <a:rect l="l" t="t" r="r" b="b"/>
            <a:pathLst>
              <a:path w="196850" h="3634104">
                <a:moveTo>
                  <a:pt x="0" y="3634028"/>
                </a:moveTo>
                <a:lnTo>
                  <a:pt x="196738" y="3634028"/>
                </a:lnTo>
                <a:lnTo>
                  <a:pt x="196738" y="0"/>
                </a:lnTo>
                <a:lnTo>
                  <a:pt x="0" y="0"/>
                </a:lnTo>
                <a:lnTo>
                  <a:pt x="0" y="3634028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48765" y="3657866"/>
            <a:ext cx="196850" cy="5927725"/>
          </a:xfrm>
          <a:custGeom>
            <a:avLst/>
            <a:gdLst/>
            <a:ahLst/>
            <a:cxnLst/>
            <a:rect l="l" t="t" r="r" b="b"/>
            <a:pathLst>
              <a:path w="196850" h="5927725">
                <a:moveTo>
                  <a:pt x="0" y="0"/>
                </a:moveTo>
                <a:lnTo>
                  <a:pt x="196738" y="0"/>
                </a:lnTo>
                <a:lnTo>
                  <a:pt x="196738" y="5927175"/>
                </a:lnTo>
                <a:lnTo>
                  <a:pt x="0" y="59271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17445" y="3672714"/>
            <a:ext cx="196850" cy="5927725"/>
          </a:xfrm>
          <a:custGeom>
            <a:avLst/>
            <a:gdLst/>
            <a:ahLst/>
            <a:cxnLst/>
            <a:rect l="l" t="t" r="r" b="b"/>
            <a:pathLst>
              <a:path w="196850" h="5927725">
                <a:moveTo>
                  <a:pt x="0" y="5927175"/>
                </a:moveTo>
                <a:lnTo>
                  <a:pt x="196738" y="5927175"/>
                </a:lnTo>
                <a:lnTo>
                  <a:pt x="196738" y="0"/>
                </a:lnTo>
                <a:lnTo>
                  <a:pt x="0" y="0"/>
                </a:lnTo>
                <a:lnTo>
                  <a:pt x="0" y="5927175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17445" y="3672714"/>
            <a:ext cx="196850" cy="5927725"/>
          </a:xfrm>
          <a:custGeom>
            <a:avLst/>
            <a:gdLst/>
            <a:ahLst/>
            <a:cxnLst/>
            <a:rect l="l" t="t" r="r" b="b"/>
            <a:pathLst>
              <a:path w="196850" h="5927725">
                <a:moveTo>
                  <a:pt x="0" y="0"/>
                </a:moveTo>
                <a:lnTo>
                  <a:pt x="196738" y="0"/>
                </a:lnTo>
                <a:lnTo>
                  <a:pt x="196738" y="5927175"/>
                </a:lnTo>
                <a:lnTo>
                  <a:pt x="0" y="59271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718462" y="4137473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241943" y="0"/>
                </a:moveTo>
                <a:lnTo>
                  <a:pt x="72071" y="0"/>
                </a:lnTo>
                <a:lnTo>
                  <a:pt x="57718" y="55"/>
                </a:lnTo>
                <a:lnTo>
                  <a:pt x="13698" y="13754"/>
                </a:lnTo>
                <a:lnTo>
                  <a:pt x="0" y="57774"/>
                </a:lnTo>
                <a:lnTo>
                  <a:pt x="0" y="256779"/>
                </a:lnTo>
                <a:lnTo>
                  <a:pt x="13698" y="300799"/>
                </a:lnTo>
                <a:lnTo>
                  <a:pt x="57718" y="314498"/>
                </a:lnTo>
                <a:lnTo>
                  <a:pt x="72071" y="314553"/>
                </a:lnTo>
                <a:lnTo>
                  <a:pt x="241943" y="314553"/>
                </a:lnTo>
                <a:lnTo>
                  <a:pt x="284275" y="311018"/>
                </a:lnTo>
                <a:lnTo>
                  <a:pt x="312580" y="277548"/>
                </a:lnTo>
                <a:lnTo>
                  <a:pt x="314016" y="256779"/>
                </a:lnTo>
                <a:lnTo>
                  <a:pt x="314016" y="57774"/>
                </a:lnTo>
                <a:lnTo>
                  <a:pt x="300317" y="13754"/>
                </a:lnTo>
                <a:lnTo>
                  <a:pt x="267871" y="441"/>
                </a:lnTo>
                <a:lnTo>
                  <a:pt x="256296" y="55"/>
                </a:lnTo>
                <a:lnTo>
                  <a:pt x="241943" y="0"/>
                </a:lnTo>
                <a:close/>
              </a:path>
            </a:pathLst>
          </a:custGeom>
          <a:solidFill>
            <a:srgbClr val="8985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18407" y="4137473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72126" y="0"/>
                </a:moveTo>
                <a:lnTo>
                  <a:pt x="241999" y="0"/>
                </a:lnTo>
                <a:lnTo>
                  <a:pt x="256352" y="55"/>
                </a:lnTo>
                <a:lnTo>
                  <a:pt x="300372" y="13754"/>
                </a:lnTo>
                <a:lnTo>
                  <a:pt x="314071" y="57774"/>
                </a:lnTo>
                <a:lnTo>
                  <a:pt x="314126" y="72126"/>
                </a:lnTo>
                <a:lnTo>
                  <a:pt x="314126" y="242426"/>
                </a:lnTo>
                <a:lnTo>
                  <a:pt x="310592" y="284757"/>
                </a:lnTo>
                <a:lnTo>
                  <a:pt x="277121" y="313062"/>
                </a:lnTo>
                <a:lnTo>
                  <a:pt x="241999" y="314553"/>
                </a:lnTo>
                <a:lnTo>
                  <a:pt x="72126" y="314553"/>
                </a:lnTo>
                <a:lnTo>
                  <a:pt x="29795" y="311018"/>
                </a:lnTo>
                <a:lnTo>
                  <a:pt x="1491" y="277547"/>
                </a:lnTo>
                <a:lnTo>
                  <a:pt x="0" y="242426"/>
                </a:lnTo>
                <a:lnTo>
                  <a:pt x="0" y="72126"/>
                </a:lnTo>
                <a:lnTo>
                  <a:pt x="3534" y="29795"/>
                </a:lnTo>
                <a:lnTo>
                  <a:pt x="37005" y="1491"/>
                </a:lnTo>
                <a:lnTo>
                  <a:pt x="72126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718462" y="7191061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59">
                <a:moveTo>
                  <a:pt x="241943" y="0"/>
                </a:moveTo>
                <a:lnTo>
                  <a:pt x="72071" y="0"/>
                </a:lnTo>
                <a:lnTo>
                  <a:pt x="57718" y="55"/>
                </a:lnTo>
                <a:lnTo>
                  <a:pt x="13698" y="13754"/>
                </a:lnTo>
                <a:lnTo>
                  <a:pt x="0" y="57773"/>
                </a:lnTo>
                <a:lnTo>
                  <a:pt x="0" y="256779"/>
                </a:lnTo>
                <a:lnTo>
                  <a:pt x="13698" y="300798"/>
                </a:lnTo>
                <a:lnTo>
                  <a:pt x="57718" y="314497"/>
                </a:lnTo>
                <a:lnTo>
                  <a:pt x="72071" y="314552"/>
                </a:lnTo>
                <a:lnTo>
                  <a:pt x="241943" y="314552"/>
                </a:lnTo>
                <a:lnTo>
                  <a:pt x="284275" y="311018"/>
                </a:lnTo>
                <a:lnTo>
                  <a:pt x="312580" y="277547"/>
                </a:lnTo>
                <a:lnTo>
                  <a:pt x="314016" y="256779"/>
                </a:lnTo>
                <a:lnTo>
                  <a:pt x="314016" y="57773"/>
                </a:lnTo>
                <a:lnTo>
                  <a:pt x="300317" y="13754"/>
                </a:lnTo>
                <a:lnTo>
                  <a:pt x="256296" y="55"/>
                </a:lnTo>
                <a:lnTo>
                  <a:pt x="241943" y="0"/>
                </a:lnTo>
                <a:close/>
              </a:path>
            </a:pathLst>
          </a:custGeom>
          <a:solidFill>
            <a:srgbClr val="8985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18407" y="7191061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59">
                <a:moveTo>
                  <a:pt x="72126" y="0"/>
                </a:moveTo>
                <a:lnTo>
                  <a:pt x="241999" y="0"/>
                </a:lnTo>
                <a:lnTo>
                  <a:pt x="256352" y="55"/>
                </a:lnTo>
                <a:lnTo>
                  <a:pt x="300372" y="13754"/>
                </a:lnTo>
                <a:lnTo>
                  <a:pt x="314071" y="57774"/>
                </a:lnTo>
                <a:lnTo>
                  <a:pt x="314126" y="72126"/>
                </a:lnTo>
                <a:lnTo>
                  <a:pt x="314126" y="242426"/>
                </a:lnTo>
                <a:lnTo>
                  <a:pt x="310592" y="284757"/>
                </a:lnTo>
                <a:lnTo>
                  <a:pt x="277121" y="313062"/>
                </a:lnTo>
                <a:lnTo>
                  <a:pt x="241999" y="314553"/>
                </a:lnTo>
                <a:lnTo>
                  <a:pt x="72126" y="314553"/>
                </a:lnTo>
                <a:lnTo>
                  <a:pt x="29795" y="311018"/>
                </a:lnTo>
                <a:lnTo>
                  <a:pt x="1491" y="277547"/>
                </a:lnTo>
                <a:lnTo>
                  <a:pt x="0" y="242426"/>
                </a:lnTo>
                <a:lnTo>
                  <a:pt x="0" y="72126"/>
                </a:lnTo>
                <a:lnTo>
                  <a:pt x="3534" y="29795"/>
                </a:lnTo>
                <a:lnTo>
                  <a:pt x="37005" y="1491"/>
                </a:lnTo>
                <a:lnTo>
                  <a:pt x="72126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18462" y="6427665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59">
                <a:moveTo>
                  <a:pt x="241943" y="0"/>
                </a:moveTo>
                <a:lnTo>
                  <a:pt x="72071" y="0"/>
                </a:lnTo>
                <a:lnTo>
                  <a:pt x="57718" y="55"/>
                </a:lnTo>
                <a:lnTo>
                  <a:pt x="13698" y="13753"/>
                </a:lnTo>
                <a:lnTo>
                  <a:pt x="0" y="57773"/>
                </a:lnTo>
                <a:lnTo>
                  <a:pt x="0" y="256778"/>
                </a:lnTo>
                <a:lnTo>
                  <a:pt x="13698" y="300798"/>
                </a:lnTo>
                <a:lnTo>
                  <a:pt x="57718" y="314497"/>
                </a:lnTo>
                <a:lnTo>
                  <a:pt x="72071" y="314552"/>
                </a:lnTo>
                <a:lnTo>
                  <a:pt x="241943" y="314552"/>
                </a:lnTo>
                <a:lnTo>
                  <a:pt x="284275" y="311017"/>
                </a:lnTo>
                <a:lnTo>
                  <a:pt x="312580" y="277547"/>
                </a:lnTo>
                <a:lnTo>
                  <a:pt x="314016" y="256778"/>
                </a:lnTo>
                <a:lnTo>
                  <a:pt x="314016" y="57773"/>
                </a:lnTo>
                <a:lnTo>
                  <a:pt x="300317" y="13753"/>
                </a:lnTo>
                <a:lnTo>
                  <a:pt x="256296" y="55"/>
                </a:lnTo>
                <a:lnTo>
                  <a:pt x="241943" y="0"/>
                </a:lnTo>
                <a:close/>
              </a:path>
            </a:pathLst>
          </a:custGeom>
          <a:solidFill>
            <a:srgbClr val="8985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18407" y="6427665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59">
                <a:moveTo>
                  <a:pt x="72126" y="0"/>
                </a:moveTo>
                <a:lnTo>
                  <a:pt x="241999" y="0"/>
                </a:lnTo>
                <a:lnTo>
                  <a:pt x="256352" y="55"/>
                </a:lnTo>
                <a:lnTo>
                  <a:pt x="300372" y="13754"/>
                </a:lnTo>
                <a:lnTo>
                  <a:pt x="314071" y="57774"/>
                </a:lnTo>
                <a:lnTo>
                  <a:pt x="314126" y="72126"/>
                </a:lnTo>
                <a:lnTo>
                  <a:pt x="314126" y="242426"/>
                </a:lnTo>
                <a:lnTo>
                  <a:pt x="310592" y="284757"/>
                </a:lnTo>
                <a:lnTo>
                  <a:pt x="277121" y="313062"/>
                </a:lnTo>
                <a:lnTo>
                  <a:pt x="241999" y="314553"/>
                </a:lnTo>
                <a:lnTo>
                  <a:pt x="72126" y="314553"/>
                </a:lnTo>
                <a:lnTo>
                  <a:pt x="29795" y="311018"/>
                </a:lnTo>
                <a:lnTo>
                  <a:pt x="1491" y="277547"/>
                </a:lnTo>
                <a:lnTo>
                  <a:pt x="0" y="242426"/>
                </a:lnTo>
                <a:lnTo>
                  <a:pt x="0" y="72126"/>
                </a:lnTo>
                <a:lnTo>
                  <a:pt x="3534" y="29795"/>
                </a:lnTo>
                <a:lnTo>
                  <a:pt x="37005" y="1491"/>
                </a:lnTo>
                <a:lnTo>
                  <a:pt x="72126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18462" y="5664267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241943" y="0"/>
                </a:moveTo>
                <a:lnTo>
                  <a:pt x="72071" y="0"/>
                </a:lnTo>
                <a:lnTo>
                  <a:pt x="57718" y="55"/>
                </a:lnTo>
                <a:lnTo>
                  <a:pt x="46143" y="441"/>
                </a:lnTo>
                <a:lnTo>
                  <a:pt x="36949" y="1491"/>
                </a:lnTo>
                <a:lnTo>
                  <a:pt x="29739" y="3534"/>
                </a:lnTo>
                <a:lnTo>
                  <a:pt x="1435" y="37005"/>
                </a:lnTo>
                <a:lnTo>
                  <a:pt x="0" y="57774"/>
                </a:lnTo>
                <a:lnTo>
                  <a:pt x="0" y="256779"/>
                </a:lnTo>
                <a:lnTo>
                  <a:pt x="13698" y="300799"/>
                </a:lnTo>
                <a:lnTo>
                  <a:pt x="57718" y="314498"/>
                </a:lnTo>
                <a:lnTo>
                  <a:pt x="72071" y="314553"/>
                </a:lnTo>
                <a:lnTo>
                  <a:pt x="241943" y="314553"/>
                </a:lnTo>
                <a:lnTo>
                  <a:pt x="284275" y="311018"/>
                </a:lnTo>
                <a:lnTo>
                  <a:pt x="312580" y="277548"/>
                </a:lnTo>
                <a:lnTo>
                  <a:pt x="314016" y="256779"/>
                </a:lnTo>
                <a:lnTo>
                  <a:pt x="314016" y="57774"/>
                </a:lnTo>
                <a:lnTo>
                  <a:pt x="300317" y="13754"/>
                </a:lnTo>
                <a:lnTo>
                  <a:pt x="256296" y="55"/>
                </a:lnTo>
                <a:lnTo>
                  <a:pt x="241943" y="0"/>
                </a:lnTo>
                <a:close/>
              </a:path>
            </a:pathLst>
          </a:custGeom>
          <a:solidFill>
            <a:srgbClr val="8985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718407" y="5664267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72126" y="0"/>
                </a:moveTo>
                <a:lnTo>
                  <a:pt x="241999" y="0"/>
                </a:lnTo>
                <a:lnTo>
                  <a:pt x="256352" y="55"/>
                </a:lnTo>
                <a:lnTo>
                  <a:pt x="300372" y="13754"/>
                </a:lnTo>
                <a:lnTo>
                  <a:pt x="314071" y="57774"/>
                </a:lnTo>
                <a:lnTo>
                  <a:pt x="314126" y="72126"/>
                </a:lnTo>
                <a:lnTo>
                  <a:pt x="314126" y="242426"/>
                </a:lnTo>
                <a:lnTo>
                  <a:pt x="310592" y="284757"/>
                </a:lnTo>
                <a:lnTo>
                  <a:pt x="277121" y="313062"/>
                </a:lnTo>
                <a:lnTo>
                  <a:pt x="241999" y="314553"/>
                </a:lnTo>
                <a:lnTo>
                  <a:pt x="72126" y="314553"/>
                </a:lnTo>
                <a:lnTo>
                  <a:pt x="29795" y="311018"/>
                </a:lnTo>
                <a:lnTo>
                  <a:pt x="1491" y="277547"/>
                </a:lnTo>
                <a:lnTo>
                  <a:pt x="0" y="242426"/>
                </a:lnTo>
                <a:lnTo>
                  <a:pt x="0" y="72126"/>
                </a:lnTo>
                <a:lnTo>
                  <a:pt x="3534" y="29795"/>
                </a:lnTo>
                <a:lnTo>
                  <a:pt x="37005" y="1491"/>
                </a:lnTo>
                <a:lnTo>
                  <a:pt x="72126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18462" y="4900870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241943" y="0"/>
                </a:moveTo>
                <a:lnTo>
                  <a:pt x="72071" y="0"/>
                </a:lnTo>
                <a:lnTo>
                  <a:pt x="57718" y="55"/>
                </a:lnTo>
                <a:lnTo>
                  <a:pt x="13698" y="13753"/>
                </a:lnTo>
                <a:lnTo>
                  <a:pt x="0" y="57773"/>
                </a:lnTo>
                <a:lnTo>
                  <a:pt x="0" y="256778"/>
                </a:lnTo>
                <a:lnTo>
                  <a:pt x="13698" y="300798"/>
                </a:lnTo>
                <a:lnTo>
                  <a:pt x="57718" y="314497"/>
                </a:lnTo>
                <a:lnTo>
                  <a:pt x="72071" y="314552"/>
                </a:lnTo>
                <a:lnTo>
                  <a:pt x="241943" y="314552"/>
                </a:lnTo>
                <a:lnTo>
                  <a:pt x="284275" y="311017"/>
                </a:lnTo>
                <a:lnTo>
                  <a:pt x="312580" y="277547"/>
                </a:lnTo>
                <a:lnTo>
                  <a:pt x="314016" y="256778"/>
                </a:lnTo>
                <a:lnTo>
                  <a:pt x="314016" y="57773"/>
                </a:lnTo>
                <a:lnTo>
                  <a:pt x="300317" y="13753"/>
                </a:lnTo>
                <a:lnTo>
                  <a:pt x="256296" y="55"/>
                </a:lnTo>
                <a:lnTo>
                  <a:pt x="241943" y="0"/>
                </a:lnTo>
                <a:close/>
              </a:path>
            </a:pathLst>
          </a:custGeom>
          <a:solidFill>
            <a:srgbClr val="8985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18407" y="4900870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72126" y="0"/>
                </a:moveTo>
                <a:lnTo>
                  <a:pt x="241999" y="0"/>
                </a:lnTo>
                <a:lnTo>
                  <a:pt x="256352" y="55"/>
                </a:lnTo>
                <a:lnTo>
                  <a:pt x="300372" y="13754"/>
                </a:lnTo>
                <a:lnTo>
                  <a:pt x="314071" y="57774"/>
                </a:lnTo>
                <a:lnTo>
                  <a:pt x="314126" y="72126"/>
                </a:lnTo>
                <a:lnTo>
                  <a:pt x="314126" y="242426"/>
                </a:lnTo>
                <a:lnTo>
                  <a:pt x="310592" y="284757"/>
                </a:lnTo>
                <a:lnTo>
                  <a:pt x="277121" y="313062"/>
                </a:lnTo>
                <a:lnTo>
                  <a:pt x="241999" y="314553"/>
                </a:lnTo>
                <a:lnTo>
                  <a:pt x="72126" y="314553"/>
                </a:lnTo>
                <a:lnTo>
                  <a:pt x="29795" y="311018"/>
                </a:lnTo>
                <a:lnTo>
                  <a:pt x="1491" y="277547"/>
                </a:lnTo>
                <a:lnTo>
                  <a:pt x="0" y="242426"/>
                </a:lnTo>
                <a:lnTo>
                  <a:pt x="0" y="72126"/>
                </a:lnTo>
                <a:lnTo>
                  <a:pt x="3534" y="29795"/>
                </a:lnTo>
                <a:lnTo>
                  <a:pt x="37005" y="1491"/>
                </a:lnTo>
                <a:lnTo>
                  <a:pt x="72126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718462" y="7954458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59">
                <a:moveTo>
                  <a:pt x="241943" y="0"/>
                </a:moveTo>
                <a:lnTo>
                  <a:pt x="72071" y="0"/>
                </a:lnTo>
                <a:lnTo>
                  <a:pt x="57718" y="55"/>
                </a:lnTo>
                <a:lnTo>
                  <a:pt x="13698" y="13754"/>
                </a:lnTo>
                <a:lnTo>
                  <a:pt x="0" y="57773"/>
                </a:lnTo>
                <a:lnTo>
                  <a:pt x="0" y="256779"/>
                </a:lnTo>
                <a:lnTo>
                  <a:pt x="13698" y="300798"/>
                </a:lnTo>
                <a:lnTo>
                  <a:pt x="57718" y="314497"/>
                </a:lnTo>
                <a:lnTo>
                  <a:pt x="72071" y="314552"/>
                </a:lnTo>
                <a:lnTo>
                  <a:pt x="241943" y="314552"/>
                </a:lnTo>
                <a:lnTo>
                  <a:pt x="284275" y="311018"/>
                </a:lnTo>
                <a:lnTo>
                  <a:pt x="312580" y="277548"/>
                </a:lnTo>
                <a:lnTo>
                  <a:pt x="314016" y="256779"/>
                </a:lnTo>
                <a:lnTo>
                  <a:pt x="314016" y="57773"/>
                </a:lnTo>
                <a:lnTo>
                  <a:pt x="300317" y="13754"/>
                </a:lnTo>
                <a:lnTo>
                  <a:pt x="256296" y="55"/>
                </a:lnTo>
                <a:lnTo>
                  <a:pt x="241943" y="0"/>
                </a:lnTo>
                <a:close/>
              </a:path>
            </a:pathLst>
          </a:custGeom>
          <a:solidFill>
            <a:srgbClr val="8985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718407" y="7954458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59">
                <a:moveTo>
                  <a:pt x="72126" y="0"/>
                </a:moveTo>
                <a:lnTo>
                  <a:pt x="241999" y="0"/>
                </a:lnTo>
                <a:lnTo>
                  <a:pt x="256352" y="55"/>
                </a:lnTo>
                <a:lnTo>
                  <a:pt x="300372" y="13754"/>
                </a:lnTo>
                <a:lnTo>
                  <a:pt x="314071" y="57774"/>
                </a:lnTo>
                <a:lnTo>
                  <a:pt x="314126" y="72126"/>
                </a:lnTo>
                <a:lnTo>
                  <a:pt x="314126" y="242426"/>
                </a:lnTo>
                <a:lnTo>
                  <a:pt x="310592" y="284757"/>
                </a:lnTo>
                <a:lnTo>
                  <a:pt x="277121" y="313062"/>
                </a:lnTo>
                <a:lnTo>
                  <a:pt x="241999" y="314553"/>
                </a:lnTo>
                <a:lnTo>
                  <a:pt x="72126" y="314553"/>
                </a:lnTo>
                <a:lnTo>
                  <a:pt x="29795" y="311018"/>
                </a:lnTo>
                <a:lnTo>
                  <a:pt x="1491" y="277547"/>
                </a:lnTo>
                <a:lnTo>
                  <a:pt x="0" y="242426"/>
                </a:lnTo>
                <a:lnTo>
                  <a:pt x="0" y="72126"/>
                </a:lnTo>
                <a:lnTo>
                  <a:pt x="3534" y="29795"/>
                </a:lnTo>
                <a:lnTo>
                  <a:pt x="37005" y="1491"/>
                </a:lnTo>
                <a:lnTo>
                  <a:pt x="72126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014815" y="2931848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241944" y="0"/>
                </a:moveTo>
                <a:lnTo>
                  <a:pt x="72071" y="0"/>
                </a:lnTo>
                <a:lnTo>
                  <a:pt x="57718" y="55"/>
                </a:lnTo>
                <a:lnTo>
                  <a:pt x="13699" y="13754"/>
                </a:lnTo>
                <a:lnTo>
                  <a:pt x="0" y="57773"/>
                </a:lnTo>
                <a:lnTo>
                  <a:pt x="0" y="256779"/>
                </a:lnTo>
                <a:lnTo>
                  <a:pt x="13699" y="300799"/>
                </a:lnTo>
                <a:lnTo>
                  <a:pt x="57718" y="314497"/>
                </a:lnTo>
                <a:lnTo>
                  <a:pt x="72071" y="314552"/>
                </a:lnTo>
                <a:lnTo>
                  <a:pt x="241944" y="314552"/>
                </a:lnTo>
                <a:lnTo>
                  <a:pt x="284275" y="311018"/>
                </a:lnTo>
                <a:lnTo>
                  <a:pt x="312580" y="277548"/>
                </a:lnTo>
                <a:lnTo>
                  <a:pt x="314016" y="256779"/>
                </a:lnTo>
                <a:lnTo>
                  <a:pt x="314016" y="57773"/>
                </a:lnTo>
                <a:lnTo>
                  <a:pt x="300317" y="13754"/>
                </a:lnTo>
                <a:lnTo>
                  <a:pt x="267872" y="441"/>
                </a:lnTo>
                <a:lnTo>
                  <a:pt x="256297" y="55"/>
                </a:lnTo>
                <a:lnTo>
                  <a:pt x="241944" y="0"/>
                </a:lnTo>
                <a:close/>
              </a:path>
            </a:pathLst>
          </a:custGeom>
          <a:solidFill>
            <a:srgbClr val="8985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014760" y="2931848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72126" y="0"/>
                </a:moveTo>
                <a:lnTo>
                  <a:pt x="241999" y="0"/>
                </a:lnTo>
                <a:lnTo>
                  <a:pt x="256352" y="55"/>
                </a:lnTo>
                <a:lnTo>
                  <a:pt x="300372" y="13754"/>
                </a:lnTo>
                <a:lnTo>
                  <a:pt x="314071" y="57774"/>
                </a:lnTo>
                <a:lnTo>
                  <a:pt x="314126" y="72126"/>
                </a:lnTo>
                <a:lnTo>
                  <a:pt x="314126" y="242426"/>
                </a:lnTo>
                <a:lnTo>
                  <a:pt x="310592" y="284757"/>
                </a:lnTo>
                <a:lnTo>
                  <a:pt x="277121" y="313062"/>
                </a:lnTo>
                <a:lnTo>
                  <a:pt x="241999" y="314553"/>
                </a:lnTo>
                <a:lnTo>
                  <a:pt x="72126" y="314553"/>
                </a:lnTo>
                <a:lnTo>
                  <a:pt x="29795" y="311018"/>
                </a:lnTo>
                <a:lnTo>
                  <a:pt x="1491" y="277547"/>
                </a:lnTo>
                <a:lnTo>
                  <a:pt x="0" y="242426"/>
                </a:lnTo>
                <a:lnTo>
                  <a:pt x="0" y="72126"/>
                </a:lnTo>
                <a:lnTo>
                  <a:pt x="3534" y="29795"/>
                </a:lnTo>
                <a:lnTo>
                  <a:pt x="37005" y="1491"/>
                </a:lnTo>
                <a:lnTo>
                  <a:pt x="72126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59798" y="2932576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241944" y="0"/>
                </a:moveTo>
                <a:lnTo>
                  <a:pt x="72072" y="0"/>
                </a:lnTo>
                <a:lnTo>
                  <a:pt x="57719" y="55"/>
                </a:lnTo>
                <a:lnTo>
                  <a:pt x="13699" y="13754"/>
                </a:lnTo>
                <a:lnTo>
                  <a:pt x="0" y="57773"/>
                </a:lnTo>
                <a:lnTo>
                  <a:pt x="0" y="256779"/>
                </a:lnTo>
                <a:lnTo>
                  <a:pt x="13699" y="300798"/>
                </a:lnTo>
                <a:lnTo>
                  <a:pt x="57719" y="314497"/>
                </a:lnTo>
                <a:lnTo>
                  <a:pt x="72072" y="314552"/>
                </a:lnTo>
                <a:lnTo>
                  <a:pt x="241944" y="314552"/>
                </a:lnTo>
                <a:lnTo>
                  <a:pt x="284275" y="311018"/>
                </a:lnTo>
                <a:lnTo>
                  <a:pt x="312580" y="277547"/>
                </a:lnTo>
                <a:lnTo>
                  <a:pt x="314016" y="256779"/>
                </a:lnTo>
                <a:lnTo>
                  <a:pt x="314016" y="57773"/>
                </a:lnTo>
                <a:lnTo>
                  <a:pt x="300317" y="13754"/>
                </a:lnTo>
                <a:lnTo>
                  <a:pt x="256297" y="55"/>
                </a:lnTo>
                <a:lnTo>
                  <a:pt x="241944" y="0"/>
                </a:lnTo>
                <a:close/>
              </a:path>
            </a:pathLst>
          </a:custGeom>
          <a:solidFill>
            <a:srgbClr val="8985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59742" y="2932576"/>
            <a:ext cx="314325" cy="314960"/>
          </a:xfrm>
          <a:custGeom>
            <a:avLst/>
            <a:gdLst/>
            <a:ahLst/>
            <a:cxnLst/>
            <a:rect l="l" t="t" r="r" b="b"/>
            <a:pathLst>
              <a:path w="314325" h="314960">
                <a:moveTo>
                  <a:pt x="72126" y="0"/>
                </a:moveTo>
                <a:lnTo>
                  <a:pt x="241999" y="0"/>
                </a:lnTo>
                <a:lnTo>
                  <a:pt x="256352" y="55"/>
                </a:lnTo>
                <a:lnTo>
                  <a:pt x="300372" y="13754"/>
                </a:lnTo>
                <a:lnTo>
                  <a:pt x="314071" y="57774"/>
                </a:lnTo>
                <a:lnTo>
                  <a:pt x="314126" y="72126"/>
                </a:lnTo>
                <a:lnTo>
                  <a:pt x="314126" y="242426"/>
                </a:lnTo>
                <a:lnTo>
                  <a:pt x="310592" y="284757"/>
                </a:lnTo>
                <a:lnTo>
                  <a:pt x="277121" y="313062"/>
                </a:lnTo>
                <a:lnTo>
                  <a:pt x="241999" y="314553"/>
                </a:lnTo>
                <a:lnTo>
                  <a:pt x="72126" y="314553"/>
                </a:lnTo>
                <a:lnTo>
                  <a:pt x="29795" y="311018"/>
                </a:lnTo>
                <a:lnTo>
                  <a:pt x="1491" y="277547"/>
                </a:lnTo>
                <a:lnTo>
                  <a:pt x="0" y="242426"/>
                </a:lnTo>
                <a:lnTo>
                  <a:pt x="0" y="72126"/>
                </a:lnTo>
                <a:lnTo>
                  <a:pt x="3534" y="29795"/>
                </a:lnTo>
                <a:lnTo>
                  <a:pt x="37005" y="1491"/>
                </a:lnTo>
                <a:lnTo>
                  <a:pt x="72126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15813" y="4400177"/>
            <a:ext cx="0" cy="4198620"/>
          </a:xfrm>
          <a:custGeom>
            <a:avLst/>
            <a:gdLst/>
            <a:ahLst/>
            <a:cxnLst/>
            <a:rect l="l" t="t" r="r" b="b"/>
            <a:pathLst>
              <a:path w="0" h="4198620">
                <a:moveTo>
                  <a:pt x="0" y="0"/>
                </a:moveTo>
                <a:lnTo>
                  <a:pt x="0" y="4198105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067309" y="7344110"/>
            <a:ext cx="0" cy="1321435"/>
          </a:xfrm>
          <a:custGeom>
            <a:avLst/>
            <a:gdLst/>
            <a:ahLst/>
            <a:cxnLst/>
            <a:rect l="l" t="t" r="r" b="b"/>
            <a:pathLst>
              <a:path w="0" h="1321434">
                <a:moveTo>
                  <a:pt x="0" y="1321258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310318" y="5951013"/>
            <a:ext cx="0" cy="2714625"/>
          </a:xfrm>
          <a:custGeom>
            <a:avLst/>
            <a:gdLst/>
            <a:ahLst/>
            <a:cxnLst/>
            <a:rect l="l" t="t" r="r" b="b"/>
            <a:pathLst>
              <a:path w="0" h="2714625">
                <a:moveTo>
                  <a:pt x="0" y="0"/>
                </a:moveTo>
                <a:lnTo>
                  <a:pt x="0" y="2714355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98148" y="5916380"/>
            <a:ext cx="1208405" cy="8890"/>
          </a:xfrm>
          <a:custGeom>
            <a:avLst/>
            <a:gdLst/>
            <a:ahLst/>
            <a:cxnLst/>
            <a:rect l="l" t="t" r="r" b="b"/>
            <a:pathLst>
              <a:path w="1208404" h="8889">
                <a:moveTo>
                  <a:pt x="0" y="8455"/>
                </a:moveTo>
                <a:lnTo>
                  <a:pt x="1208296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36806" y="8219878"/>
            <a:ext cx="2969723" cy="1584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82416" y="8544476"/>
            <a:ext cx="2279015" cy="894080"/>
          </a:xfrm>
          <a:custGeom>
            <a:avLst/>
            <a:gdLst/>
            <a:ahLst/>
            <a:cxnLst/>
            <a:rect l="l" t="t" r="r" b="b"/>
            <a:pathLst>
              <a:path w="2279015" h="894079">
                <a:moveTo>
                  <a:pt x="2185286" y="0"/>
                </a:moveTo>
                <a:lnTo>
                  <a:pt x="93216" y="0"/>
                </a:lnTo>
                <a:lnTo>
                  <a:pt x="74653" y="71"/>
                </a:lnTo>
                <a:lnTo>
                  <a:pt x="27307" y="10082"/>
                </a:lnTo>
                <a:lnTo>
                  <a:pt x="1857" y="47861"/>
                </a:lnTo>
                <a:lnTo>
                  <a:pt x="0" y="74723"/>
                </a:lnTo>
                <a:lnTo>
                  <a:pt x="0" y="818900"/>
                </a:lnTo>
                <a:lnTo>
                  <a:pt x="10011" y="866245"/>
                </a:lnTo>
                <a:lnTo>
                  <a:pt x="47791" y="891695"/>
                </a:lnTo>
                <a:lnTo>
                  <a:pt x="93216" y="893624"/>
                </a:lnTo>
                <a:lnTo>
                  <a:pt x="2185286" y="893624"/>
                </a:lnTo>
                <a:lnTo>
                  <a:pt x="2230711" y="891695"/>
                </a:lnTo>
                <a:lnTo>
                  <a:pt x="2268490" y="866245"/>
                </a:lnTo>
                <a:lnTo>
                  <a:pt x="2278501" y="818900"/>
                </a:lnTo>
                <a:lnTo>
                  <a:pt x="2278501" y="74723"/>
                </a:lnTo>
                <a:lnTo>
                  <a:pt x="2268490" y="27378"/>
                </a:lnTo>
                <a:lnTo>
                  <a:pt x="2230711" y="1928"/>
                </a:lnTo>
                <a:lnTo>
                  <a:pt x="2185286" y="0"/>
                </a:lnTo>
                <a:close/>
              </a:path>
            </a:pathLst>
          </a:custGeom>
          <a:solidFill>
            <a:srgbClr val="514F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82345" y="8544476"/>
            <a:ext cx="2279015" cy="894080"/>
          </a:xfrm>
          <a:custGeom>
            <a:avLst/>
            <a:gdLst/>
            <a:ahLst/>
            <a:cxnLst/>
            <a:rect l="l" t="t" r="r" b="b"/>
            <a:pathLst>
              <a:path w="2279015" h="894079">
                <a:moveTo>
                  <a:pt x="93287" y="0"/>
                </a:moveTo>
                <a:lnTo>
                  <a:pt x="2185356" y="0"/>
                </a:lnTo>
                <a:lnTo>
                  <a:pt x="2203920" y="71"/>
                </a:lnTo>
                <a:lnTo>
                  <a:pt x="2251266" y="10082"/>
                </a:lnTo>
                <a:lnTo>
                  <a:pt x="2276716" y="47861"/>
                </a:lnTo>
                <a:lnTo>
                  <a:pt x="2278644" y="93287"/>
                </a:lnTo>
                <a:lnTo>
                  <a:pt x="2278644" y="800336"/>
                </a:lnTo>
                <a:lnTo>
                  <a:pt x="2276716" y="845762"/>
                </a:lnTo>
                <a:lnTo>
                  <a:pt x="2251266" y="883541"/>
                </a:lnTo>
                <a:lnTo>
                  <a:pt x="2203920" y="893553"/>
                </a:lnTo>
                <a:lnTo>
                  <a:pt x="2185356" y="893624"/>
                </a:lnTo>
                <a:lnTo>
                  <a:pt x="93287" y="893624"/>
                </a:lnTo>
                <a:lnTo>
                  <a:pt x="47861" y="891696"/>
                </a:lnTo>
                <a:lnTo>
                  <a:pt x="10082" y="866246"/>
                </a:lnTo>
                <a:lnTo>
                  <a:pt x="71" y="818900"/>
                </a:lnTo>
                <a:lnTo>
                  <a:pt x="0" y="800336"/>
                </a:lnTo>
                <a:lnTo>
                  <a:pt x="0" y="93287"/>
                </a:lnTo>
                <a:lnTo>
                  <a:pt x="1928" y="47861"/>
                </a:lnTo>
                <a:lnTo>
                  <a:pt x="27378" y="10082"/>
                </a:lnTo>
                <a:lnTo>
                  <a:pt x="74723" y="71"/>
                </a:lnTo>
                <a:lnTo>
                  <a:pt x="93287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636674" y="8554947"/>
            <a:ext cx="408940" cy="873125"/>
          </a:xfrm>
          <a:prstGeom prst="rect">
            <a:avLst/>
          </a:prstGeom>
          <a:solidFill>
            <a:srgbClr val="BBB6B2"/>
          </a:solidFill>
        </p:spPr>
        <p:txBody>
          <a:bodyPr wrap="square" lIns="0" tIns="23812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87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交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280664" y="8777855"/>
            <a:ext cx="4413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83926" y="8554947"/>
            <a:ext cx="340995" cy="873125"/>
          </a:xfrm>
          <a:prstGeom prst="rect">
            <a:avLst/>
          </a:prstGeom>
          <a:solidFill>
            <a:srgbClr val="89847F"/>
          </a:solidFill>
        </p:spPr>
        <p:txBody>
          <a:bodyPr wrap="square" lIns="0" tIns="238125" rIns="0" bIns="0" rtlCol="0" vert="horz">
            <a:spAutoFit/>
          </a:bodyPr>
          <a:lstStyle/>
          <a:p>
            <a:pPr marL="9525">
              <a:lnSpc>
                <a:spcPct val="100000"/>
              </a:lnSpc>
              <a:spcBef>
                <a:spcPts val="187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太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27916" y="8777855"/>
            <a:ext cx="3657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23132" y="8777855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换机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06761" y="4365545"/>
            <a:ext cx="1208405" cy="8890"/>
          </a:xfrm>
          <a:custGeom>
            <a:avLst/>
            <a:gdLst/>
            <a:ahLst/>
            <a:cxnLst/>
            <a:rect l="l" t="t" r="r" b="b"/>
            <a:pathLst>
              <a:path w="1208405" h="8889">
                <a:moveTo>
                  <a:pt x="0" y="8455"/>
                </a:moveTo>
                <a:lnTo>
                  <a:pt x="1208296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885941" y="4297384"/>
            <a:ext cx="1931035" cy="0"/>
          </a:xfrm>
          <a:custGeom>
            <a:avLst/>
            <a:gdLst/>
            <a:ahLst/>
            <a:cxnLst/>
            <a:rect l="l" t="t" r="r" b="b"/>
            <a:pathLst>
              <a:path w="1931035" h="0">
                <a:moveTo>
                  <a:pt x="0" y="0"/>
                </a:moveTo>
                <a:lnTo>
                  <a:pt x="193064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779163" y="4444451"/>
            <a:ext cx="4131945" cy="0"/>
          </a:xfrm>
          <a:custGeom>
            <a:avLst/>
            <a:gdLst/>
            <a:ahLst/>
            <a:cxnLst/>
            <a:rect l="l" t="t" r="r" b="b"/>
            <a:pathLst>
              <a:path w="4131945" h="0">
                <a:moveTo>
                  <a:pt x="0" y="0"/>
                </a:moveTo>
                <a:lnTo>
                  <a:pt x="413159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779163" y="4591516"/>
            <a:ext cx="6532880" cy="0"/>
          </a:xfrm>
          <a:custGeom>
            <a:avLst/>
            <a:gdLst/>
            <a:ahLst/>
            <a:cxnLst/>
            <a:rect l="l" t="t" r="r" b="b"/>
            <a:pathLst>
              <a:path w="6532880" h="0">
                <a:moveTo>
                  <a:pt x="0" y="0"/>
                </a:moveTo>
                <a:lnTo>
                  <a:pt x="653287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779163" y="6044705"/>
            <a:ext cx="4131945" cy="0"/>
          </a:xfrm>
          <a:custGeom>
            <a:avLst/>
            <a:gdLst/>
            <a:ahLst/>
            <a:cxnLst/>
            <a:rect l="l" t="t" r="r" b="b"/>
            <a:pathLst>
              <a:path w="4131945" h="0">
                <a:moveTo>
                  <a:pt x="0" y="0"/>
                </a:moveTo>
                <a:lnTo>
                  <a:pt x="413159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779163" y="6191771"/>
            <a:ext cx="6532880" cy="0"/>
          </a:xfrm>
          <a:custGeom>
            <a:avLst/>
            <a:gdLst/>
            <a:ahLst/>
            <a:cxnLst/>
            <a:rect l="l" t="t" r="r" b="b"/>
            <a:pathLst>
              <a:path w="6532880" h="0">
                <a:moveTo>
                  <a:pt x="0" y="0"/>
                </a:moveTo>
                <a:lnTo>
                  <a:pt x="653287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779163" y="7552512"/>
            <a:ext cx="4131945" cy="0"/>
          </a:xfrm>
          <a:custGeom>
            <a:avLst/>
            <a:gdLst/>
            <a:ahLst/>
            <a:cxnLst/>
            <a:rect l="l" t="t" r="r" b="b"/>
            <a:pathLst>
              <a:path w="4131945" h="0">
                <a:moveTo>
                  <a:pt x="0" y="0"/>
                </a:moveTo>
                <a:lnTo>
                  <a:pt x="413159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779163" y="7699578"/>
            <a:ext cx="6532880" cy="0"/>
          </a:xfrm>
          <a:custGeom>
            <a:avLst/>
            <a:gdLst/>
            <a:ahLst/>
            <a:cxnLst/>
            <a:rect l="l" t="t" r="r" b="b"/>
            <a:pathLst>
              <a:path w="6532880" h="0">
                <a:moveTo>
                  <a:pt x="0" y="0"/>
                </a:moveTo>
                <a:lnTo>
                  <a:pt x="653287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833586" y="5897639"/>
            <a:ext cx="2045335" cy="0"/>
          </a:xfrm>
          <a:custGeom>
            <a:avLst/>
            <a:gdLst/>
            <a:ahLst/>
            <a:cxnLst/>
            <a:rect l="l" t="t" r="r" b="b"/>
            <a:pathLst>
              <a:path w="2045335" h="0">
                <a:moveTo>
                  <a:pt x="0" y="0"/>
                </a:moveTo>
                <a:lnTo>
                  <a:pt x="204484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885941" y="7405446"/>
            <a:ext cx="1969770" cy="0"/>
          </a:xfrm>
          <a:custGeom>
            <a:avLst/>
            <a:gdLst/>
            <a:ahLst/>
            <a:cxnLst/>
            <a:rect l="l" t="t" r="r" b="b"/>
            <a:pathLst>
              <a:path w="1969770" h="0">
                <a:moveTo>
                  <a:pt x="0" y="0"/>
                </a:moveTo>
                <a:lnTo>
                  <a:pt x="196956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5459233" y="8129246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管理部⻔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883225" y="8423740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设计部⻔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063920" y="892580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⼯程部⻔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3696903" y="3136626"/>
            <a:ext cx="438404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VLAN</a:t>
            </a:r>
            <a:r>
              <a:rPr dirty="0" sz="28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⼴播域</a:t>
            </a:r>
            <a:r>
              <a:rPr dirty="0" sz="2850" spc="6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+</a:t>
            </a:r>
            <a:r>
              <a:rPr dirty="0" sz="28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逻辑⽹段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358049" y="3075366"/>
            <a:ext cx="111760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Arial"/>
                <a:cs typeface="Arial"/>
              </a:rPr>
              <a:t>VLAN10</a:t>
            </a:r>
            <a:endParaRPr sz="23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763702" y="3376688"/>
            <a:ext cx="111760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Arial"/>
                <a:cs typeface="Arial"/>
              </a:rPr>
              <a:t>VLAN20</a:t>
            </a:r>
            <a:endParaRPr sz="23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182723" y="3786807"/>
            <a:ext cx="111760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2600"/>
                </a:solidFill>
                <a:latin typeface="Arial"/>
                <a:cs typeface="Arial"/>
              </a:rPr>
              <a:t>VLAN30</a:t>
            </a:r>
            <a:endParaRPr sz="23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233567" y="444477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3610225" y="4209625"/>
            <a:ext cx="4789805" cy="2488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虚拟局域⽹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限制了接收⼴播信 息的⼯作站数</a:t>
            </a:r>
            <a:r>
              <a:rPr dirty="0" sz="2850" spc="25">
                <a:latin typeface="Microsoft JhengHei UI"/>
                <a:cs typeface="Microsoft JhengHei UI"/>
              </a:rPr>
              <a:t>，使得⽹络不会 因传播过多的⼴播信息⽽引起 </a:t>
            </a:r>
            <a:r>
              <a:rPr dirty="0" sz="2850" spc="30">
                <a:latin typeface="Microsoft JhengHei UI"/>
                <a:cs typeface="Microsoft JhengHei UI"/>
              </a:rPr>
              <a:t>性能恶化：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3620990" y="752321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3620990" y="815089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3620990" y="876658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3620990" y="939426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3620990" y="6672377"/>
            <a:ext cx="4168775" cy="312801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基于交换机端⼝；</a:t>
            </a:r>
            <a:endParaRPr sz="2850">
              <a:latin typeface="Microsoft JhengHei UI"/>
              <a:cs typeface="Microsoft JhengHei UI"/>
            </a:endParaRPr>
          </a:p>
          <a:p>
            <a:pPr marL="389255" marR="25400">
              <a:lnSpc>
                <a:spcPts val="4940"/>
              </a:lnSpc>
              <a:spcBef>
                <a:spcPts val="3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基于⽹卡的</a:t>
            </a:r>
            <a:r>
              <a:rPr dirty="0" sz="2850" spc="20">
                <a:latin typeface="Arial"/>
                <a:cs typeface="Arial"/>
              </a:rPr>
              <a:t>MA</a:t>
            </a:r>
            <a:r>
              <a:rPr dirty="0" sz="2850" spc="25">
                <a:latin typeface="Arial"/>
                <a:cs typeface="Arial"/>
              </a:rPr>
              <a:t>C</a:t>
            </a:r>
            <a:r>
              <a:rPr dirty="0" sz="2850" spc="25">
                <a:latin typeface="Microsoft JhengHei UI"/>
                <a:cs typeface="Microsoft JhengHei UI"/>
              </a:rPr>
              <a:t>地址； </a:t>
            </a:r>
            <a:r>
              <a:rPr dirty="0" sz="2850" spc="30">
                <a:latin typeface="Microsoft JhengHei UI"/>
                <a:cs typeface="Microsoft JhengHei UI"/>
              </a:rPr>
              <a:t>基于协议类型；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01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基于</a:t>
            </a:r>
            <a:r>
              <a:rPr dirty="0" sz="2850" spc="5">
                <a:latin typeface="Arial"/>
                <a:cs typeface="Arial"/>
              </a:rPr>
              <a:t>IP</a:t>
            </a:r>
            <a:r>
              <a:rPr dirty="0" sz="2850" spc="30">
                <a:latin typeface="Microsoft JhengHei UI"/>
                <a:cs typeface="Microsoft JhengHei UI"/>
              </a:rPr>
              <a:t>⼦⽹地址；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基于⾼层应⽤或服务</a:t>
            </a:r>
            <a:r>
              <a:rPr dirty="0" sz="2850">
                <a:latin typeface="Microsoft JhengHei UI"/>
                <a:cs typeface="Microsoft JhengHei UI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107648" y="5219582"/>
            <a:ext cx="2190706" cy="1411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453255" y="5544179"/>
            <a:ext cx="1499870" cy="721360"/>
          </a:xfrm>
          <a:custGeom>
            <a:avLst/>
            <a:gdLst/>
            <a:ahLst/>
            <a:cxnLst/>
            <a:rect l="l" t="t" r="r" b="b"/>
            <a:pathLst>
              <a:path w="1499870" h="721360">
                <a:moveTo>
                  <a:pt x="1411690" y="0"/>
                </a:moveTo>
                <a:lnTo>
                  <a:pt x="87801" y="0"/>
                </a:lnTo>
                <a:lnTo>
                  <a:pt x="70316" y="67"/>
                </a:lnTo>
                <a:lnTo>
                  <a:pt x="25721" y="9496"/>
                </a:lnTo>
                <a:lnTo>
                  <a:pt x="1749" y="45081"/>
                </a:lnTo>
                <a:lnTo>
                  <a:pt x="0" y="70383"/>
                </a:lnTo>
                <a:lnTo>
                  <a:pt x="0" y="650354"/>
                </a:lnTo>
                <a:lnTo>
                  <a:pt x="9429" y="694950"/>
                </a:lnTo>
                <a:lnTo>
                  <a:pt x="45014" y="718921"/>
                </a:lnTo>
                <a:lnTo>
                  <a:pt x="87801" y="720738"/>
                </a:lnTo>
                <a:lnTo>
                  <a:pt x="1411690" y="720738"/>
                </a:lnTo>
                <a:lnTo>
                  <a:pt x="1454478" y="718921"/>
                </a:lnTo>
                <a:lnTo>
                  <a:pt x="1490062" y="694950"/>
                </a:lnTo>
                <a:lnTo>
                  <a:pt x="1499493" y="650354"/>
                </a:lnTo>
                <a:lnTo>
                  <a:pt x="1499493" y="70383"/>
                </a:lnTo>
                <a:lnTo>
                  <a:pt x="1490062" y="25787"/>
                </a:lnTo>
                <a:lnTo>
                  <a:pt x="1454478" y="1816"/>
                </a:lnTo>
                <a:lnTo>
                  <a:pt x="1411690" y="0"/>
                </a:lnTo>
                <a:close/>
              </a:path>
            </a:pathLst>
          </a:custGeom>
          <a:solidFill>
            <a:srgbClr val="514F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453188" y="5544179"/>
            <a:ext cx="1499870" cy="721360"/>
          </a:xfrm>
          <a:custGeom>
            <a:avLst/>
            <a:gdLst/>
            <a:ahLst/>
            <a:cxnLst/>
            <a:rect l="l" t="t" r="r" b="b"/>
            <a:pathLst>
              <a:path w="1499870" h="721360">
                <a:moveTo>
                  <a:pt x="87868" y="0"/>
                </a:moveTo>
                <a:lnTo>
                  <a:pt x="1411758" y="0"/>
                </a:lnTo>
                <a:lnTo>
                  <a:pt x="1429243" y="67"/>
                </a:lnTo>
                <a:lnTo>
                  <a:pt x="1473838" y="9497"/>
                </a:lnTo>
                <a:lnTo>
                  <a:pt x="1497810" y="45081"/>
                </a:lnTo>
                <a:lnTo>
                  <a:pt x="1499627" y="87868"/>
                </a:lnTo>
                <a:lnTo>
                  <a:pt x="1499627" y="632869"/>
                </a:lnTo>
                <a:lnTo>
                  <a:pt x="1497810" y="675656"/>
                </a:lnTo>
                <a:lnTo>
                  <a:pt x="1473838" y="711241"/>
                </a:lnTo>
                <a:lnTo>
                  <a:pt x="1429243" y="720671"/>
                </a:lnTo>
                <a:lnTo>
                  <a:pt x="1411758" y="720738"/>
                </a:lnTo>
                <a:lnTo>
                  <a:pt x="87868" y="720738"/>
                </a:lnTo>
                <a:lnTo>
                  <a:pt x="45081" y="718921"/>
                </a:lnTo>
                <a:lnTo>
                  <a:pt x="9497" y="694950"/>
                </a:lnTo>
                <a:lnTo>
                  <a:pt x="67" y="650355"/>
                </a:lnTo>
                <a:lnTo>
                  <a:pt x="0" y="632869"/>
                </a:lnTo>
                <a:lnTo>
                  <a:pt x="0" y="87868"/>
                </a:lnTo>
                <a:lnTo>
                  <a:pt x="1816" y="45081"/>
                </a:lnTo>
                <a:lnTo>
                  <a:pt x="25788" y="9497"/>
                </a:lnTo>
                <a:lnTo>
                  <a:pt x="70383" y="67"/>
                </a:lnTo>
                <a:lnTo>
                  <a:pt x="87868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2719142" y="5688187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交换机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103599" y="6743886"/>
            <a:ext cx="2190706" cy="13635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449209" y="7068484"/>
            <a:ext cx="1499870" cy="672465"/>
          </a:xfrm>
          <a:custGeom>
            <a:avLst/>
            <a:gdLst/>
            <a:ahLst/>
            <a:cxnLst/>
            <a:rect l="l" t="t" r="r" b="b"/>
            <a:pathLst>
              <a:path w="1499870" h="672465">
                <a:moveTo>
                  <a:pt x="1407519" y="0"/>
                </a:moveTo>
                <a:lnTo>
                  <a:pt x="91966" y="0"/>
                </a:lnTo>
                <a:lnTo>
                  <a:pt x="73651" y="70"/>
                </a:lnTo>
                <a:lnTo>
                  <a:pt x="26941" y="9947"/>
                </a:lnTo>
                <a:lnTo>
                  <a:pt x="1832" y="47220"/>
                </a:lnTo>
                <a:lnTo>
                  <a:pt x="0" y="73721"/>
                </a:lnTo>
                <a:lnTo>
                  <a:pt x="0" y="598704"/>
                </a:lnTo>
                <a:lnTo>
                  <a:pt x="9876" y="645415"/>
                </a:lnTo>
                <a:lnTo>
                  <a:pt x="47149" y="670524"/>
                </a:lnTo>
                <a:lnTo>
                  <a:pt x="91966" y="672426"/>
                </a:lnTo>
                <a:lnTo>
                  <a:pt x="1407519" y="672426"/>
                </a:lnTo>
                <a:lnTo>
                  <a:pt x="1452335" y="670524"/>
                </a:lnTo>
                <a:lnTo>
                  <a:pt x="1489608" y="645415"/>
                </a:lnTo>
                <a:lnTo>
                  <a:pt x="1499485" y="598704"/>
                </a:lnTo>
                <a:lnTo>
                  <a:pt x="1499485" y="73721"/>
                </a:lnTo>
                <a:lnTo>
                  <a:pt x="1489608" y="27011"/>
                </a:lnTo>
                <a:lnTo>
                  <a:pt x="1452335" y="1902"/>
                </a:lnTo>
                <a:lnTo>
                  <a:pt x="1440604" y="563"/>
                </a:lnTo>
                <a:lnTo>
                  <a:pt x="1425834" y="70"/>
                </a:lnTo>
                <a:lnTo>
                  <a:pt x="1407519" y="0"/>
                </a:lnTo>
                <a:close/>
              </a:path>
            </a:pathLst>
          </a:custGeom>
          <a:solidFill>
            <a:srgbClr val="514F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449139" y="7068484"/>
            <a:ext cx="1499870" cy="672465"/>
          </a:xfrm>
          <a:custGeom>
            <a:avLst/>
            <a:gdLst/>
            <a:ahLst/>
            <a:cxnLst/>
            <a:rect l="l" t="t" r="r" b="b"/>
            <a:pathLst>
              <a:path w="1499870" h="672465">
                <a:moveTo>
                  <a:pt x="92037" y="0"/>
                </a:moveTo>
                <a:lnTo>
                  <a:pt x="1407589" y="0"/>
                </a:lnTo>
                <a:lnTo>
                  <a:pt x="1425904" y="70"/>
                </a:lnTo>
                <a:lnTo>
                  <a:pt x="1472615" y="9947"/>
                </a:lnTo>
                <a:lnTo>
                  <a:pt x="1497724" y="47220"/>
                </a:lnTo>
                <a:lnTo>
                  <a:pt x="1499627" y="92037"/>
                </a:lnTo>
                <a:lnTo>
                  <a:pt x="1499626" y="580389"/>
                </a:lnTo>
                <a:lnTo>
                  <a:pt x="1497724" y="625206"/>
                </a:lnTo>
                <a:lnTo>
                  <a:pt x="1472615" y="662479"/>
                </a:lnTo>
                <a:lnTo>
                  <a:pt x="1425904" y="672356"/>
                </a:lnTo>
                <a:lnTo>
                  <a:pt x="1407589" y="672427"/>
                </a:lnTo>
                <a:lnTo>
                  <a:pt x="92037" y="672427"/>
                </a:lnTo>
                <a:lnTo>
                  <a:pt x="47220" y="670524"/>
                </a:lnTo>
                <a:lnTo>
                  <a:pt x="9947" y="645415"/>
                </a:lnTo>
                <a:lnTo>
                  <a:pt x="70" y="598704"/>
                </a:lnTo>
                <a:lnTo>
                  <a:pt x="0" y="580389"/>
                </a:lnTo>
                <a:lnTo>
                  <a:pt x="0" y="92037"/>
                </a:lnTo>
                <a:lnTo>
                  <a:pt x="1902" y="47220"/>
                </a:lnTo>
                <a:lnTo>
                  <a:pt x="27011" y="9947"/>
                </a:lnTo>
                <a:lnTo>
                  <a:pt x="73722" y="70"/>
                </a:lnTo>
                <a:lnTo>
                  <a:pt x="92037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2715076" y="7189954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交换机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107648" y="3695277"/>
            <a:ext cx="2182606" cy="14118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453257" y="4019874"/>
            <a:ext cx="1491615" cy="721360"/>
          </a:xfrm>
          <a:custGeom>
            <a:avLst/>
            <a:gdLst/>
            <a:ahLst/>
            <a:cxnLst/>
            <a:rect l="l" t="t" r="r" b="b"/>
            <a:pathLst>
              <a:path w="1491614" h="721360">
                <a:moveTo>
                  <a:pt x="1400838" y="0"/>
                </a:moveTo>
                <a:lnTo>
                  <a:pt x="90550" y="0"/>
                </a:lnTo>
                <a:lnTo>
                  <a:pt x="72517" y="69"/>
                </a:lnTo>
                <a:lnTo>
                  <a:pt x="26526" y="9794"/>
                </a:lnTo>
                <a:lnTo>
                  <a:pt x="1804" y="46493"/>
                </a:lnTo>
                <a:lnTo>
                  <a:pt x="0" y="72587"/>
                </a:lnTo>
                <a:lnTo>
                  <a:pt x="0" y="648151"/>
                </a:lnTo>
                <a:lnTo>
                  <a:pt x="9724" y="694143"/>
                </a:lnTo>
                <a:lnTo>
                  <a:pt x="46423" y="718864"/>
                </a:lnTo>
                <a:lnTo>
                  <a:pt x="90550" y="720738"/>
                </a:lnTo>
                <a:lnTo>
                  <a:pt x="1400838" y="720738"/>
                </a:lnTo>
                <a:lnTo>
                  <a:pt x="1444965" y="718864"/>
                </a:lnTo>
                <a:lnTo>
                  <a:pt x="1481664" y="694143"/>
                </a:lnTo>
                <a:lnTo>
                  <a:pt x="1491389" y="648151"/>
                </a:lnTo>
                <a:lnTo>
                  <a:pt x="1491389" y="72587"/>
                </a:lnTo>
                <a:lnTo>
                  <a:pt x="1481664" y="26596"/>
                </a:lnTo>
                <a:lnTo>
                  <a:pt x="1444965" y="1873"/>
                </a:lnTo>
                <a:lnTo>
                  <a:pt x="1400838" y="0"/>
                </a:lnTo>
                <a:close/>
              </a:path>
            </a:pathLst>
          </a:custGeom>
          <a:solidFill>
            <a:srgbClr val="514F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453188" y="4019874"/>
            <a:ext cx="1491615" cy="721360"/>
          </a:xfrm>
          <a:custGeom>
            <a:avLst/>
            <a:gdLst/>
            <a:ahLst/>
            <a:cxnLst/>
            <a:rect l="l" t="t" r="r" b="b"/>
            <a:pathLst>
              <a:path w="1491614" h="721360">
                <a:moveTo>
                  <a:pt x="90619" y="0"/>
                </a:moveTo>
                <a:lnTo>
                  <a:pt x="1400908" y="0"/>
                </a:lnTo>
                <a:lnTo>
                  <a:pt x="1418941" y="69"/>
                </a:lnTo>
                <a:lnTo>
                  <a:pt x="1464932" y="9794"/>
                </a:lnTo>
                <a:lnTo>
                  <a:pt x="1489654" y="46493"/>
                </a:lnTo>
                <a:lnTo>
                  <a:pt x="1491528" y="90619"/>
                </a:lnTo>
                <a:lnTo>
                  <a:pt x="1491528" y="630118"/>
                </a:lnTo>
                <a:lnTo>
                  <a:pt x="1489654" y="674245"/>
                </a:lnTo>
                <a:lnTo>
                  <a:pt x="1464932" y="710944"/>
                </a:lnTo>
                <a:lnTo>
                  <a:pt x="1418941" y="720668"/>
                </a:lnTo>
                <a:lnTo>
                  <a:pt x="1400908" y="720738"/>
                </a:lnTo>
                <a:lnTo>
                  <a:pt x="90619" y="720738"/>
                </a:lnTo>
                <a:lnTo>
                  <a:pt x="46493" y="718864"/>
                </a:lnTo>
                <a:lnTo>
                  <a:pt x="9794" y="694142"/>
                </a:lnTo>
                <a:lnTo>
                  <a:pt x="69" y="648151"/>
                </a:lnTo>
                <a:lnTo>
                  <a:pt x="0" y="630118"/>
                </a:lnTo>
                <a:lnTo>
                  <a:pt x="0" y="90619"/>
                </a:lnTo>
                <a:lnTo>
                  <a:pt x="1873" y="46493"/>
                </a:lnTo>
                <a:lnTo>
                  <a:pt x="26595" y="9794"/>
                </a:lnTo>
                <a:lnTo>
                  <a:pt x="72587" y="69"/>
                </a:lnTo>
                <a:lnTo>
                  <a:pt x="90619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715052" y="4163881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交换机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>
            <a:spLocks noGrp="1"/>
          </p:cNvSpPr>
          <p:nvPr>
            <p:ph type="title"/>
          </p:nvPr>
        </p:nvSpPr>
        <p:spPr>
          <a:xfrm>
            <a:off x="8573426" y="715916"/>
            <a:ext cx="295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</a:t>
            </a:r>
          </a:p>
        </p:txBody>
      </p:sp>
      <p:sp>
        <p:nvSpPr>
          <p:cNvPr id="101" name="object 101"/>
          <p:cNvSpPr/>
          <p:nvPr/>
        </p:nvSpPr>
        <p:spPr>
          <a:xfrm>
            <a:off x="5530300" y="3657867"/>
            <a:ext cx="794093" cy="668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935954" y="3883766"/>
            <a:ext cx="794093" cy="6685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279559" y="4294750"/>
            <a:ext cx="794098" cy="668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530300" y="5297403"/>
            <a:ext cx="794093" cy="6685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35954" y="5487327"/>
            <a:ext cx="794093" cy="6685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279559" y="5886054"/>
            <a:ext cx="794098" cy="6685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279559" y="7424356"/>
            <a:ext cx="794098" cy="6685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935954" y="6950742"/>
            <a:ext cx="794093" cy="6685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530300" y="6813148"/>
            <a:ext cx="794093" cy="6685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34762" y="715916"/>
            <a:ext cx="82346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虚拟局域⽹使⽤的以太⽹帧格式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67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876165"/>
          </a:xfrm>
          <a:custGeom>
            <a:avLst/>
            <a:gdLst/>
            <a:ahLst/>
            <a:cxnLst/>
            <a:rect l="l" t="t" r="r" b="b"/>
            <a:pathLst>
              <a:path w="12963525" h="48761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617690"/>
                </a:lnTo>
                <a:lnTo>
                  <a:pt x="197" y="4669060"/>
                </a:lnTo>
                <a:lnTo>
                  <a:pt x="1581" y="4710487"/>
                </a:lnTo>
                <a:lnTo>
                  <a:pt x="12649" y="4769196"/>
                </a:lnTo>
                <a:lnTo>
                  <a:pt x="49226" y="4826609"/>
                </a:lnTo>
                <a:lnTo>
                  <a:pt x="106640" y="4863185"/>
                </a:lnTo>
                <a:lnTo>
                  <a:pt x="165348" y="4874255"/>
                </a:lnTo>
                <a:lnTo>
                  <a:pt x="206776" y="4875639"/>
                </a:lnTo>
                <a:lnTo>
                  <a:pt x="258146" y="4875836"/>
                </a:lnTo>
                <a:lnTo>
                  <a:pt x="12705299" y="4875836"/>
                </a:lnTo>
                <a:lnTo>
                  <a:pt x="12756671" y="4875639"/>
                </a:lnTo>
                <a:lnTo>
                  <a:pt x="12798099" y="4874255"/>
                </a:lnTo>
                <a:lnTo>
                  <a:pt x="12856802" y="4863185"/>
                </a:lnTo>
                <a:lnTo>
                  <a:pt x="12914218" y="4826609"/>
                </a:lnTo>
                <a:lnTo>
                  <a:pt x="12950799" y="4769196"/>
                </a:lnTo>
                <a:lnTo>
                  <a:pt x="12961867" y="4710487"/>
                </a:lnTo>
                <a:lnTo>
                  <a:pt x="12963250" y="4669060"/>
                </a:lnTo>
                <a:lnTo>
                  <a:pt x="12963448" y="461769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876165"/>
          </a:xfrm>
          <a:custGeom>
            <a:avLst/>
            <a:gdLst/>
            <a:ahLst/>
            <a:cxnLst/>
            <a:rect l="l" t="t" r="r" b="b"/>
            <a:pathLst>
              <a:path w="12963525" h="48761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17690"/>
                </a:lnTo>
                <a:lnTo>
                  <a:pt x="12963250" y="4669060"/>
                </a:lnTo>
                <a:lnTo>
                  <a:pt x="12961867" y="4710487"/>
                </a:lnTo>
                <a:lnTo>
                  <a:pt x="12950799" y="4769196"/>
                </a:lnTo>
                <a:lnTo>
                  <a:pt x="12914218" y="4826609"/>
                </a:lnTo>
                <a:lnTo>
                  <a:pt x="12856802" y="4863185"/>
                </a:lnTo>
                <a:lnTo>
                  <a:pt x="12798099" y="4874255"/>
                </a:lnTo>
                <a:lnTo>
                  <a:pt x="12756671" y="4875639"/>
                </a:lnTo>
                <a:lnTo>
                  <a:pt x="12705299" y="4875836"/>
                </a:lnTo>
                <a:lnTo>
                  <a:pt x="258145" y="4875836"/>
                </a:lnTo>
                <a:lnTo>
                  <a:pt x="206775" y="4875639"/>
                </a:lnTo>
                <a:lnTo>
                  <a:pt x="165348" y="4874255"/>
                </a:lnTo>
                <a:lnTo>
                  <a:pt x="106640" y="4863185"/>
                </a:lnTo>
                <a:lnTo>
                  <a:pt x="49226" y="4826609"/>
                </a:lnTo>
                <a:lnTo>
                  <a:pt x="12650" y="4769196"/>
                </a:lnTo>
                <a:lnTo>
                  <a:pt x="1581" y="4710487"/>
                </a:lnTo>
                <a:lnTo>
                  <a:pt x="197" y="4669060"/>
                </a:lnTo>
                <a:lnTo>
                  <a:pt x="0" y="461769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360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516465"/>
            <a:ext cx="10797540" cy="12807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IEEE</a:t>
            </a:r>
            <a:r>
              <a:rPr dirty="0" sz="28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802.3ac</a:t>
            </a:r>
            <a:r>
              <a:rPr dirty="0" sz="28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标准定义了以太⽹的帧格式的扩展，以⽀持虚拟局域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⽹：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00697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87801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4538" y="3759832"/>
            <a:ext cx="10735945" cy="252412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该协议允许在以太⽹的帧格式中插⼊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⼀个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4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字节的标识符，称为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VLAN</a:t>
            </a:r>
            <a:r>
              <a:rPr dirty="0" sz="2850" spc="-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标记</a:t>
            </a:r>
            <a:r>
              <a:rPr dirty="0" sz="2850" spc="5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(tag)</a:t>
            </a:r>
            <a:r>
              <a:rPr dirty="0" sz="2850" spc="10">
                <a:solidFill>
                  <a:srgbClr val="FF2600"/>
                </a:solidFill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⽤来指明发送该帧的计算机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属于哪⼀个虚拟局域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⽹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插⼊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VLAN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标记得出的帧称为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802.1Q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帧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或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带标记的以太⽹帧。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802.1Q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1226" y="3725741"/>
            <a:ext cx="7593330" cy="1126490"/>
          </a:xfrm>
          <a:custGeom>
            <a:avLst/>
            <a:gdLst/>
            <a:ahLst/>
            <a:cxnLst/>
            <a:rect l="l" t="t" r="r" b="b"/>
            <a:pathLst>
              <a:path w="7593330" h="1126489">
                <a:moveTo>
                  <a:pt x="3796350" y="0"/>
                </a:moveTo>
                <a:lnTo>
                  <a:pt x="0" y="1126356"/>
                </a:lnTo>
                <a:lnTo>
                  <a:pt x="7592702" y="1126356"/>
                </a:lnTo>
                <a:lnTo>
                  <a:pt x="37963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32320" y="3211932"/>
            <a:ext cx="4080510" cy="772160"/>
          </a:xfrm>
          <a:custGeom>
            <a:avLst/>
            <a:gdLst/>
            <a:ahLst/>
            <a:cxnLst/>
            <a:rect l="l" t="t" r="r" b="b"/>
            <a:pathLst>
              <a:path w="4080509" h="772160">
                <a:moveTo>
                  <a:pt x="0" y="772064"/>
                </a:moveTo>
                <a:lnTo>
                  <a:pt x="4080291" y="772064"/>
                </a:lnTo>
                <a:lnTo>
                  <a:pt x="4080291" y="0"/>
                </a:lnTo>
                <a:lnTo>
                  <a:pt x="0" y="0"/>
                </a:lnTo>
                <a:lnTo>
                  <a:pt x="0" y="77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315771" y="3201461"/>
          <a:ext cx="12563475" cy="793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4380"/>
                <a:gridCol w="2020570"/>
                <a:gridCol w="1657350"/>
                <a:gridCol w="1102995"/>
                <a:gridCol w="4062729"/>
                <a:gridCol w="1663065"/>
              </a:tblGrid>
              <a:tr h="771525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550" spc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⽬的地址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797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D5D43"/>
                    </a:solidFill>
                  </a:tcPr>
                </a:tc>
                <a:tc>
                  <a:txBody>
                    <a:bodyPr/>
                    <a:lstStyle/>
                    <a:p>
                      <a:pPr marL="534035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550" spc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源地址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797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D5D43"/>
                    </a:solidFill>
                  </a:tcPr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dirty="0" sz="24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802.1Q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8351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550" spc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类型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797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D5D4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0005">
                        <a:lnSpc>
                          <a:spcPct val="100000"/>
                        </a:lnSpc>
                        <a:spcBef>
                          <a:spcPts val="1250"/>
                        </a:spcBef>
                        <a:tabLst>
                          <a:tab pos="609600" algn="l"/>
                        </a:tabLst>
                      </a:pPr>
                      <a:r>
                        <a:rPr dirty="0" sz="2850" spc="30">
                          <a:solidFill>
                            <a:srgbClr val="1767AB"/>
                          </a:solidFill>
                          <a:latin typeface="Microsoft JhengHei UI"/>
                          <a:cs typeface="Microsoft JhengHei UI"/>
                        </a:rPr>
                        <a:t>数	据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87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832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dirty="0" sz="24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FCS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8351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99181" y="4864287"/>
          <a:ext cx="7607300" cy="182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0154"/>
                <a:gridCol w="890270"/>
                <a:gridCol w="523875"/>
                <a:gridCol w="2382520"/>
              </a:tblGrid>
              <a:tr h="648970">
                <a:tc>
                  <a:txBody>
                    <a:bodyPr/>
                    <a:lstStyle/>
                    <a:p>
                      <a:pPr marL="726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25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802.1Q</a:t>
                      </a:r>
                      <a:r>
                        <a:rPr dirty="0" sz="2550" spc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标记类型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2700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25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TCI</a:t>
                      </a:r>
                      <a:r>
                        <a:rPr dirty="0" sz="255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550" spc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标记控制信息）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2700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151255">
                <a:tc>
                  <a:txBody>
                    <a:bodyPr/>
                    <a:lstStyle/>
                    <a:p>
                      <a:pPr algn="ctr" marL="3619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5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0x8100</a:t>
                      </a:r>
                      <a:endParaRPr sz="2550">
                        <a:latin typeface="Arial"/>
                        <a:cs typeface="Arial"/>
                      </a:endParaRPr>
                    </a:p>
                    <a:p>
                      <a:pPr algn="ctr" marL="361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55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1000 0001 0000</a:t>
                      </a:r>
                      <a:r>
                        <a:rPr dirty="0" sz="25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15811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194945">
                        <a:lnSpc>
                          <a:spcPct val="100000"/>
                        </a:lnSpc>
                      </a:pPr>
                      <a:r>
                        <a:rPr dirty="0" sz="25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592455">
                        <a:lnSpc>
                          <a:spcPct val="100000"/>
                        </a:lnSpc>
                      </a:pPr>
                      <a:r>
                        <a:rPr dirty="0" sz="25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VLAN</a:t>
                      </a:r>
                      <a:r>
                        <a:rPr dirty="0" sz="255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983291" y="4469400"/>
            <a:ext cx="6946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2</a:t>
            </a:r>
            <a:r>
              <a:rPr dirty="0" sz="2050" spc="5">
                <a:latin typeface="Microsoft JhengHei UI"/>
                <a:cs typeface="Microsoft JhengHei UI"/>
              </a:rPr>
              <a:t>字节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80772" y="4469400"/>
            <a:ext cx="6946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2</a:t>
            </a:r>
            <a:r>
              <a:rPr dirty="0" sz="2050" spc="5">
                <a:latin typeface="Microsoft JhengHei UI"/>
                <a:cs typeface="Microsoft JhengHei UI"/>
              </a:rPr>
              <a:t>字节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80959" y="2689855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4575" y="2689855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38069" y="2689855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6491" y="2689855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88645" y="2689855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01523" y="2696641"/>
            <a:ext cx="13881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r>
              <a:rPr dirty="0" sz="2450" spc="0">
                <a:latin typeface="Arial"/>
                <a:cs typeface="Arial"/>
              </a:rPr>
              <a:t>6</a:t>
            </a:r>
            <a:r>
              <a:rPr dirty="0" sz="2450" spc="15">
                <a:latin typeface="Microsoft JhengHei UI"/>
                <a:cs typeface="Microsoft JhengHei UI"/>
              </a:rPr>
              <a:t>〜</a:t>
            </a:r>
            <a:r>
              <a:rPr dirty="0" sz="2450" spc="5">
                <a:latin typeface="Arial"/>
                <a:cs typeface="Arial"/>
              </a:rPr>
              <a:t>1500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8375" y="2678584"/>
            <a:ext cx="1386840" cy="1108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32790">
              <a:lnSpc>
                <a:spcPct val="1450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字节 </a:t>
            </a:r>
            <a:r>
              <a:rPr dirty="0" sz="2450" spc="15">
                <a:latin typeface="Microsoft JhengHei UI"/>
                <a:cs typeface="Microsoft JhengHei UI"/>
              </a:rPr>
              <a:t>以太⽹帧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47727" y="2342729"/>
            <a:ext cx="12289155" cy="69215"/>
          </a:xfrm>
          <a:custGeom>
            <a:avLst/>
            <a:gdLst/>
            <a:ahLst/>
            <a:cxnLst/>
            <a:rect l="l" t="t" r="r" b="b"/>
            <a:pathLst>
              <a:path w="12289155" h="69214">
                <a:moveTo>
                  <a:pt x="0" y="0"/>
                </a:moveTo>
                <a:lnTo>
                  <a:pt x="15706" y="88"/>
                </a:lnTo>
                <a:lnTo>
                  <a:pt x="12272930" y="69044"/>
                </a:lnTo>
                <a:lnTo>
                  <a:pt x="12288636" y="69132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720266" y="2342666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5" h="138430">
                <a:moveTo>
                  <a:pt x="774" y="0"/>
                </a:moveTo>
                <a:lnTo>
                  <a:pt x="0" y="138213"/>
                </a:lnTo>
                <a:lnTo>
                  <a:pt x="138603" y="69884"/>
                </a:lnTo>
                <a:lnTo>
                  <a:pt x="774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25220" y="2273711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30">
                <a:moveTo>
                  <a:pt x="138602" y="0"/>
                </a:moveTo>
                <a:lnTo>
                  <a:pt x="0" y="68328"/>
                </a:lnTo>
                <a:lnTo>
                  <a:pt x="137824" y="138213"/>
                </a:lnTo>
                <a:lnTo>
                  <a:pt x="138602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77347" y="2025212"/>
            <a:ext cx="1921510" cy="704215"/>
          </a:xfrm>
          <a:custGeom>
            <a:avLst/>
            <a:gdLst/>
            <a:ahLst/>
            <a:cxnLst/>
            <a:rect l="l" t="t" r="r" b="b"/>
            <a:pathLst>
              <a:path w="1921509" h="704214">
                <a:moveTo>
                  <a:pt x="0" y="704167"/>
                </a:moveTo>
                <a:lnTo>
                  <a:pt x="1920998" y="704167"/>
                </a:lnTo>
                <a:lnTo>
                  <a:pt x="1920998" y="0"/>
                </a:lnTo>
                <a:lnTo>
                  <a:pt x="0" y="0"/>
                </a:lnTo>
                <a:lnTo>
                  <a:pt x="0" y="704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623546" y="2096541"/>
            <a:ext cx="1818639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Arial"/>
                <a:cs typeface="Arial"/>
              </a:rPr>
              <a:t>802.1</a:t>
            </a:r>
            <a:r>
              <a:rPr dirty="0" sz="3300" spc="-10">
                <a:latin typeface="Arial"/>
                <a:cs typeface="Arial"/>
              </a:rPr>
              <a:t>Q</a:t>
            </a:r>
            <a:r>
              <a:rPr dirty="0" sz="3300" spc="-5">
                <a:latin typeface="Microsoft JhengHei UI"/>
                <a:cs typeface="Microsoft JhengHei UI"/>
              </a:rPr>
              <a:t>帧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28723" y="6788460"/>
            <a:ext cx="0" cy="422275"/>
          </a:xfrm>
          <a:custGeom>
            <a:avLst/>
            <a:gdLst/>
            <a:ahLst/>
            <a:cxnLst/>
            <a:rect l="l" t="t" r="r" b="b"/>
            <a:pathLst>
              <a:path w="0" h="422275">
                <a:moveTo>
                  <a:pt x="0" y="0"/>
                </a:moveTo>
                <a:lnTo>
                  <a:pt x="0" y="42224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78463" y="669840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057482" y="7204342"/>
            <a:ext cx="3930015" cy="925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9695" marR="5080" indent="-87630">
              <a:lnSpc>
                <a:spcPct val="120500"/>
              </a:lnSpc>
              <a:spcBef>
                <a:spcPts val="95"/>
              </a:spcBef>
              <a:tabLst>
                <a:tab pos="1454785" algn="l"/>
              </a:tabLst>
            </a:pPr>
            <a:r>
              <a:rPr dirty="0" sz="2450" spc="5">
                <a:latin typeface="Arial"/>
                <a:cs typeface="Arial"/>
              </a:rPr>
              <a:t>3</a:t>
            </a:r>
            <a:r>
              <a:rPr dirty="0" sz="2450" spc="15">
                <a:latin typeface="Microsoft JhengHei UI"/>
                <a:cs typeface="Microsoft JhengHei UI"/>
              </a:rPr>
              <a:t>位⽤户	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12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位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VLAN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标识符 </a:t>
            </a:r>
            <a:r>
              <a:rPr dirty="0" sz="2450" spc="15">
                <a:latin typeface="Microsoft JhengHei UI"/>
                <a:cs typeface="Microsoft JhengHei UI"/>
              </a:rPr>
              <a:t>优先级</a:t>
            </a:r>
            <a:r>
              <a:rPr dirty="0" sz="2450">
                <a:latin typeface="Microsoft JhengHei UI"/>
                <a:cs typeface="Microsoft JhengHei UI"/>
              </a:rPr>
              <a:t>	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409</a:t>
            </a: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6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个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VLA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N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743841" y="6788460"/>
            <a:ext cx="0" cy="422275"/>
          </a:xfrm>
          <a:custGeom>
            <a:avLst/>
            <a:gdLst/>
            <a:ahLst/>
            <a:cxnLst/>
            <a:rect l="l" t="t" r="r" b="b"/>
            <a:pathLst>
              <a:path w="0" h="422275">
                <a:moveTo>
                  <a:pt x="0" y="0"/>
                </a:moveTo>
                <a:lnTo>
                  <a:pt x="0" y="42224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693580" y="669840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361685" y="6788460"/>
            <a:ext cx="0" cy="1803400"/>
          </a:xfrm>
          <a:custGeom>
            <a:avLst/>
            <a:gdLst/>
            <a:ahLst/>
            <a:cxnLst/>
            <a:rect l="l" t="t" r="r" b="b"/>
            <a:pathLst>
              <a:path w="0" h="1803400">
                <a:moveTo>
                  <a:pt x="0" y="0"/>
                </a:moveTo>
                <a:lnTo>
                  <a:pt x="0" y="1802991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311425" y="669841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419391" y="8656497"/>
            <a:ext cx="22599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1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r>
              <a:rPr dirty="0" sz="2450" spc="5">
                <a:latin typeface="Microsoft JhengHei UI"/>
                <a:cs typeface="Microsoft JhengHei UI"/>
              </a:rPr>
              <a:t>（</a:t>
            </a:r>
            <a:r>
              <a:rPr dirty="0" sz="2450" spc="5">
                <a:latin typeface="Arial"/>
                <a:cs typeface="Arial"/>
              </a:rPr>
              <a:t>CFI/DEI</a:t>
            </a:r>
            <a:r>
              <a:rPr dirty="0" sz="2450" spc="5">
                <a:latin typeface="Microsoft JhengHei UI"/>
                <a:cs typeface="Microsoft JhengHei UI"/>
              </a:rPr>
              <a:t>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69073" y="7476801"/>
            <a:ext cx="5556250" cy="1345565"/>
          </a:xfrm>
          <a:prstGeom prst="rect">
            <a:avLst/>
          </a:prstGeom>
          <a:ln w="10470">
            <a:solidFill>
              <a:srgbClr val="66635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287655" marR="290195">
              <a:lnSpc>
                <a:spcPct val="132700"/>
              </a:lnSpc>
              <a:spcBef>
                <a:spcPts val="9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</a:t>
            </a:r>
            <a:r>
              <a:rPr dirty="0" sz="2850" spc="10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30">
                <a:latin typeface="Microsoft JhengHei UI"/>
                <a:cs typeface="Microsoft JhengHei UI"/>
              </a:rPr>
              <a:t>帧的最⼤帧⻓从原 来的</a:t>
            </a:r>
            <a:r>
              <a:rPr dirty="0" sz="2850" spc="55"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1518</a:t>
            </a:r>
            <a:r>
              <a:rPr dirty="0" sz="285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字节变为</a:t>
            </a:r>
            <a:r>
              <a:rPr dirty="0" sz="2850" spc="55"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1522</a:t>
            </a:r>
            <a:r>
              <a:rPr dirty="0" sz="285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字节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317279" y="8409106"/>
            <a:ext cx="3658235" cy="1970405"/>
          </a:xfrm>
          <a:prstGeom prst="rect">
            <a:avLst/>
          </a:prstGeom>
          <a:ln w="10470">
            <a:solidFill>
              <a:srgbClr val="66635F"/>
            </a:solidFill>
          </a:ln>
        </p:spPr>
        <p:txBody>
          <a:bodyPr wrap="square" lIns="0" tIns="219075" rIns="0" bIns="0" rtlCol="0" vert="horz">
            <a:spAutoFit/>
          </a:bodyPr>
          <a:lstStyle/>
          <a:p>
            <a:pPr marL="224790">
              <a:lnSpc>
                <a:spcPct val="100000"/>
              </a:lnSpc>
              <a:spcBef>
                <a:spcPts val="1725"/>
              </a:spcBef>
            </a:pPr>
            <a:r>
              <a:rPr dirty="0" sz="2450" spc="5">
                <a:latin typeface="Arial"/>
                <a:cs typeface="Arial"/>
              </a:rPr>
              <a:t>CFI</a:t>
            </a:r>
            <a:r>
              <a:rPr dirty="0" sz="2450" spc="5">
                <a:latin typeface="Microsoft JhengHei UI"/>
                <a:cs typeface="Microsoft JhengHei UI"/>
              </a:rPr>
              <a:t>：</a:t>
            </a:r>
            <a:r>
              <a:rPr dirty="0" sz="2450" spc="5">
                <a:latin typeface="Arial"/>
                <a:cs typeface="Arial"/>
              </a:rPr>
              <a:t>0</a:t>
            </a:r>
            <a:r>
              <a:rPr dirty="0" sz="2450" spc="15">
                <a:latin typeface="Microsoft JhengHei UI"/>
                <a:cs typeface="Microsoft JhengHei UI"/>
              </a:rPr>
              <a:t>为</a:t>
            </a:r>
            <a:r>
              <a:rPr dirty="0" sz="2450" spc="5">
                <a:latin typeface="Arial"/>
                <a:cs typeface="Arial"/>
              </a:rPr>
              <a:t>MAC</a:t>
            </a:r>
            <a:r>
              <a:rPr dirty="0" sz="2450" spc="15">
                <a:latin typeface="Microsoft JhengHei UI"/>
                <a:cs typeface="Microsoft JhengHei UI"/>
              </a:rPr>
              <a:t>帧，</a:t>
            </a:r>
            <a:endParaRPr sz="2450">
              <a:latin typeface="Microsoft JhengHei UI"/>
              <a:cs typeface="Microsoft JhengHei UI"/>
            </a:endParaRPr>
          </a:p>
          <a:p>
            <a:pPr marL="224790" marR="387985" indent="784860">
              <a:lnSpc>
                <a:spcPct val="144100"/>
              </a:lnSpc>
            </a:pPr>
            <a:r>
              <a:rPr dirty="0" sz="2450" spc="5">
                <a:latin typeface="Arial"/>
                <a:cs typeface="Arial"/>
              </a:rPr>
              <a:t>1</a:t>
            </a:r>
            <a:r>
              <a:rPr dirty="0" sz="2450" spc="15">
                <a:latin typeface="Microsoft JhengHei UI"/>
                <a:cs typeface="Microsoft JhengHei UI"/>
              </a:rPr>
              <a:t>为⾮经典格式 </a:t>
            </a:r>
            <a:r>
              <a:rPr dirty="0" sz="2450" spc="10">
                <a:latin typeface="Arial"/>
                <a:cs typeface="Arial"/>
              </a:rPr>
              <a:t>DE</a:t>
            </a:r>
            <a:r>
              <a:rPr dirty="0" sz="2450">
                <a:latin typeface="Arial"/>
                <a:cs typeface="Arial"/>
              </a:rPr>
              <a:t>I</a:t>
            </a:r>
            <a:r>
              <a:rPr dirty="0" sz="2450" spc="15">
                <a:latin typeface="Microsoft JhengHei UI"/>
                <a:cs typeface="Microsoft JhengHei UI"/>
              </a:rPr>
              <a:t>：表示丢弃优先级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934762" y="715916"/>
            <a:ext cx="82346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虚拟局域⽹使⽤的以太⽹帧格式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021" y="6393890"/>
            <a:ext cx="10958195" cy="2762885"/>
          </a:xfrm>
          <a:custGeom>
            <a:avLst/>
            <a:gdLst/>
            <a:ahLst/>
            <a:cxnLst/>
            <a:rect l="l" t="t" r="r" b="b"/>
            <a:pathLst>
              <a:path w="10958194" h="2762884">
                <a:moveTo>
                  <a:pt x="10717866" y="0"/>
                </a:moveTo>
                <a:lnTo>
                  <a:pt x="240096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4" y="11766"/>
                </a:lnTo>
                <a:lnTo>
                  <a:pt x="45784" y="45785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2522646"/>
                </a:lnTo>
                <a:lnTo>
                  <a:pt x="183" y="2570425"/>
                </a:lnTo>
                <a:lnTo>
                  <a:pt x="1470" y="2608956"/>
                </a:lnTo>
                <a:lnTo>
                  <a:pt x="11765" y="2663559"/>
                </a:lnTo>
                <a:lnTo>
                  <a:pt x="45784" y="2716958"/>
                </a:lnTo>
                <a:lnTo>
                  <a:pt x="99184" y="2750978"/>
                </a:lnTo>
                <a:lnTo>
                  <a:pt x="153787" y="2761273"/>
                </a:lnTo>
                <a:lnTo>
                  <a:pt x="192318" y="2762560"/>
                </a:lnTo>
                <a:lnTo>
                  <a:pt x="240096" y="2762744"/>
                </a:lnTo>
                <a:lnTo>
                  <a:pt x="10717866" y="2762744"/>
                </a:lnTo>
                <a:lnTo>
                  <a:pt x="10765640" y="2762560"/>
                </a:lnTo>
                <a:lnTo>
                  <a:pt x="10804171" y="2761273"/>
                </a:lnTo>
                <a:lnTo>
                  <a:pt x="10858773" y="2750978"/>
                </a:lnTo>
                <a:lnTo>
                  <a:pt x="10912174" y="2716958"/>
                </a:lnTo>
                <a:lnTo>
                  <a:pt x="10946194" y="2663559"/>
                </a:lnTo>
                <a:lnTo>
                  <a:pt x="10956492" y="2608956"/>
                </a:lnTo>
                <a:lnTo>
                  <a:pt x="10957779" y="2570425"/>
                </a:lnTo>
                <a:lnTo>
                  <a:pt x="10957963" y="2522646"/>
                </a:lnTo>
                <a:lnTo>
                  <a:pt x="10957963" y="240097"/>
                </a:lnTo>
                <a:lnTo>
                  <a:pt x="10957779" y="192319"/>
                </a:lnTo>
                <a:lnTo>
                  <a:pt x="10956492" y="153788"/>
                </a:lnTo>
                <a:lnTo>
                  <a:pt x="10946194" y="99184"/>
                </a:lnTo>
                <a:lnTo>
                  <a:pt x="10912174" y="45785"/>
                </a:lnTo>
                <a:lnTo>
                  <a:pt x="10858773" y="11766"/>
                </a:lnTo>
                <a:lnTo>
                  <a:pt x="10804171" y="1470"/>
                </a:lnTo>
                <a:lnTo>
                  <a:pt x="10765640" y="183"/>
                </a:lnTo>
                <a:lnTo>
                  <a:pt x="10717866" y="0"/>
                </a:lnTo>
                <a:close/>
              </a:path>
            </a:pathLst>
          </a:custGeom>
          <a:solidFill>
            <a:srgbClr val="BBD4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021" y="6393890"/>
            <a:ext cx="10958195" cy="2762885"/>
          </a:xfrm>
          <a:custGeom>
            <a:avLst/>
            <a:gdLst/>
            <a:ahLst/>
            <a:cxnLst/>
            <a:rect l="l" t="t" r="r" b="b"/>
            <a:pathLst>
              <a:path w="10958194" h="2762884">
                <a:moveTo>
                  <a:pt x="240097" y="0"/>
                </a:moveTo>
                <a:lnTo>
                  <a:pt x="10717862" y="0"/>
                </a:lnTo>
                <a:lnTo>
                  <a:pt x="10765641" y="183"/>
                </a:lnTo>
                <a:lnTo>
                  <a:pt x="10804172" y="1470"/>
                </a:lnTo>
                <a:lnTo>
                  <a:pt x="10858779" y="11765"/>
                </a:lnTo>
                <a:lnTo>
                  <a:pt x="10912175" y="45785"/>
                </a:lnTo>
                <a:lnTo>
                  <a:pt x="10946190" y="99184"/>
                </a:lnTo>
                <a:lnTo>
                  <a:pt x="10956488" y="153788"/>
                </a:lnTo>
                <a:lnTo>
                  <a:pt x="10957775" y="192318"/>
                </a:lnTo>
                <a:lnTo>
                  <a:pt x="10957959" y="240097"/>
                </a:lnTo>
                <a:lnTo>
                  <a:pt x="10957959" y="2522646"/>
                </a:lnTo>
                <a:lnTo>
                  <a:pt x="10957775" y="2570424"/>
                </a:lnTo>
                <a:lnTo>
                  <a:pt x="10956488" y="2608955"/>
                </a:lnTo>
                <a:lnTo>
                  <a:pt x="10946190" y="2663559"/>
                </a:lnTo>
                <a:lnTo>
                  <a:pt x="10912175" y="2716958"/>
                </a:lnTo>
                <a:lnTo>
                  <a:pt x="10858779" y="2750978"/>
                </a:lnTo>
                <a:lnTo>
                  <a:pt x="10804172" y="2761273"/>
                </a:lnTo>
                <a:lnTo>
                  <a:pt x="10765641" y="2762560"/>
                </a:lnTo>
                <a:lnTo>
                  <a:pt x="10717862" y="2762744"/>
                </a:lnTo>
                <a:lnTo>
                  <a:pt x="240097" y="2762744"/>
                </a:lnTo>
                <a:lnTo>
                  <a:pt x="192318" y="2762560"/>
                </a:lnTo>
                <a:lnTo>
                  <a:pt x="153788" y="2761273"/>
                </a:lnTo>
                <a:lnTo>
                  <a:pt x="99184" y="2750978"/>
                </a:lnTo>
                <a:lnTo>
                  <a:pt x="45785" y="2716958"/>
                </a:lnTo>
                <a:lnTo>
                  <a:pt x="11765" y="2663559"/>
                </a:lnTo>
                <a:lnTo>
                  <a:pt x="1470" y="2608955"/>
                </a:lnTo>
                <a:lnTo>
                  <a:pt x="183" y="2570424"/>
                </a:lnTo>
                <a:lnTo>
                  <a:pt x="0" y="252264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11517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64560" y="3253001"/>
            <a:ext cx="10958195" cy="2762885"/>
          </a:xfrm>
          <a:custGeom>
            <a:avLst/>
            <a:gdLst/>
            <a:ahLst/>
            <a:cxnLst/>
            <a:rect l="l" t="t" r="r" b="b"/>
            <a:pathLst>
              <a:path w="10958194" h="2762885">
                <a:moveTo>
                  <a:pt x="10717861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5"/>
                </a:lnTo>
                <a:lnTo>
                  <a:pt x="45784" y="45784"/>
                </a:lnTo>
                <a:lnTo>
                  <a:pt x="11766" y="99184"/>
                </a:lnTo>
                <a:lnTo>
                  <a:pt x="1470" y="153787"/>
                </a:lnTo>
                <a:lnTo>
                  <a:pt x="183" y="192318"/>
                </a:lnTo>
                <a:lnTo>
                  <a:pt x="0" y="240096"/>
                </a:lnTo>
                <a:lnTo>
                  <a:pt x="0" y="2522645"/>
                </a:lnTo>
                <a:lnTo>
                  <a:pt x="183" y="2570424"/>
                </a:lnTo>
                <a:lnTo>
                  <a:pt x="1470" y="2608954"/>
                </a:lnTo>
                <a:lnTo>
                  <a:pt x="11766" y="2663558"/>
                </a:lnTo>
                <a:lnTo>
                  <a:pt x="45784" y="2716958"/>
                </a:lnTo>
                <a:lnTo>
                  <a:pt x="99184" y="2750976"/>
                </a:lnTo>
                <a:lnTo>
                  <a:pt x="153788" y="2761272"/>
                </a:lnTo>
                <a:lnTo>
                  <a:pt x="192319" y="2762559"/>
                </a:lnTo>
                <a:lnTo>
                  <a:pt x="240097" y="2762743"/>
                </a:lnTo>
                <a:lnTo>
                  <a:pt x="10717861" y="2762743"/>
                </a:lnTo>
                <a:lnTo>
                  <a:pt x="10765640" y="2762559"/>
                </a:lnTo>
                <a:lnTo>
                  <a:pt x="10804171" y="2761272"/>
                </a:lnTo>
                <a:lnTo>
                  <a:pt x="10858778" y="2750976"/>
                </a:lnTo>
                <a:lnTo>
                  <a:pt x="10912174" y="2716958"/>
                </a:lnTo>
                <a:lnTo>
                  <a:pt x="10946189" y="2663558"/>
                </a:lnTo>
                <a:lnTo>
                  <a:pt x="10956487" y="2608954"/>
                </a:lnTo>
                <a:lnTo>
                  <a:pt x="10957774" y="2570424"/>
                </a:lnTo>
                <a:lnTo>
                  <a:pt x="10957958" y="2522645"/>
                </a:lnTo>
                <a:lnTo>
                  <a:pt x="10957958" y="240096"/>
                </a:lnTo>
                <a:lnTo>
                  <a:pt x="10957774" y="192318"/>
                </a:lnTo>
                <a:lnTo>
                  <a:pt x="10956487" y="153787"/>
                </a:lnTo>
                <a:lnTo>
                  <a:pt x="10946189" y="99184"/>
                </a:lnTo>
                <a:lnTo>
                  <a:pt x="10912174" y="45784"/>
                </a:lnTo>
                <a:lnTo>
                  <a:pt x="10858778" y="11765"/>
                </a:lnTo>
                <a:lnTo>
                  <a:pt x="10804171" y="1470"/>
                </a:lnTo>
                <a:lnTo>
                  <a:pt x="10765640" y="183"/>
                </a:lnTo>
                <a:lnTo>
                  <a:pt x="10717861" y="0"/>
                </a:lnTo>
                <a:close/>
              </a:path>
            </a:pathLst>
          </a:custGeom>
          <a:solidFill>
            <a:srgbClr val="BBD4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64560" y="3253001"/>
            <a:ext cx="10958195" cy="2762885"/>
          </a:xfrm>
          <a:custGeom>
            <a:avLst/>
            <a:gdLst/>
            <a:ahLst/>
            <a:cxnLst/>
            <a:rect l="l" t="t" r="r" b="b"/>
            <a:pathLst>
              <a:path w="10958194" h="2762885">
                <a:moveTo>
                  <a:pt x="240097" y="0"/>
                </a:moveTo>
                <a:lnTo>
                  <a:pt x="10717862" y="0"/>
                </a:lnTo>
                <a:lnTo>
                  <a:pt x="10765641" y="183"/>
                </a:lnTo>
                <a:lnTo>
                  <a:pt x="10804172" y="1470"/>
                </a:lnTo>
                <a:lnTo>
                  <a:pt x="10858779" y="11765"/>
                </a:lnTo>
                <a:lnTo>
                  <a:pt x="10912175" y="45785"/>
                </a:lnTo>
                <a:lnTo>
                  <a:pt x="10946190" y="99184"/>
                </a:lnTo>
                <a:lnTo>
                  <a:pt x="10956488" y="153788"/>
                </a:lnTo>
                <a:lnTo>
                  <a:pt x="10957775" y="192318"/>
                </a:lnTo>
                <a:lnTo>
                  <a:pt x="10957959" y="240097"/>
                </a:lnTo>
                <a:lnTo>
                  <a:pt x="10957959" y="2522646"/>
                </a:lnTo>
                <a:lnTo>
                  <a:pt x="10957775" y="2570424"/>
                </a:lnTo>
                <a:lnTo>
                  <a:pt x="10956488" y="2608955"/>
                </a:lnTo>
                <a:lnTo>
                  <a:pt x="10946190" y="2663559"/>
                </a:lnTo>
                <a:lnTo>
                  <a:pt x="10912175" y="2716958"/>
                </a:lnTo>
                <a:lnTo>
                  <a:pt x="10858779" y="2750978"/>
                </a:lnTo>
                <a:lnTo>
                  <a:pt x="10804172" y="2761273"/>
                </a:lnTo>
                <a:lnTo>
                  <a:pt x="10765641" y="2762560"/>
                </a:lnTo>
                <a:lnTo>
                  <a:pt x="10717862" y="2762744"/>
                </a:lnTo>
                <a:lnTo>
                  <a:pt x="240097" y="2762744"/>
                </a:lnTo>
                <a:lnTo>
                  <a:pt x="192318" y="2762560"/>
                </a:lnTo>
                <a:lnTo>
                  <a:pt x="153788" y="2761273"/>
                </a:lnTo>
                <a:lnTo>
                  <a:pt x="99184" y="2750978"/>
                </a:lnTo>
                <a:lnTo>
                  <a:pt x="45785" y="2716958"/>
                </a:lnTo>
                <a:lnTo>
                  <a:pt x="11765" y="2663559"/>
                </a:lnTo>
                <a:lnTo>
                  <a:pt x="1470" y="2608955"/>
                </a:lnTo>
                <a:lnTo>
                  <a:pt x="183" y="2570424"/>
                </a:lnTo>
                <a:lnTo>
                  <a:pt x="0" y="252264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11517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64311" y="648169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36794" y="0"/>
                </a:moveTo>
                <a:lnTo>
                  <a:pt x="5099" y="0"/>
                </a:lnTo>
                <a:lnTo>
                  <a:pt x="3968" y="470"/>
                </a:lnTo>
                <a:lnTo>
                  <a:pt x="2345" y="1061"/>
                </a:lnTo>
                <a:lnTo>
                  <a:pt x="1068" y="2342"/>
                </a:lnTo>
                <a:lnTo>
                  <a:pt x="471" y="3967"/>
                </a:lnTo>
                <a:lnTo>
                  <a:pt x="0" y="5094"/>
                </a:lnTo>
                <a:lnTo>
                  <a:pt x="0" y="36788"/>
                </a:lnTo>
                <a:lnTo>
                  <a:pt x="471" y="37916"/>
                </a:lnTo>
                <a:lnTo>
                  <a:pt x="1068" y="39541"/>
                </a:lnTo>
                <a:lnTo>
                  <a:pt x="2345" y="40821"/>
                </a:lnTo>
                <a:lnTo>
                  <a:pt x="3968" y="41412"/>
                </a:lnTo>
                <a:lnTo>
                  <a:pt x="5099" y="41883"/>
                </a:lnTo>
                <a:lnTo>
                  <a:pt x="36794" y="41883"/>
                </a:lnTo>
                <a:lnTo>
                  <a:pt x="37915" y="41412"/>
                </a:lnTo>
                <a:lnTo>
                  <a:pt x="39538" y="40821"/>
                </a:lnTo>
                <a:lnTo>
                  <a:pt x="40825" y="39541"/>
                </a:lnTo>
                <a:lnTo>
                  <a:pt x="41412" y="37916"/>
                </a:lnTo>
                <a:lnTo>
                  <a:pt x="41883" y="36788"/>
                </a:lnTo>
                <a:lnTo>
                  <a:pt x="41883" y="5094"/>
                </a:lnTo>
                <a:lnTo>
                  <a:pt x="41412" y="3967"/>
                </a:lnTo>
                <a:lnTo>
                  <a:pt x="40825" y="2342"/>
                </a:lnTo>
                <a:lnTo>
                  <a:pt x="39538" y="1061"/>
                </a:lnTo>
                <a:lnTo>
                  <a:pt x="37915" y="470"/>
                </a:lnTo>
                <a:lnTo>
                  <a:pt x="367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450404" y="648169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36784" y="0"/>
                </a:moveTo>
                <a:lnTo>
                  <a:pt x="5088" y="0"/>
                </a:lnTo>
                <a:lnTo>
                  <a:pt x="3968" y="470"/>
                </a:lnTo>
                <a:lnTo>
                  <a:pt x="2345" y="1061"/>
                </a:lnTo>
                <a:lnTo>
                  <a:pt x="1057" y="2342"/>
                </a:lnTo>
                <a:lnTo>
                  <a:pt x="471" y="3967"/>
                </a:lnTo>
                <a:lnTo>
                  <a:pt x="0" y="5094"/>
                </a:lnTo>
                <a:lnTo>
                  <a:pt x="0" y="36788"/>
                </a:lnTo>
                <a:lnTo>
                  <a:pt x="471" y="37916"/>
                </a:lnTo>
                <a:lnTo>
                  <a:pt x="1057" y="39541"/>
                </a:lnTo>
                <a:lnTo>
                  <a:pt x="2345" y="40821"/>
                </a:lnTo>
                <a:lnTo>
                  <a:pt x="3968" y="41412"/>
                </a:lnTo>
                <a:lnTo>
                  <a:pt x="5088" y="41883"/>
                </a:lnTo>
                <a:lnTo>
                  <a:pt x="36784" y="41883"/>
                </a:lnTo>
                <a:lnTo>
                  <a:pt x="37915" y="41412"/>
                </a:lnTo>
                <a:lnTo>
                  <a:pt x="39538" y="40821"/>
                </a:lnTo>
                <a:lnTo>
                  <a:pt x="40815" y="39541"/>
                </a:lnTo>
                <a:lnTo>
                  <a:pt x="41412" y="37916"/>
                </a:lnTo>
                <a:lnTo>
                  <a:pt x="41883" y="36788"/>
                </a:lnTo>
                <a:lnTo>
                  <a:pt x="41883" y="5094"/>
                </a:lnTo>
                <a:lnTo>
                  <a:pt x="41412" y="3967"/>
                </a:lnTo>
                <a:lnTo>
                  <a:pt x="40815" y="2342"/>
                </a:lnTo>
                <a:lnTo>
                  <a:pt x="39538" y="1061"/>
                </a:lnTo>
                <a:lnTo>
                  <a:pt x="37915" y="470"/>
                </a:lnTo>
                <a:lnTo>
                  <a:pt x="3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574782" y="5944266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5" h="20954">
                <a:moveTo>
                  <a:pt x="18397" y="0"/>
                </a:moveTo>
                <a:lnTo>
                  <a:pt x="2544" y="0"/>
                </a:lnTo>
                <a:lnTo>
                  <a:pt x="1989" y="235"/>
                </a:lnTo>
                <a:lnTo>
                  <a:pt x="1172" y="530"/>
                </a:lnTo>
                <a:lnTo>
                  <a:pt x="534" y="1170"/>
                </a:lnTo>
                <a:lnTo>
                  <a:pt x="240" y="1984"/>
                </a:lnTo>
                <a:lnTo>
                  <a:pt x="0" y="2547"/>
                </a:lnTo>
                <a:lnTo>
                  <a:pt x="0" y="18394"/>
                </a:lnTo>
                <a:lnTo>
                  <a:pt x="240" y="18958"/>
                </a:lnTo>
                <a:lnTo>
                  <a:pt x="534" y="19771"/>
                </a:lnTo>
                <a:lnTo>
                  <a:pt x="1172" y="20410"/>
                </a:lnTo>
                <a:lnTo>
                  <a:pt x="1989" y="20706"/>
                </a:lnTo>
                <a:lnTo>
                  <a:pt x="2544" y="20941"/>
                </a:lnTo>
                <a:lnTo>
                  <a:pt x="18397" y="20941"/>
                </a:lnTo>
                <a:lnTo>
                  <a:pt x="18962" y="20706"/>
                </a:lnTo>
                <a:lnTo>
                  <a:pt x="19769" y="20410"/>
                </a:lnTo>
                <a:lnTo>
                  <a:pt x="20407" y="19771"/>
                </a:lnTo>
                <a:lnTo>
                  <a:pt x="20941" y="18394"/>
                </a:lnTo>
                <a:lnTo>
                  <a:pt x="20941" y="2547"/>
                </a:lnTo>
                <a:lnTo>
                  <a:pt x="20407" y="1170"/>
                </a:lnTo>
                <a:lnTo>
                  <a:pt x="19769" y="530"/>
                </a:lnTo>
                <a:lnTo>
                  <a:pt x="18962" y="235"/>
                </a:lnTo>
                <a:lnTo>
                  <a:pt x="183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60949" y="5944266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18397" y="0"/>
                </a:moveTo>
                <a:lnTo>
                  <a:pt x="2544" y="0"/>
                </a:lnTo>
                <a:lnTo>
                  <a:pt x="1978" y="235"/>
                </a:lnTo>
                <a:lnTo>
                  <a:pt x="1172" y="530"/>
                </a:lnTo>
                <a:lnTo>
                  <a:pt x="534" y="1170"/>
                </a:lnTo>
                <a:lnTo>
                  <a:pt x="0" y="2547"/>
                </a:lnTo>
                <a:lnTo>
                  <a:pt x="0" y="18394"/>
                </a:lnTo>
                <a:lnTo>
                  <a:pt x="534" y="19771"/>
                </a:lnTo>
                <a:lnTo>
                  <a:pt x="1172" y="20410"/>
                </a:lnTo>
                <a:lnTo>
                  <a:pt x="1978" y="20706"/>
                </a:lnTo>
                <a:lnTo>
                  <a:pt x="2544" y="20941"/>
                </a:lnTo>
                <a:lnTo>
                  <a:pt x="18397" y="20941"/>
                </a:lnTo>
                <a:lnTo>
                  <a:pt x="18962" y="20706"/>
                </a:lnTo>
                <a:lnTo>
                  <a:pt x="19769" y="20410"/>
                </a:lnTo>
                <a:lnTo>
                  <a:pt x="20407" y="19771"/>
                </a:lnTo>
                <a:lnTo>
                  <a:pt x="20700" y="18958"/>
                </a:lnTo>
                <a:lnTo>
                  <a:pt x="20941" y="18394"/>
                </a:lnTo>
                <a:lnTo>
                  <a:pt x="20941" y="2547"/>
                </a:lnTo>
                <a:lnTo>
                  <a:pt x="20700" y="1984"/>
                </a:lnTo>
                <a:lnTo>
                  <a:pt x="20407" y="1170"/>
                </a:lnTo>
                <a:lnTo>
                  <a:pt x="19769" y="530"/>
                </a:lnTo>
                <a:lnTo>
                  <a:pt x="18962" y="235"/>
                </a:lnTo>
                <a:lnTo>
                  <a:pt x="183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478431" y="5657574"/>
            <a:ext cx="4102735" cy="1151890"/>
          </a:xfrm>
          <a:custGeom>
            <a:avLst/>
            <a:gdLst/>
            <a:ahLst/>
            <a:cxnLst/>
            <a:rect l="l" t="t" r="r" b="b"/>
            <a:pathLst>
              <a:path w="4102734" h="1151890">
                <a:moveTo>
                  <a:pt x="0" y="1151797"/>
                </a:moveTo>
                <a:lnTo>
                  <a:pt x="4102402" y="1151797"/>
                </a:lnTo>
                <a:lnTo>
                  <a:pt x="4102402" y="0"/>
                </a:lnTo>
                <a:lnTo>
                  <a:pt x="0" y="0"/>
                </a:lnTo>
                <a:lnTo>
                  <a:pt x="0" y="11517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441620" y="5657574"/>
            <a:ext cx="4178300" cy="1151890"/>
          </a:xfrm>
          <a:custGeom>
            <a:avLst/>
            <a:gdLst/>
            <a:ahLst/>
            <a:cxnLst/>
            <a:rect l="l" t="t" r="r" b="b"/>
            <a:pathLst>
              <a:path w="4178300" h="1151890">
                <a:moveTo>
                  <a:pt x="0" y="0"/>
                </a:moveTo>
                <a:lnTo>
                  <a:pt x="4177740" y="0"/>
                </a:lnTo>
                <a:lnTo>
                  <a:pt x="4177740" y="1151797"/>
                </a:lnTo>
                <a:lnTo>
                  <a:pt x="0" y="115179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17064" y="5954736"/>
            <a:ext cx="245745" cy="0"/>
          </a:xfrm>
          <a:custGeom>
            <a:avLst/>
            <a:gdLst/>
            <a:ahLst/>
            <a:cxnLst/>
            <a:rect l="l" t="t" r="r" b="b"/>
            <a:pathLst>
              <a:path w="245744" h="0">
                <a:moveTo>
                  <a:pt x="0" y="0"/>
                </a:moveTo>
                <a:lnTo>
                  <a:pt x="245681" y="0"/>
                </a:lnTo>
              </a:path>
            </a:pathLst>
          </a:custGeom>
          <a:ln w="31412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013530" y="5954736"/>
            <a:ext cx="237490" cy="0"/>
          </a:xfrm>
          <a:custGeom>
            <a:avLst/>
            <a:gdLst/>
            <a:ahLst/>
            <a:cxnLst/>
            <a:rect l="l" t="t" r="r" b="b"/>
            <a:pathLst>
              <a:path w="237490" h="0">
                <a:moveTo>
                  <a:pt x="0" y="0"/>
                </a:moveTo>
                <a:lnTo>
                  <a:pt x="237449" y="0"/>
                </a:lnTo>
              </a:path>
            </a:pathLst>
          </a:custGeom>
          <a:ln w="31412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829273" y="5954736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8172" y="0"/>
                </a:lnTo>
              </a:path>
            </a:pathLst>
          </a:custGeom>
          <a:ln w="31412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593929" y="5954736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 h="0">
                <a:moveTo>
                  <a:pt x="0" y="0"/>
                </a:moveTo>
                <a:lnTo>
                  <a:pt x="269258" y="0"/>
                </a:lnTo>
              </a:path>
            </a:pathLst>
          </a:custGeom>
          <a:ln w="31412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447036" y="58856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471420" y="58856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426095" y="643352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92288" y="643352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2777914" y="5044744"/>
            <a:ext cx="1663064" cy="471170"/>
          </a:xfrm>
          <a:prstGeom prst="rect">
            <a:avLst/>
          </a:prstGeom>
          <a:solidFill>
            <a:srgbClr val="738FAF"/>
          </a:solidFill>
          <a:ln w="10470">
            <a:solidFill>
              <a:srgbClr val="000000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435609">
              <a:lnSpc>
                <a:spcPct val="100000"/>
              </a:lnSpc>
              <a:spcBef>
                <a:spcPts val="295"/>
              </a:spcBef>
            </a:pP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Trunk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63188" y="5728304"/>
            <a:ext cx="966469" cy="453390"/>
          </a:xfrm>
          <a:prstGeom prst="rect">
            <a:avLst/>
          </a:prstGeom>
          <a:solidFill>
            <a:srgbClr val="87312B"/>
          </a:solidFill>
        </p:spPr>
        <p:txBody>
          <a:bodyPr wrap="square" lIns="0" tIns="90805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715"/>
              </a:spcBef>
            </a:pPr>
            <a:r>
              <a:rPr dirty="0" sz="1650" spc="-65">
                <a:solidFill>
                  <a:srgbClr val="FFFFFF"/>
                </a:solidFill>
                <a:latin typeface="Arial"/>
                <a:cs typeface="Arial"/>
              </a:rPr>
              <a:t>Tag</a:t>
            </a:r>
            <a:r>
              <a:rPr dirty="0" sz="16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87343" y="4629012"/>
            <a:ext cx="98679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0">
                <a:latin typeface="Arial"/>
                <a:cs typeface="Arial"/>
              </a:rPr>
              <a:t>10.10.10.1/24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934762" y="715916"/>
            <a:ext cx="82346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虚拟局域⽹使⽤的以太⽹帧格式</a:t>
            </a:r>
          </a:p>
        </p:txBody>
      </p:sp>
      <p:sp>
        <p:nvSpPr>
          <p:cNvPr id="25" name="object 25"/>
          <p:cNvSpPr/>
          <p:nvPr/>
        </p:nvSpPr>
        <p:spPr>
          <a:xfrm>
            <a:off x="15580835" y="5448932"/>
            <a:ext cx="2569210" cy="1569085"/>
          </a:xfrm>
          <a:custGeom>
            <a:avLst/>
            <a:gdLst/>
            <a:ahLst/>
            <a:cxnLst/>
            <a:rect l="l" t="t" r="r" b="b"/>
            <a:pathLst>
              <a:path w="2569209" h="1569084">
                <a:moveTo>
                  <a:pt x="0" y="1569081"/>
                </a:moveTo>
                <a:lnTo>
                  <a:pt x="2569109" y="1569081"/>
                </a:lnTo>
                <a:lnTo>
                  <a:pt x="2569109" y="0"/>
                </a:lnTo>
                <a:lnTo>
                  <a:pt x="0" y="0"/>
                </a:lnTo>
                <a:lnTo>
                  <a:pt x="0" y="1569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580835" y="5448932"/>
            <a:ext cx="2569210" cy="1569085"/>
          </a:xfrm>
          <a:custGeom>
            <a:avLst/>
            <a:gdLst/>
            <a:ahLst/>
            <a:cxnLst/>
            <a:rect l="l" t="t" r="r" b="b"/>
            <a:pathLst>
              <a:path w="2569209" h="1569084">
                <a:moveTo>
                  <a:pt x="0" y="0"/>
                </a:moveTo>
                <a:lnTo>
                  <a:pt x="2569109" y="0"/>
                </a:lnTo>
                <a:lnTo>
                  <a:pt x="2569109" y="1569081"/>
                </a:lnTo>
                <a:lnTo>
                  <a:pt x="0" y="1569081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73156" y="5448932"/>
            <a:ext cx="3005455" cy="1569085"/>
          </a:xfrm>
          <a:custGeom>
            <a:avLst/>
            <a:gdLst/>
            <a:ahLst/>
            <a:cxnLst/>
            <a:rect l="l" t="t" r="r" b="b"/>
            <a:pathLst>
              <a:path w="3005454" h="1569084">
                <a:moveTo>
                  <a:pt x="0" y="1569081"/>
                </a:moveTo>
                <a:lnTo>
                  <a:pt x="3005274" y="1569081"/>
                </a:lnTo>
                <a:lnTo>
                  <a:pt x="3005274" y="0"/>
                </a:lnTo>
                <a:lnTo>
                  <a:pt x="0" y="0"/>
                </a:lnTo>
                <a:lnTo>
                  <a:pt x="0" y="1569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473156" y="5448932"/>
            <a:ext cx="3005455" cy="1569085"/>
          </a:xfrm>
          <a:custGeom>
            <a:avLst/>
            <a:gdLst/>
            <a:ahLst/>
            <a:cxnLst/>
            <a:rect l="l" t="t" r="r" b="b"/>
            <a:pathLst>
              <a:path w="3005454" h="1569084">
                <a:moveTo>
                  <a:pt x="0" y="0"/>
                </a:moveTo>
                <a:lnTo>
                  <a:pt x="3005274" y="0"/>
                </a:lnTo>
                <a:lnTo>
                  <a:pt x="3005274" y="1569081"/>
                </a:lnTo>
                <a:lnTo>
                  <a:pt x="0" y="1569081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3047445" y="5728304"/>
            <a:ext cx="966469" cy="453390"/>
          </a:xfrm>
          <a:prstGeom prst="rect">
            <a:avLst/>
          </a:prstGeom>
          <a:solidFill>
            <a:srgbClr val="87312B"/>
          </a:solidFill>
        </p:spPr>
        <p:txBody>
          <a:bodyPr wrap="square" lIns="0" tIns="90805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715"/>
              </a:spcBef>
            </a:pPr>
            <a:r>
              <a:rPr dirty="0" sz="1650" spc="-65">
                <a:solidFill>
                  <a:srgbClr val="FFFFFF"/>
                </a:solidFill>
                <a:latin typeface="Arial"/>
                <a:cs typeface="Arial"/>
              </a:rPr>
              <a:t>Tag</a:t>
            </a:r>
            <a:r>
              <a:rPr dirty="0" sz="16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250979" y="5728304"/>
            <a:ext cx="966469" cy="453390"/>
          </a:xfrm>
          <a:prstGeom prst="rect">
            <a:avLst/>
          </a:prstGeom>
          <a:solidFill>
            <a:srgbClr val="87312B"/>
          </a:solidFill>
        </p:spPr>
        <p:txBody>
          <a:bodyPr wrap="square" lIns="0" tIns="90805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715"/>
              </a:spcBef>
            </a:pPr>
            <a:r>
              <a:rPr dirty="0" sz="1650" spc="-65">
                <a:solidFill>
                  <a:srgbClr val="FFFFFF"/>
                </a:solidFill>
                <a:latin typeface="Arial"/>
                <a:cs typeface="Arial"/>
              </a:rPr>
              <a:t>Tag</a:t>
            </a:r>
            <a:r>
              <a:rPr dirty="0" sz="16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40722" y="4131712"/>
            <a:ext cx="1271905" cy="218440"/>
          </a:xfrm>
          <a:custGeom>
            <a:avLst/>
            <a:gdLst/>
            <a:ahLst/>
            <a:cxnLst/>
            <a:rect l="l" t="t" r="r" b="b"/>
            <a:pathLst>
              <a:path w="1271904" h="218439">
                <a:moveTo>
                  <a:pt x="191797" y="0"/>
                </a:moveTo>
                <a:lnTo>
                  <a:pt x="0" y="211911"/>
                </a:lnTo>
                <a:lnTo>
                  <a:pt x="1160005" y="217942"/>
                </a:lnTo>
                <a:lnTo>
                  <a:pt x="1271782" y="1453"/>
                </a:lnTo>
                <a:lnTo>
                  <a:pt x="19179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340722" y="4131712"/>
            <a:ext cx="1271905" cy="218440"/>
          </a:xfrm>
          <a:custGeom>
            <a:avLst/>
            <a:gdLst/>
            <a:ahLst/>
            <a:cxnLst/>
            <a:rect l="l" t="t" r="r" b="b"/>
            <a:pathLst>
              <a:path w="1271904" h="218439">
                <a:moveTo>
                  <a:pt x="0" y="211911"/>
                </a:moveTo>
                <a:lnTo>
                  <a:pt x="191797" y="0"/>
                </a:lnTo>
                <a:lnTo>
                  <a:pt x="1271781" y="1453"/>
                </a:lnTo>
                <a:lnTo>
                  <a:pt x="1160006" y="217942"/>
                </a:lnTo>
                <a:lnTo>
                  <a:pt x="0" y="21191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503188" y="4131584"/>
            <a:ext cx="109855" cy="385445"/>
          </a:xfrm>
          <a:custGeom>
            <a:avLst/>
            <a:gdLst/>
            <a:ahLst/>
            <a:cxnLst/>
            <a:rect l="l" t="t" r="r" b="b"/>
            <a:pathLst>
              <a:path w="109854" h="385445">
                <a:moveTo>
                  <a:pt x="108457" y="0"/>
                </a:moveTo>
                <a:lnTo>
                  <a:pt x="5287" y="202248"/>
                </a:lnTo>
                <a:lnTo>
                  <a:pt x="0" y="384961"/>
                </a:lnTo>
                <a:lnTo>
                  <a:pt x="109316" y="224754"/>
                </a:lnTo>
                <a:lnTo>
                  <a:pt x="10845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03188" y="4131584"/>
            <a:ext cx="109855" cy="385445"/>
          </a:xfrm>
          <a:custGeom>
            <a:avLst/>
            <a:gdLst/>
            <a:ahLst/>
            <a:cxnLst/>
            <a:rect l="l" t="t" r="r" b="b"/>
            <a:pathLst>
              <a:path w="109854" h="385445">
                <a:moveTo>
                  <a:pt x="0" y="384960"/>
                </a:moveTo>
                <a:lnTo>
                  <a:pt x="109314" y="224754"/>
                </a:lnTo>
                <a:lnTo>
                  <a:pt x="108455" y="0"/>
                </a:lnTo>
                <a:lnTo>
                  <a:pt x="5290" y="202248"/>
                </a:lnTo>
                <a:lnTo>
                  <a:pt x="0" y="38496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70992" y="3534695"/>
            <a:ext cx="887730" cy="106045"/>
          </a:xfrm>
          <a:custGeom>
            <a:avLst/>
            <a:gdLst/>
            <a:ahLst/>
            <a:cxnLst/>
            <a:rect l="l" t="t" r="r" b="b"/>
            <a:pathLst>
              <a:path w="887729" h="106045">
                <a:moveTo>
                  <a:pt x="887153" y="0"/>
                </a:moveTo>
                <a:lnTo>
                  <a:pt x="133681" y="2"/>
                </a:lnTo>
                <a:lnTo>
                  <a:pt x="0" y="105987"/>
                </a:lnTo>
                <a:lnTo>
                  <a:pt x="800824" y="105984"/>
                </a:lnTo>
                <a:lnTo>
                  <a:pt x="841633" y="51147"/>
                </a:lnTo>
                <a:lnTo>
                  <a:pt x="88715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70992" y="3534695"/>
            <a:ext cx="887730" cy="106045"/>
          </a:xfrm>
          <a:custGeom>
            <a:avLst/>
            <a:gdLst/>
            <a:ahLst/>
            <a:cxnLst/>
            <a:rect l="l" t="t" r="r" b="b"/>
            <a:pathLst>
              <a:path w="887729" h="106045">
                <a:moveTo>
                  <a:pt x="0" y="105986"/>
                </a:moveTo>
                <a:lnTo>
                  <a:pt x="133682" y="1"/>
                </a:lnTo>
                <a:lnTo>
                  <a:pt x="887152" y="0"/>
                </a:lnTo>
                <a:lnTo>
                  <a:pt x="841632" y="51147"/>
                </a:lnTo>
                <a:lnTo>
                  <a:pt x="800824" y="105983"/>
                </a:lnTo>
                <a:lnTo>
                  <a:pt x="0" y="1059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1614798" y="6276200"/>
          <a:ext cx="3827145" cy="453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760"/>
                <a:gridCol w="965835"/>
                <a:gridCol w="217805"/>
                <a:gridCol w="965835"/>
                <a:gridCol w="237489"/>
                <a:gridCol w="965835"/>
                <a:gridCol w="234314"/>
              </a:tblGrid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8100">
                      <a:solidFill>
                        <a:srgbClr val="0076BA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650" spc="-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dirty="0" sz="1650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5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8100">
                      <a:solidFill>
                        <a:srgbClr val="0076BA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650" spc="-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dirty="0" sz="1650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5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8100">
                      <a:solidFill>
                        <a:srgbClr val="0076BA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650" spc="-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dirty="0" sz="1650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5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8100">
                      <a:solidFill>
                        <a:srgbClr val="0076BA"/>
                      </a:solidFill>
                      <a:prstDash val="solid"/>
                    </a:lnB>
                  </a:tcPr>
                </a:tc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0076BA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0076BA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0076BA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0805"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0076BA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8" name="object 38"/>
          <p:cNvSpPr/>
          <p:nvPr/>
        </p:nvSpPr>
        <p:spPr>
          <a:xfrm>
            <a:off x="9489862" y="4247179"/>
            <a:ext cx="951380" cy="179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57923" y="4305459"/>
            <a:ext cx="815340" cy="0"/>
          </a:xfrm>
          <a:custGeom>
            <a:avLst/>
            <a:gdLst/>
            <a:ahLst/>
            <a:cxnLst/>
            <a:rect l="l" t="t" r="r" b="b"/>
            <a:pathLst>
              <a:path w="815340" h="0">
                <a:moveTo>
                  <a:pt x="0" y="0"/>
                </a:moveTo>
                <a:lnTo>
                  <a:pt x="815258" y="0"/>
                </a:lnTo>
              </a:path>
            </a:pathLst>
          </a:custGeom>
          <a:ln w="43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57923" y="4283827"/>
            <a:ext cx="815340" cy="43815"/>
          </a:xfrm>
          <a:custGeom>
            <a:avLst/>
            <a:gdLst/>
            <a:ahLst/>
            <a:cxnLst/>
            <a:rect l="l" t="t" r="r" b="b"/>
            <a:pathLst>
              <a:path w="815340" h="43814">
                <a:moveTo>
                  <a:pt x="24614" y="0"/>
                </a:moveTo>
                <a:lnTo>
                  <a:pt x="0" y="42553"/>
                </a:lnTo>
                <a:lnTo>
                  <a:pt x="815258" y="43263"/>
                </a:lnTo>
                <a:lnTo>
                  <a:pt x="803985" y="1103"/>
                </a:lnTo>
                <a:lnTo>
                  <a:pt x="2461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624314" y="3676562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5">
                <a:moveTo>
                  <a:pt x="610189" y="0"/>
                </a:moveTo>
                <a:lnTo>
                  <a:pt x="72060" y="0"/>
                </a:lnTo>
                <a:lnTo>
                  <a:pt x="57710" y="55"/>
                </a:lnTo>
                <a:lnTo>
                  <a:pt x="13696" y="13751"/>
                </a:lnTo>
                <a:lnTo>
                  <a:pt x="0" y="57765"/>
                </a:lnTo>
                <a:lnTo>
                  <a:pt x="0" y="507560"/>
                </a:lnTo>
                <a:lnTo>
                  <a:pt x="13696" y="551574"/>
                </a:lnTo>
                <a:lnTo>
                  <a:pt x="57710" y="565271"/>
                </a:lnTo>
                <a:lnTo>
                  <a:pt x="72060" y="565326"/>
                </a:lnTo>
                <a:lnTo>
                  <a:pt x="610189" y="565326"/>
                </a:lnTo>
                <a:lnTo>
                  <a:pt x="652513" y="561792"/>
                </a:lnTo>
                <a:lnTo>
                  <a:pt x="680814" y="528326"/>
                </a:lnTo>
                <a:lnTo>
                  <a:pt x="682249" y="507560"/>
                </a:lnTo>
                <a:lnTo>
                  <a:pt x="682249" y="57765"/>
                </a:lnTo>
                <a:lnTo>
                  <a:pt x="668552" y="13751"/>
                </a:lnTo>
                <a:lnTo>
                  <a:pt x="624539" y="55"/>
                </a:lnTo>
                <a:lnTo>
                  <a:pt x="610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624259" y="3676562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5">
                <a:moveTo>
                  <a:pt x="72116" y="0"/>
                </a:moveTo>
                <a:lnTo>
                  <a:pt x="610243" y="0"/>
                </a:lnTo>
                <a:lnTo>
                  <a:pt x="624594" y="55"/>
                </a:lnTo>
                <a:lnTo>
                  <a:pt x="668608" y="13752"/>
                </a:lnTo>
                <a:lnTo>
                  <a:pt x="682305" y="57765"/>
                </a:lnTo>
                <a:lnTo>
                  <a:pt x="682360" y="72116"/>
                </a:lnTo>
                <a:lnTo>
                  <a:pt x="682360" y="493210"/>
                </a:lnTo>
                <a:lnTo>
                  <a:pt x="678826" y="535535"/>
                </a:lnTo>
                <a:lnTo>
                  <a:pt x="645360" y="563835"/>
                </a:lnTo>
                <a:lnTo>
                  <a:pt x="610243" y="565326"/>
                </a:lnTo>
                <a:lnTo>
                  <a:pt x="72116" y="565326"/>
                </a:lnTo>
                <a:lnTo>
                  <a:pt x="29791" y="561792"/>
                </a:lnTo>
                <a:lnTo>
                  <a:pt x="1490" y="528326"/>
                </a:lnTo>
                <a:lnTo>
                  <a:pt x="0" y="493210"/>
                </a:lnTo>
                <a:lnTo>
                  <a:pt x="0" y="72116"/>
                </a:lnTo>
                <a:lnTo>
                  <a:pt x="3534" y="29791"/>
                </a:lnTo>
                <a:lnTo>
                  <a:pt x="36999" y="1490"/>
                </a:lnTo>
                <a:lnTo>
                  <a:pt x="72116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570408" y="3635941"/>
            <a:ext cx="790575" cy="656590"/>
          </a:xfrm>
          <a:custGeom>
            <a:avLst/>
            <a:gdLst/>
            <a:ahLst/>
            <a:cxnLst/>
            <a:rect l="l" t="t" r="r" b="b"/>
            <a:pathLst>
              <a:path w="790575" h="656589">
                <a:moveTo>
                  <a:pt x="0" y="655999"/>
                </a:moveTo>
                <a:lnTo>
                  <a:pt x="790060" y="655999"/>
                </a:lnTo>
                <a:lnTo>
                  <a:pt x="790060" y="0"/>
                </a:lnTo>
                <a:lnTo>
                  <a:pt x="0" y="0"/>
                </a:lnTo>
                <a:lnTo>
                  <a:pt x="0" y="655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570408" y="3635941"/>
            <a:ext cx="790575" cy="656590"/>
          </a:xfrm>
          <a:custGeom>
            <a:avLst/>
            <a:gdLst/>
            <a:ahLst/>
            <a:cxnLst/>
            <a:rect l="l" t="t" r="r" b="b"/>
            <a:pathLst>
              <a:path w="790575" h="656589">
                <a:moveTo>
                  <a:pt x="0" y="0"/>
                </a:moveTo>
                <a:lnTo>
                  <a:pt x="790060" y="0"/>
                </a:lnTo>
                <a:lnTo>
                  <a:pt x="790060" y="655999"/>
                </a:lnTo>
                <a:lnTo>
                  <a:pt x="0" y="65599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624314" y="3676562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5">
                <a:moveTo>
                  <a:pt x="610189" y="0"/>
                </a:moveTo>
                <a:lnTo>
                  <a:pt x="72060" y="0"/>
                </a:lnTo>
                <a:lnTo>
                  <a:pt x="57710" y="55"/>
                </a:lnTo>
                <a:lnTo>
                  <a:pt x="13696" y="13751"/>
                </a:lnTo>
                <a:lnTo>
                  <a:pt x="0" y="57765"/>
                </a:lnTo>
                <a:lnTo>
                  <a:pt x="0" y="507560"/>
                </a:lnTo>
                <a:lnTo>
                  <a:pt x="13696" y="551574"/>
                </a:lnTo>
                <a:lnTo>
                  <a:pt x="57710" y="565271"/>
                </a:lnTo>
                <a:lnTo>
                  <a:pt x="72060" y="565326"/>
                </a:lnTo>
                <a:lnTo>
                  <a:pt x="610189" y="565326"/>
                </a:lnTo>
                <a:lnTo>
                  <a:pt x="652513" y="561792"/>
                </a:lnTo>
                <a:lnTo>
                  <a:pt x="680814" y="528326"/>
                </a:lnTo>
                <a:lnTo>
                  <a:pt x="682249" y="507560"/>
                </a:lnTo>
                <a:lnTo>
                  <a:pt x="682249" y="57765"/>
                </a:lnTo>
                <a:lnTo>
                  <a:pt x="668552" y="13751"/>
                </a:lnTo>
                <a:lnTo>
                  <a:pt x="624539" y="55"/>
                </a:lnTo>
                <a:lnTo>
                  <a:pt x="610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624259" y="3676562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5">
                <a:moveTo>
                  <a:pt x="72116" y="0"/>
                </a:moveTo>
                <a:lnTo>
                  <a:pt x="610243" y="0"/>
                </a:lnTo>
                <a:lnTo>
                  <a:pt x="624594" y="55"/>
                </a:lnTo>
                <a:lnTo>
                  <a:pt x="668608" y="13752"/>
                </a:lnTo>
                <a:lnTo>
                  <a:pt x="682305" y="57765"/>
                </a:lnTo>
                <a:lnTo>
                  <a:pt x="682360" y="72116"/>
                </a:lnTo>
                <a:lnTo>
                  <a:pt x="682360" y="493210"/>
                </a:lnTo>
                <a:lnTo>
                  <a:pt x="678826" y="535535"/>
                </a:lnTo>
                <a:lnTo>
                  <a:pt x="645360" y="563835"/>
                </a:lnTo>
                <a:lnTo>
                  <a:pt x="610243" y="565326"/>
                </a:lnTo>
                <a:lnTo>
                  <a:pt x="72116" y="565326"/>
                </a:lnTo>
                <a:lnTo>
                  <a:pt x="29791" y="561792"/>
                </a:lnTo>
                <a:lnTo>
                  <a:pt x="1490" y="528326"/>
                </a:lnTo>
                <a:lnTo>
                  <a:pt x="0" y="493210"/>
                </a:lnTo>
                <a:lnTo>
                  <a:pt x="0" y="72116"/>
                </a:lnTo>
                <a:lnTo>
                  <a:pt x="3534" y="29791"/>
                </a:lnTo>
                <a:lnTo>
                  <a:pt x="36999" y="1490"/>
                </a:lnTo>
                <a:lnTo>
                  <a:pt x="7211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339084" y="4344900"/>
            <a:ext cx="1161415" cy="175260"/>
          </a:xfrm>
          <a:custGeom>
            <a:avLst/>
            <a:gdLst/>
            <a:ahLst/>
            <a:cxnLst/>
            <a:rect l="l" t="t" r="r" b="b"/>
            <a:pathLst>
              <a:path w="1161415" h="175260">
                <a:moveTo>
                  <a:pt x="0" y="174632"/>
                </a:moveTo>
                <a:lnTo>
                  <a:pt x="1161003" y="174632"/>
                </a:lnTo>
                <a:lnTo>
                  <a:pt x="1161003" y="0"/>
                </a:lnTo>
                <a:lnTo>
                  <a:pt x="0" y="0"/>
                </a:lnTo>
                <a:lnTo>
                  <a:pt x="0" y="17463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339084" y="4344900"/>
            <a:ext cx="1161415" cy="175260"/>
          </a:xfrm>
          <a:custGeom>
            <a:avLst/>
            <a:gdLst/>
            <a:ahLst/>
            <a:cxnLst/>
            <a:rect l="l" t="t" r="r" b="b"/>
            <a:pathLst>
              <a:path w="1161415" h="175260">
                <a:moveTo>
                  <a:pt x="0" y="0"/>
                </a:moveTo>
                <a:lnTo>
                  <a:pt x="1161003" y="0"/>
                </a:lnTo>
                <a:lnTo>
                  <a:pt x="1161003" y="174632"/>
                </a:lnTo>
                <a:lnTo>
                  <a:pt x="0" y="1746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379260" y="4488959"/>
            <a:ext cx="931544" cy="175260"/>
          </a:xfrm>
          <a:custGeom>
            <a:avLst/>
            <a:gdLst/>
            <a:ahLst/>
            <a:cxnLst/>
            <a:rect l="l" t="t" r="r" b="b"/>
            <a:pathLst>
              <a:path w="931545" h="175260">
                <a:moveTo>
                  <a:pt x="140449" y="0"/>
                </a:moveTo>
                <a:lnTo>
                  <a:pt x="0" y="169800"/>
                </a:lnTo>
                <a:lnTo>
                  <a:pt x="849442" y="174632"/>
                </a:lnTo>
                <a:lnTo>
                  <a:pt x="931292" y="1165"/>
                </a:lnTo>
                <a:lnTo>
                  <a:pt x="14044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379260" y="4488959"/>
            <a:ext cx="931544" cy="175260"/>
          </a:xfrm>
          <a:custGeom>
            <a:avLst/>
            <a:gdLst/>
            <a:ahLst/>
            <a:cxnLst/>
            <a:rect l="l" t="t" r="r" b="b"/>
            <a:pathLst>
              <a:path w="931545" h="175260">
                <a:moveTo>
                  <a:pt x="0" y="169799"/>
                </a:moveTo>
                <a:lnTo>
                  <a:pt x="140448" y="0"/>
                </a:lnTo>
                <a:lnTo>
                  <a:pt x="931291" y="1164"/>
                </a:lnTo>
                <a:lnTo>
                  <a:pt x="849441" y="174632"/>
                </a:lnTo>
                <a:lnTo>
                  <a:pt x="0" y="16979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165582" y="4451691"/>
            <a:ext cx="215978" cy="319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228408" y="4483103"/>
            <a:ext cx="90327" cy="1942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376019" y="4659459"/>
            <a:ext cx="854710" cy="14604"/>
          </a:xfrm>
          <a:custGeom>
            <a:avLst/>
            <a:gdLst/>
            <a:ahLst/>
            <a:cxnLst/>
            <a:rect l="l" t="t" r="r" b="b"/>
            <a:pathLst>
              <a:path w="854709" h="14604">
                <a:moveTo>
                  <a:pt x="0" y="14452"/>
                </a:moveTo>
                <a:lnTo>
                  <a:pt x="854220" y="14452"/>
                </a:lnTo>
                <a:lnTo>
                  <a:pt x="854220" y="0"/>
                </a:lnTo>
                <a:lnTo>
                  <a:pt x="0" y="0"/>
                </a:lnTo>
                <a:lnTo>
                  <a:pt x="0" y="14452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370784" y="4654223"/>
            <a:ext cx="864869" cy="25400"/>
          </a:xfrm>
          <a:custGeom>
            <a:avLst/>
            <a:gdLst/>
            <a:ahLst/>
            <a:cxnLst/>
            <a:rect l="l" t="t" r="r" b="b"/>
            <a:pathLst>
              <a:path w="864870" h="25400">
                <a:moveTo>
                  <a:pt x="0" y="24923"/>
                </a:moveTo>
                <a:lnTo>
                  <a:pt x="864691" y="24923"/>
                </a:lnTo>
                <a:lnTo>
                  <a:pt x="864691" y="0"/>
                </a:lnTo>
                <a:lnTo>
                  <a:pt x="0" y="0"/>
                </a:lnTo>
                <a:lnTo>
                  <a:pt x="0" y="2492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095023" y="4409140"/>
            <a:ext cx="309880" cy="20955"/>
          </a:xfrm>
          <a:custGeom>
            <a:avLst/>
            <a:gdLst/>
            <a:ahLst/>
            <a:cxnLst/>
            <a:rect l="l" t="t" r="r" b="b"/>
            <a:pathLst>
              <a:path w="309879" h="20954">
                <a:moveTo>
                  <a:pt x="0" y="20333"/>
                </a:moveTo>
                <a:lnTo>
                  <a:pt x="309732" y="20333"/>
                </a:lnTo>
                <a:lnTo>
                  <a:pt x="309732" y="0"/>
                </a:lnTo>
                <a:lnTo>
                  <a:pt x="0" y="0"/>
                </a:lnTo>
                <a:lnTo>
                  <a:pt x="0" y="20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084552" y="4398670"/>
            <a:ext cx="330835" cy="41275"/>
          </a:xfrm>
          <a:custGeom>
            <a:avLst/>
            <a:gdLst/>
            <a:ahLst/>
            <a:cxnLst/>
            <a:rect l="l" t="t" r="r" b="b"/>
            <a:pathLst>
              <a:path w="330834" h="41275">
                <a:moveTo>
                  <a:pt x="0" y="41275"/>
                </a:moveTo>
                <a:lnTo>
                  <a:pt x="330674" y="41275"/>
                </a:lnTo>
                <a:lnTo>
                  <a:pt x="330674" y="0"/>
                </a:lnTo>
                <a:lnTo>
                  <a:pt x="0" y="0"/>
                </a:lnTo>
                <a:lnTo>
                  <a:pt x="0" y="41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295425" y="4098716"/>
            <a:ext cx="245446" cy="327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358256" y="4130128"/>
            <a:ext cx="119796" cy="201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364544" y="3532584"/>
            <a:ext cx="93980" cy="756285"/>
          </a:xfrm>
          <a:custGeom>
            <a:avLst/>
            <a:gdLst/>
            <a:ahLst/>
            <a:cxnLst/>
            <a:rect l="l" t="t" r="r" b="b"/>
            <a:pathLst>
              <a:path w="93979" h="756285">
                <a:moveTo>
                  <a:pt x="93457" y="0"/>
                </a:moveTo>
                <a:lnTo>
                  <a:pt x="2222" y="109628"/>
                </a:lnTo>
                <a:lnTo>
                  <a:pt x="0" y="756175"/>
                </a:lnTo>
                <a:lnTo>
                  <a:pt x="91700" y="573963"/>
                </a:lnTo>
                <a:lnTo>
                  <a:pt x="9345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364544" y="3532584"/>
            <a:ext cx="93980" cy="756285"/>
          </a:xfrm>
          <a:custGeom>
            <a:avLst/>
            <a:gdLst/>
            <a:ahLst/>
            <a:cxnLst/>
            <a:rect l="l" t="t" r="r" b="b"/>
            <a:pathLst>
              <a:path w="93979" h="756285">
                <a:moveTo>
                  <a:pt x="0" y="756175"/>
                </a:moveTo>
                <a:lnTo>
                  <a:pt x="91700" y="573963"/>
                </a:lnTo>
                <a:lnTo>
                  <a:pt x="93457" y="0"/>
                </a:lnTo>
                <a:lnTo>
                  <a:pt x="2223" y="109627"/>
                </a:lnTo>
                <a:lnTo>
                  <a:pt x="0" y="75617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424489" y="8392163"/>
            <a:ext cx="1271905" cy="218440"/>
          </a:xfrm>
          <a:custGeom>
            <a:avLst/>
            <a:gdLst/>
            <a:ahLst/>
            <a:cxnLst/>
            <a:rect l="l" t="t" r="r" b="b"/>
            <a:pathLst>
              <a:path w="1271904" h="218440">
                <a:moveTo>
                  <a:pt x="191797" y="0"/>
                </a:moveTo>
                <a:lnTo>
                  <a:pt x="0" y="211910"/>
                </a:lnTo>
                <a:lnTo>
                  <a:pt x="1160005" y="217942"/>
                </a:lnTo>
                <a:lnTo>
                  <a:pt x="1271782" y="1453"/>
                </a:lnTo>
                <a:lnTo>
                  <a:pt x="19179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424489" y="8392162"/>
            <a:ext cx="1271905" cy="218440"/>
          </a:xfrm>
          <a:custGeom>
            <a:avLst/>
            <a:gdLst/>
            <a:ahLst/>
            <a:cxnLst/>
            <a:rect l="l" t="t" r="r" b="b"/>
            <a:pathLst>
              <a:path w="1271904" h="218440">
                <a:moveTo>
                  <a:pt x="0" y="211911"/>
                </a:moveTo>
                <a:lnTo>
                  <a:pt x="191797" y="0"/>
                </a:lnTo>
                <a:lnTo>
                  <a:pt x="1271781" y="1453"/>
                </a:lnTo>
                <a:lnTo>
                  <a:pt x="1160006" y="217942"/>
                </a:lnTo>
                <a:lnTo>
                  <a:pt x="0" y="21191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586955" y="8392034"/>
            <a:ext cx="109855" cy="385445"/>
          </a:xfrm>
          <a:custGeom>
            <a:avLst/>
            <a:gdLst/>
            <a:ahLst/>
            <a:cxnLst/>
            <a:rect l="l" t="t" r="r" b="b"/>
            <a:pathLst>
              <a:path w="109854" h="385445">
                <a:moveTo>
                  <a:pt x="108457" y="0"/>
                </a:moveTo>
                <a:lnTo>
                  <a:pt x="5287" y="202248"/>
                </a:lnTo>
                <a:lnTo>
                  <a:pt x="0" y="384960"/>
                </a:lnTo>
                <a:lnTo>
                  <a:pt x="109316" y="224754"/>
                </a:lnTo>
                <a:lnTo>
                  <a:pt x="10845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586955" y="8392034"/>
            <a:ext cx="109855" cy="385445"/>
          </a:xfrm>
          <a:custGeom>
            <a:avLst/>
            <a:gdLst/>
            <a:ahLst/>
            <a:cxnLst/>
            <a:rect l="l" t="t" r="r" b="b"/>
            <a:pathLst>
              <a:path w="109854" h="385445">
                <a:moveTo>
                  <a:pt x="0" y="384960"/>
                </a:moveTo>
                <a:lnTo>
                  <a:pt x="109314" y="224754"/>
                </a:lnTo>
                <a:lnTo>
                  <a:pt x="108455" y="0"/>
                </a:lnTo>
                <a:lnTo>
                  <a:pt x="5290" y="202248"/>
                </a:lnTo>
                <a:lnTo>
                  <a:pt x="0" y="38496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654759" y="7795145"/>
            <a:ext cx="887730" cy="106045"/>
          </a:xfrm>
          <a:custGeom>
            <a:avLst/>
            <a:gdLst/>
            <a:ahLst/>
            <a:cxnLst/>
            <a:rect l="l" t="t" r="r" b="b"/>
            <a:pathLst>
              <a:path w="887729" h="106045">
                <a:moveTo>
                  <a:pt x="887149" y="0"/>
                </a:moveTo>
                <a:lnTo>
                  <a:pt x="133681" y="1"/>
                </a:lnTo>
                <a:lnTo>
                  <a:pt x="0" y="105986"/>
                </a:lnTo>
                <a:lnTo>
                  <a:pt x="800824" y="105984"/>
                </a:lnTo>
                <a:lnTo>
                  <a:pt x="841633" y="51147"/>
                </a:lnTo>
                <a:lnTo>
                  <a:pt x="88714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654759" y="7795145"/>
            <a:ext cx="887730" cy="106045"/>
          </a:xfrm>
          <a:custGeom>
            <a:avLst/>
            <a:gdLst/>
            <a:ahLst/>
            <a:cxnLst/>
            <a:rect l="l" t="t" r="r" b="b"/>
            <a:pathLst>
              <a:path w="887729" h="106045">
                <a:moveTo>
                  <a:pt x="0" y="105986"/>
                </a:moveTo>
                <a:lnTo>
                  <a:pt x="133682" y="1"/>
                </a:lnTo>
                <a:lnTo>
                  <a:pt x="887152" y="0"/>
                </a:lnTo>
                <a:lnTo>
                  <a:pt x="841632" y="51147"/>
                </a:lnTo>
                <a:lnTo>
                  <a:pt x="800824" y="105983"/>
                </a:lnTo>
                <a:lnTo>
                  <a:pt x="0" y="1059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573630" y="8507629"/>
            <a:ext cx="951380" cy="1793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641690" y="8565909"/>
            <a:ext cx="815340" cy="0"/>
          </a:xfrm>
          <a:custGeom>
            <a:avLst/>
            <a:gdLst/>
            <a:ahLst/>
            <a:cxnLst/>
            <a:rect l="l" t="t" r="r" b="b"/>
            <a:pathLst>
              <a:path w="815340" h="0">
                <a:moveTo>
                  <a:pt x="0" y="0"/>
                </a:moveTo>
                <a:lnTo>
                  <a:pt x="815258" y="0"/>
                </a:lnTo>
              </a:path>
            </a:pathLst>
          </a:custGeom>
          <a:ln w="43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641690" y="8544278"/>
            <a:ext cx="815340" cy="43815"/>
          </a:xfrm>
          <a:custGeom>
            <a:avLst/>
            <a:gdLst/>
            <a:ahLst/>
            <a:cxnLst/>
            <a:rect l="l" t="t" r="r" b="b"/>
            <a:pathLst>
              <a:path w="815340" h="43815">
                <a:moveTo>
                  <a:pt x="24614" y="0"/>
                </a:moveTo>
                <a:lnTo>
                  <a:pt x="0" y="42553"/>
                </a:lnTo>
                <a:lnTo>
                  <a:pt x="815258" y="43263"/>
                </a:lnTo>
                <a:lnTo>
                  <a:pt x="803985" y="1103"/>
                </a:lnTo>
                <a:lnTo>
                  <a:pt x="2461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708081" y="7937011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4">
                <a:moveTo>
                  <a:pt x="610189" y="0"/>
                </a:moveTo>
                <a:lnTo>
                  <a:pt x="72060" y="0"/>
                </a:lnTo>
                <a:lnTo>
                  <a:pt x="57710" y="55"/>
                </a:lnTo>
                <a:lnTo>
                  <a:pt x="13696" y="13752"/>
                </a:lnTo>
                <a:lnTo>
                  <a:pt x="0" y="57766"/>
                </a:lnTo>
                <a:lnTo>
                  <a:pt x="0" y="507561"/>
                </a:lnTo>
                <a:lnTo>
                  <a:pt x="13696" y="551574"/>
                </a:lnTo>
                <a:lnTo>
                  <a:pt x="57710" y="565272"/>
                </a:lnTo>
                <a:lnTo>
                  <a:pt x="72060" y="565327"/>
                </a:lnTo>
                <a:lnTo>
                  <a:pt x="610189" y="565327"/>
                </a:lnTo>
                <a:lnTo>
                  <a:pt x="652513" y="561793"/>
                </a:lnTo>
                <a:lnTo>
                  <a:pt x="680814" y="528327"/>
                </a:lnTo>
                <a:lnTo>
                  <a:pt x="682249" y="507561"/>
                </a:lnTo>
                <a:lnTo>
                  <a:pt x="682249" y="57766"/>
                </a:lnTo>
                <a:lnTo>
                  <a:pt x="668552" y="13752"/>
                </a:lnTo>
                <a:lnTo>
                  <a:pt x="624539" y="55"/>
                </a:lnTo>
                <a:lnTo>
                  <a:pt x="610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708026" y="7937011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4">
                <a:moveTo>
                  <a:pt x="72116" y="0"/>
                </a:moveTo>
                <a:lnTo>
                  <a:pt x="610243" y="0"/>
                </a:lnTo>
                <a:lnTo>
                  <a:pt x="624594" y="55"/>
                </a:lnTo>
                <a:lnTo>
                  <a:pt x="668608" y="13752"/>
                </a:lnTo>
                <a:lnTo>
                  <a:pt x="682305" y="57765"/>
                </a:lnTo>
                <a:lnTo>
                  <a:pt x="682360" y="72116"/>
                </a:lnTo>
                <a:lnTo>
                  <a:pt x="682360" y="493210"/>
                </a:lnTo>
                <a:lnTo>
                  <a:pt x="678826" y="535535"/>
                </a:lnTo>
                <a:lnTo>
                  <a:pt x="645360" y="563835"/>
                </a:lnTo>
                <a:lnTo>
                  <a:pt x="610243" y="565326"/>
                </a:lnTo>
                <a:lnTo>
                  <a:pt x="72116" y="565326"/>
                </a:lnTo>
                <a:lnTo>
                  <a:pt x="29791" y="561792"/>
                </a:lnTo>
                <a:lnTo>
                  <a:pt x="1490" y="528326"/>
                </a:lnTo>
                <a:lnTo>
                  <a:pt x="0" y="493210"/>
                </a:lnTo>
                <a:lnTo>
                  <a:pt x="0" y="72116"/>
                </a:lnTo>
                <a:lnTo>
                  <a:pt x="3534" y="29791"/>
                </a:lnTo>
                <a:lnTo>
                  <a:pt x="36999" y="1490"/>
                </a:lnTo>
                <a:lnTo>
                  <a:pt x="72116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654175" y="7896392"/>
            <a:ext cx="790575" cy="656590"/>
          </a:xfrm>
          <a:custGeom>
            <a:avLst/>
            <a:gdLst/>
            <a:ahLst/>
            <a:cxnLst/>
            <a:rect l="l" t="t" r="r" b="b"/>
            <a:pathLst>
              <a:path w="790575" h="656590">
                <a:moveTo>
                  <a:pt x="0" y="655999"/>
                </a:moveTo>
                <a:lnTo>
                  <a:pt x="790060" y="655999"/>
                </a:lnTo>
                <a:lnTo>
                  <a:pt x="790060" y="0"/>
                </a:lnTo>
                <a:lnTo>
                  <a:pt x="0" y="0"/>
                </a:lnTo>
                <a:lnTo>
                  <a:pt x="0" y="655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654176" y="7896392"/>
            <a:ext cx="790575" cy="656590"/>
          </a:xfrm>
          <a:custGeom>
            <a:avLst/>
            <a:gdLst/>
            <a:ahLst/>
            <a:cxnLst/>
            <a:rect l="l" t="t" r="r" b="b"/>
            <a:pathLst>
              <a:path w="790575" h="656590">
                <a:moveTo>
                  <a:pt x="0" y="0"/>
                </a:moveTo>
                <a:lnTo>
                  <a:pt x="790060" y="0"/>
                </a:lnTo>
                <a:lnTo>
                  <a:pt x="790060" y="655999"/>
                </a:lnTo>
                <a:lnTo>
                  <a:pt x="0" y="65599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708081" y="7937011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4">
                <a:moveTo>
                  <a:pt x="610189" y="0"/>
                </a:moveTo>
                <a:lnTo>
                  <a:pt x="72060" y="0"/>
                </a:lnTo>
                <a:lnTo>
                  <a:pt x="57710" y="55"/>
                </a:lnTo>
                <a:lnTo>
                  <a:pt x="13696" y="13752"/>
                </a:lnTo>
                <a:lnTo>
                  <a:pt x="0" y="57766"/>
                </a:lnTo>
                <a:lnTo>
                  <a:pt x="0" y="507561"/>
                </a:lnTo>
                <a:lnTo>
                  <a:pt x="13696" y="551574"/>
                </a:lnTo>
                <a:lnTo>
                  <a:pt x="57710" y="565272"/>
                </a:lnTo>
                <a:lnTo>
                  <a:pt x="72060" y="565327"/>
                </a:lnTo>
                <a:lnTo>
                  <a:pt x="610189" y="565327"/>
                </a:lnTo>
                <a:lnTo>
                  <a:pt x="652513" y="561793"/>
                </a:lnTo>
                <a:lnTo>
                  <a:pt x="680814" y="528327"/>
                </a:lnTo>
                <a:lnTo>
                  <a:pt x="682249" y="507561"/>
                </a:lnTo>
                <a:lnTo>
                  <a:pt x="682249" y="57766"/>
                </a:lnTo>
                <a:lnTo>
                  <a:pt x="668552" y="13752"/>
                </a:lnTo>
                <a:lnTo>
                  <a:pt x="624539" y="55"/>
                </a:lnTo>
                <a:lnTo>
                  <a:pt x="610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708026" y="7937011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4">
                <a:moveTo>
                  <a:pt x="72116" y="0"/>
                </a:moveTo>
                <a:lnTo>
                  <a:pt x="610243" y="0"/>
                </a:lnTo>
                <a:lnTo>
                  <a:pt x="624594" y="55"/>
                </a:lnTo>
                <a:lnTo>
                  <a:pt x="668608" y="13752"/>
                </a:lnTo>
                <a:lnTo>
                  <a:pt x="682305" y="57765"/>
                </a:lnTo>
                <a:lnTo>
                  <a:pt x="682360" y="72116"/>
                </a:lnTo>
                <a:lnTo>
                  <a:pt x="682360" y="493210"/>
                </a:lnTo>
                <a:lnTo>
                  <a:pt x="678826" y="535535"/>
                </a:lnTo>
                <a:lnTo>
                  <a:pt x="645360" y="563835"/>
                </a:lnTo>
                <a:lnTo>
                  <a:pt x="610243" y="565326"/>
                </a:lnTo>
                <a:lnTo>
                  <a:pt x="72116" y="565326"/>
                </a:lnTo>
                <a:lnTo>
                  <a:pt x="29791" y="561792"/>
                </a:lnTo>
                <a:lnTo>
                  <a:pt x="1490" y="528326"/>
                </a:lnTo>
                <a:lnTo>
                  <a:pt x="0" y="493210"/>
                </a:lnTo>
                <a:lnTo>
                  <a:pt x="0" y="72116"/>
                </a:lnTo>
                <a:lnTo>
                  <a:pt x="3534" y="29791"/>
                </a:lnTo>
                <a:lnTo>
                  <a:pt x="36999" y="1490"/>
                </a:lnTo>
                <a:lnTo>
                  <a:pt x="7211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422851" y="8605350"/>
            <a:ext cx="1161415" cy="175260"/>
          </a:xfrm>
          <a:custGeom>
            <a:avLst/>
            <a:gdLst/>
            <a:ahLst/>
            <a:cxnLst/>
            <a:rect l="l" t="t" r="r" b="b"/>
            <a:pathLst>
              <a:path w="1161415" h="175259">
                <a:moveTo>
                  <a:pt x="0" y="174632"/>
                </a:moveTo>
                <a:lnTo>
                  <a:pt x="1161003" y="174632"/>
                </a:lnTo>
                <a:lnTo>
                  <a:pt x="1161003" y="0"/>
                </a:lnTo>
                <a:lnTo>
                  <a:pt x="0" y="0"/>
                </a:lnTo>
                <a:lnTo>
                  <a:pt x="0" y="17463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422851" y="8605350"/>
            <a:ext cx="1161415" cy="175260"/>
          </a:xfrm>
          <a:custGeom>
            <a:avLst/>
            <a:gdLst/>
            <a:ahLst/>
            <a:cxnLst/>
            <a:rect l="l" t="t" r="r" b="b"/>
            <a:pathLst>
              <a:path w="1161415" h="175259">
                <a:moveTo>
                  <a:pt x="0" y="0"/>
                </a:moveTo>
                <a:lnTo>
                  <a:pt x="1161003" y="0"/>
                </a:lnTo>
                <a:lnTo>
                  <a:pt x="1161003" y="174632"/>
                </a:lnTo>
                <a:lnTo>
                  <a:pt x="0" y="1746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463027" y="8749410"/>
            <a:ext cx="931544" cy="175260"/>
          </a:xfrm>
          <a:custGeom>
            <a:avLst/>
            <a:gdLst/>
            <a:ahLst/>
            <a:cxnLst/>
            <a:rect l="l" t="t" r="r" b="b"/>
            <a:pathLst>
              <a:path w="931545" h="175259">
                <a:moveTo>
                  <a:pt x="140449" y="0"/>
                </a:moveTo>
                <a:lnTo>
                  <a:pt x="0" y="169800"/>
                </a:lnTo>
                <a:lnTo>
                  <a:pt x="849442" y="174632"/>
                </a:lnTo>
                <a:lnTo>
                  <a:pt x="931292" y="1164"/>
                </a:lnTo>
                <a:lnTo>
                  <a:pt x="14044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463027" y="8749410"/>
            <a:ext cx="931544" cy="175260"/>
          </a:xfrm>
          <a:custGeom>
            <a:avLst/>
            <a:gdLst/>
            <a:ahLst/>
            <a:cxnLst/>
            <a:rect l="l" t="t" r="r" b="b"/>
            <a:pathLst>
              <a:path w="931545" h="175259">
                <a:moveTo>
                  <a:pt x="0" y="169799"/>
                </a:moveTo>
                <a:lnTo>
                  <a:pt x="140448" y="0"/>
                </a:lnTo>
                <a:lnTo>
                  <a:pt x="931291" y="1164"/>
                </a:lnTo>
                <a:lnTo>
                  <a:pt x="849441" y="174632"/>
                </a:lnTo>
                <a:lnTo>
                  <a:pt x="0" y="16979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249349" y="8712141"/>
            <a:ext cx="215978" cy="3199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312175" y="8743553"/>
            <a:ext cx="90327" cy="1942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459787" y="8919909"/>
            <a:ext cx="854710" cy="14604"/>
          </a:xfrm>
          <a:custGeom>
            <a:avLst/>
            <a:gdLst/>
            <a:ahLst/>
            <a:cxnLst/>
            <a:rect l="l" t="t" r="r" b="b"/>
            <a:pathLst>
              <a:path w="854709" h="14604">
                <a:moveTo>
                  <a:pt x="0" y="14452"/>
                </a:moveTo>
                <a:lnTo>
                  <a:pt x="854220" y="14452"/>
                </a:lnTo>
                <a:lnTo>
                  <a:pt x="854220" y="0"/>
                </a:lnTo>
                <a:lnTo>
                  <a:pt x="0" y="0"/>
                </a:lnTo>
                <a:lnTo>
                  <a:pt x="0" y="14452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454551" y="8914674"/>
            <a:ext cx="864869" cy="25400"/>
          </a:xfrm>
          <a:custGeom>
            <a:avLst/>
            <a:gdLst/>
            <a:ahLst/>
            <a:cxnLst/>
            <a:rect l="l" t="t" r="r" b="b"/>
            <a:pathLst>
              <a:path w="864870" h="25400">
                <a:moveTo>
                  <a:pt x="0" y="24923"/>
                </a:moveTo>
                <a:lnTo>
                  <a:pt x="864691" y="24923"/>
                </a:lnTo>
                <a:lnTo>
                  <a:pt x="864691" y="0"/>
                </a:lnTo>
                <a:lnTo>
                  <a:pt x="0" y="0"/>
                </a:lnTo>
                <a:lnTo>
                  <a:pt x="0" y="2492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178790" y="8669590"/>
            <a:ext cx="309880" cy="20955"/>
          </a:xfrm>
          <a:custGeom>
            <a:avLst/>
            <a:gdLst/>
            <a:ahLst/>
            <a:cxnLst/>
            <a:rect l="l" t="t" r="r" b="b"/>
            <a:pathLst>
              <a:path w="309879" h="20954">
                <a:moveTo>
                  <a:pt x="0" y="20333"/>
                </a:moveTo>
                <a:lnTo>
                  <a:pt x="309732" y="20333"/>
                </a:lnTo>
                <a:lnTo>
                  <a:pt x="309732" y="0"/>
                </a:lnTo>
                <a:lnTo>
                  <a:pt x="0" y="0"/>
                </a:lnTo>
                <a:lnTo>
                  <a:pt x="0" y="20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168319" y="8659119"/>
            <a:ext cx="330835" cy="41275"/>
          </a:xfrm>
          <a:custGeom>
            <a:avLst/>
            <a:gdLst/>
            <a:ahLst/>
            <a:cxnLst/>
            <a:rect l="l" t="t" r="r" b="b"/>
            <a:pathLst>
              <a:path w="330834" h="41275">
                <a:moveTo>
                  <a:pt x="0" y="41275"/>
                </a:moveTo>
                <a:lnTo>
                  <a:pt x="330674" y="41275"/>
                </a:lnTo>
                <a:lnTo>
                  <a:pt x="330674" y="0"/>
                </a:lnTo>
                <a:lnTo>
                  <a:pt x="0" y="0"/>
                </a:lnTo>
                <a:lnTo>
                  <a:pt x="0" y="41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379193" y="8359166"/>
            <a:ext cx="245446" cy="3270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442023" y="8390579"/>
            <a:ext cx="119796" cy="201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448311" y="7793035"/>
            <a:ext cx="93980" cy="756285"/>
          </a:xfrm>
          <a:custGeom>
            <a:avLst/>
            <a:gdLst/>
            <a:ahLst/>
            <a:cxnLst/>
            <a:rect l="l" t="t" r="r" b="b"/>
            <a:pathLst>
              <a:path w="93979" h="756284">
                <a:moveTo>
                  <a:pt x="93461" y="0"/>
                </a:moveTo>
                <a:lnTo>
                  <a:pt x="2222" y="109628"/>
                </a:lnTo>
                <a:lnTo>
                  <a:pt x="0" y="756175"/>
                </a:lnTo>
                <a:lnTo>
                  <a:pt x="91701" y="573963"/>
                </a:lnTo>
                <a:lnTo>
                  <a:pt x="9346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448312" y="7793035"/>
            <a:ext cx="93980" cy="756285"/>
          </a:xfrm>
          <a:custGeom>
            <a:avLst/>
            <a:gdLst/>
            <a:ahLst/>
            <a:cxnLst/>
            <a:rect l="l" t="t" r="r" b="b"/>
            <a:pathLst>
              <a:path w="93979" h="756284">
                <a:moveTo>
                  <a:pt x="0" y="756175"/>
                </a:moveTo>
                <a:lnTo>
                  <a:pt x="91700" y="573963"/>
                </a:lnTo>
                <a:lnTo>
                  <a:pt x="93457" y="0"/>
                </a:lnTo>
                <a:lnTo>
                  <a:pt x="2223" y="109627"/>
                </a:lnTo>
                <a:lnTo>
                  <a:pt x="0" y="75617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6230322" y="4131712"/>
            <a:ext cx="1271905" cy="218440"/>
          </a:xfrm>
          <a:custGeom>
            <a:avLst/>
            <a:gdLst/>
            <a:ahLst/>
            <a:cxnLst/>
            <a:rect l="l" t="t" r="r" b="b"/>
            <a:pathLst>
              <a:path w="1271905" h="218439">
                <a:moveTo>
                  <a:pt x="191795" y="0"/>
                </a:moveTo>
                <a:lnTo>
                  <a:pt x="0" y="211911"/>
                </a:lnTo>
                <a:lnTo>
                  <a:pt x="1160006" y="217942"/>
                </a:lnTo>
                <a:lnTo>
                  <a:pt x="1271783" y="1453"/>
                </a:lnTo>
                <a:lnTo>
                  <a:pt x="19179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230322" y="4131712"/>
            <a:ext cx="1271905" cy="218440"/>
          </a:xfrm>
          <a:custGeom>
            <a:avLst/>
            <a:gdLst/>
            <a:ahLst/>
            <a:cxnLst/>
            <a:rect l="l" t="t" r="r" b="b"/>
            <a:pathLst>
              <a:path w="1271905" h="218439">
                <a:moveTo>
                  <a:pt x="0" y="211911"/>
                </a:moveTo>
                <a:lnTo>
                  <a:pt x="191797" y="0"/>
                </a:lnTo>
                <a:lnTo>
                  <a:pt x="1271781" y="1453"/>
                </a:lnTo>
                <a:lnTo>
                  <a:pt x="1160006" y="217942"/>
                </a:lnTo>
                <a:lnTo>
                  <a:pt x="0" y="21191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7392789" y="4131584"/>
            <a:ext cx="109855" cy="385445"/>
          </a:xfrm>
          <a:custGeom>
            <a:avLst/>
            <a:gdLst/>
            <a:ahLst/>
            <a:cxnLst/>
            <a:rect l="l" t="t" r="r" b="b"/>
            <a:pathLst>
              <a:path w="109855" h="385445">
                <a:moveTo>
                  <a:pt x="108457" y="0"/>
                </a:moveTo>
                <a:lnTo>
                  <a:pt x="5287" y="202248"/>
                </a:lnTo>
                <a:lnTo>
                  <a:pt x="0" y="384961"/>
                </a:lnTo>
                <a:lnTo>
                  <a:pt x="109316" y="224754"/>
                </a:lnTo>
                <a:lnTo>
                  <a:pt x="10845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7392789" y="4131584"/>
            <a:ext cx="109855" cy="385445"/>
          </a:xfrm>
          <a:custGeom>
            <a:avLst/>
            <a:gdLst/>
            <a:ahLst/>
            <a:cxnLst/>
            <a:rect l="l" t="t" r="r" b="b"/>
            <a:pathLst>
              <a:path w="109855" h="385445">
                <a:moveTo>
                  <a:pt x="0" y="384960"/>
                </a:moveTo>
                <a:lnTo>
                  <a:pt x="109314" y="224754"/>
                </a:lnTo>
                <a:lnTo>
                  <a:pt x="108455" y="0"/>
                </a:lnTo>
                <a:lnTo>
                  <a:pt x="5290" y="202248"/>
                </a:lnTo>
                <a:lnTo>
                  <a:pt x="0" y="38496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460587" y="3534695"/>
            <a:ext cx="887730" cy="106045"/>
          </a:xfrm>
          <a:custGeom>
            <a:avLst/>
            <a:gdLst/>
            <a:ahLst/>
            <a:cxnLst/>
            <a:rect l="l" t="t" r="r" b="b"/>
            <a:pathLst>
              <a:path w="887730" h="106045">
                <a:moveTo>
                  <a:pt x="887156" y="0"/>
                </a:moveTo>
                <a:lnTo>
                  <a:pt x="133681" y="2"/>
                </a:lnTo>
                <a:lnTo>
                  <a:pt x="0" y="105987"/>
                </a:lnTo>
                <a:lnTo>
                  <a:pt x="800823" y="105984"/>
                </a:lnTo>
                <a:lnTo>
                  <a:pt x="841639" y="51147"/>
                </a:lnTo>
                <a:lnTo>
                  <a:pt x="88715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460587" y="3534695"/>
            <a:ext cx="887730" cy="106045"/>
          </a:xfrm>
          <a:custGeom>
            <a:avLst/>
            <a:gdLst/>
            <a:ahLst/>
            <a:cxnLst/>
            <a:rect l="l" t="t" r="r" b="b"/>
            <a:pathLst>
              <a:path w="887730" h="106045">
                <a:moveTo>
                  <a:pt x="0" y="105986"/>
                </a:moveTo>
                <a:lnTo>
                  <a:pt x="133682" y="1"/>
                </a:lnTo>
                <a:lnTo>
                  <a:pt x="887152" y="0"/>
                </a:lnTo>
                <a:lnTo>
                  <a:pt x="841632" y="51147"/>
                </a:lnTo>
                <a:lnTo>
                  <a:pt x="800824" y="105983"/>
                </a:lnTo>
                <a:lnTo>
                  <a:pt x="0" y="1059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379459" y="4247179"/>
            <a:ext cx="951380" cy="1793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6447520" y="4305459"/>
            <a:ext cx="815340" cy="0"/>
          </a:xfrm>
          <a:custGeom>
            <a:avLst/>
            <a:gdLst/>
            <a:ahLst/>
            <a:cxnLst/>
            <a:rect l="l" t="t" r="r" b="b"/>
            <a:pathLst>
              <a:path w="815340" h="0">
                <a:moveTo>
                  <a:pt x="0" y="0"/>
                </a:moveTo>
                <a:lnTo>
                  <a:pt x="815263" y="0"/>
                </a:lnTo>
              </a:path>
            </a:pathLst>
          </a:custGeom>
          <a:ln w="43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6447520" y="4283827"/>
            <a:ext cx="815340" cy="43815"/>
          </a:xfrm>
          <a:custGeom>
            <a:avLst/>
            <a:gdLst/>
            <a:ahLst/>
            <a:cxnLst/>
            <a:rect l="l" t="t" r="r" b="b"/>
            <a:pathLst>
              <a:path w="815340" h="43814">
                <a:moveTo>
                  <a:pt x="24614" y="0"/>
                </a:moveTo>
                <a:lnTo>
                  <a:pt x="0" y="42553"/>
                </a:lnTo>
                <a:lnTo>
                  <a:pt x="815258" y="43263"/>
                </a:lnTo>
                <a:lnTo>
                  <a:pt x="803985" y="1103"/>
                </a:lnTo>
                <a:lnTo>
                  <a:pt x="2461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6513908" y="3676562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5">
                <a:moveTo>
                  <a:pt x="610187" y="0"/>
                </a:moveTo>
                <a:lnTo>
                  <a:pt x="72068" y="0"/>
                </a:lnTo>
                <a:lnTo>
                  <a:pt x="57717" y="55"/>
                </a:lnTo>
                <a:lnTo>
                  <a:pt x="13700" y="13751"/>
                </a:lnTo>
                <a:lnTo>
                  <a:pt x="0" y="57765"/>
                </a:lnTo>
                <a:lnTo>
                  <a:pt x="0" y="507560"/>
                </a:lnTo>
                <a:lnTo>
                  <a:pt x="13700" y="551574"/>
                </a:lnTo>
                <a:lnTo>
                  <a:pt x="57717" y="565271"/>
                </a:lnTo>
                <a:lnTo>
                  <a:pt x="72068" y="565326"/>
                </a:lnTo>
                <a:lnTo>
                  <a:pt x="610187" y="565326"/>
                </a:lnTo>
                <a:lnTo>
                  <a:pt x="652521" y="561792"/>
                </a:lnTo>
                <a:lnTo>
                  <a:pt x="680818" y="528326"/>
                </a:lnTo>
                <a:lnTo>
                  <a:pt x="682256" y="507560"/>
                </a:lnTo>
                <a:lnTo>
                  <a:pt x="682256" y="57765"/>
                </a:lnTo>
                <a:lnTo>
                  <a:pt x="668556" y="13751"/>
                </a:lnTo>
                <a:lnTo>
                  <a:pt x="624543" y="55"/>
                </a:lnTo>
                <a:lnTo>
                  <a:pt x="610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6513854" y="3676562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5">
                <a:moveTo>
                  <a:pt x="72116" y="0"/>
                </a:moveTo>
                <a:lnTo>
                  <a:pt x="610243" y="0"/>
                </a:lnTo>
                <a:lnTo>
                  <a:pt x="624594" y="55"/>
                </a:lnTo>
                <a:lnTo>
                  <a:pt x="668608" y="13752"/>
                </a:lnTo>
                <a:lnTo>
                  <a:pt x="682305" y="57765"/>
                </a:lnTo>
                <a:lnTo>
                  <a:pt x="682360" y="72116"/>
                </a:lnTo>
                <a:lnTo>
                  <a:pt x="682360" y="493210"/>
                </a:lnTo>
                <a:lnTo>
                  <a:pt x="678826" y="535535"/>
                </a:lnTo>
                <a:lnTo>
                  <a:pt x="645360" y="563835"/>
                </a:lnTo>
                <a:lnTo>
                  <a:pt x="610243" y="565326"/>
                </a:lnTo>
                <a:lnTo>
                  <a:pt x="72116" y="565326"/>
                </a:lnTo>
                <a:lnTo>
                  <a:pt x="29791" y="561792"/>
                </a:lnTo>
                <a:lnTo>
                  <a:pt x="1490" y="528326"/>
                </a:lnTo>
                <a:lnTo>
                  <a:pt x="0" y="493210"/>
                </a:lnTo>
                <a:lnTo>
                  <a:pt x="0" y="72116"/>
                </a:lnTo>
                <a:lnTo>
                  <a:pt x="3534" y="29791"/>
                </a:lnTo>
                <a:lnTo>
                  <a:pt x="36999" y="1490"/>
                </a:lnTo>
                <a:lnTo>
                  <a:pt x="72116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460012" y="3635941"/>
            <a:ext cx="790575" cy="656590"/>
          </a:xfrm>
          <a:custGeom>
            <a:avLst/>
            <a:gdLst/>
            <a:ahLst/>
            <a:cxnLst/>
            <a:rect l="l" t="t" r="r" b="b"/>
            <a:pathLst>
              <a:path w="790575" h="656589">
                <a:moveTo>
                  <a:pt x="0" y="655999"/>
                </a:moveTo>
                <a:lnTo>
                  <a:pt x="790060" y="655999"/>
                </a:lnTo>
                <a:lnTo>
                  <a:pt x="790060" y="0"/>
                </a:lnTo>
                <a:lnTo>
                  <a:pt x="0" y="0"/>
                </a:lnTo>
                <a:lnTo>
                  <a:pt x="0" y="655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460012" y="3635941"/>
            <a:ext cx="790575" cy="656590"/>
          </a:xfrm>
          <a:custGeom>
            <a:avLst/>
            <a:gdLst/>
            <a:ahLst/>
            <a:cxnLst/>
            <a:rect l="l" t="t" r="r" b="b"/>
            <a:pathLst>
              <a:path w="790575" h="656589">
                <a:moveTo>
                  <a:pt x="0" y="0"/>
                </a:moveTo>
                <a:lnTo>
                  <a:pt x="790060" y="0"/>
                </a:lnTo>
                <a:lnTo>
                  <a:pt x="790060" y="655999"/>
                </a:lnTo>
                <a:lnTo>
                  <a:pt x="0" y="65599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6513908" y="3676562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5">
                <a:moveTo>
                  <a:pt x="610187" y="0"/>
                </a:moveTo>
                <a:lnTo>
                  <a:pt x="72068" y="0"/>
                </a:lnTo>
                <a:lnTo>
                  <a:pt x="57717" y="55"/>
                </a:lnTo>
                <a:lnTo>
                  <a:pt x="13700" y="13751"/>
                </a:lnTo>
                <a:lnTo>
                  <a:pt x="0" y="57765"/>
                </a:lnTo>
                <a:lnTo>
                  <a:pt x="0" y="507560"/>
                </a:lnTo>
                <a:lnTo>
                  <a:pt x="13700" y="551574"/>
                </a:lnTo>
                <a:lnTo>
                  <a:pt x="57717" y="565271"/>
                </a:lnTo>
                <a:lnTo>
                  <a:pt x="72068" y="565326"/>
                </a:lnTo>
                <a:lnTo>
                  <a:pt x="610187" y="565326"/>
                </a:lnTo>
                <a:lnTo>
                  <a:pt x="652521" y="561792"/>
                </a:lnTo>
                <a:lnTo>
                  <a:pt x="680818" y="528326"/>
                </a:lnTo>
                <a:lnTo>
                  <a:pt x="682256" y="507560"/>
                </a:lnTo>
                <a:lnTo>
                  <a:pt x="682256" y="57765"/>
                </a:lnTo>
                <a:lnTo>
                  <a:pt x="668556" y="13751"/>
                </a:lnTo>
                <a:lnTo>
                  <a:pt x="624543" y="55"/>
                </a:lnTo>
                <a:lnTo>
                  <a:pt x="610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6513854" y="3676562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5">
                <a:moveTo>
                  <a:pt x="72116" y="0"/>
                </a:moveTo>
                <a:lnTo>
                  <a:pt x="610243" y="0"/>
                </a:lnTo>
                <a:lnTo>
                  <a:pt x="624594" y="55"/>
                </a:lnTo>
                <a:lnTo>
                  <a:pt x="668608" y="13752"/>
                </a:lnTo>
                <a:lnTo>
                  <a:pt x="682305" y="57765"/>
                </a:lnTo>
                <a:lnTo>
                  <a:pt x="682360" y="72116"/>
                </a:lnTo>
                <a:lnTo>
                  <a:pt x="682360" y="493210"/>
                </a:lnTo>
                <a:lnTo>
                  <a:pt x="678826" y="535535"/>
                </a:lnTo>
                <a:lnTo>
                  <a:pt x="645360" y="563835"/>
                </a:lnTo>
                <a:lnTo>
                  <a:pt x="610243" y="565326"/>
                </a:lnTo>
                <a:lnTo>
                  <a:pt x="72116" y="565326"/>
                </a:lnTo>
                <a:lnTo>
                  <a:pt x="29791" y="561792"/>
                </a:lnTo>
                <a:lnTo>
                  <a:pt x="1490" y="528326"/>
                </a:lnTo>
                <a:lnTo>
                  <a:pt x="0" y="493210"/>
                </a:lnTo>
                <a:lnTo>
                  <a:pt x="0" y="72116"/>
                </a:lnTo>
                <a:lnTo>
                  <a:pt x="3534" y="29791"/>
                </a:lnTo>
                <a:lnTo>
                  <a:pt x="36999" y="1490"/>
                </a:lnTo>
                <a:lnTo>
                  <a:pt x="7211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6228679" y="4344900"/>
            <a:ext cx="1161415" cy="175260"/>
          </a:xfrm>
          <a:custGeom>
            <a:avLst/>
            <a:gdLst/>
            <a:ahLst/>
            <a:cxnLst/>
            <a:rect l="l" t="t" r="r" b="b"/>
            <a:pathLst>
              <a:path w="1161415" h="175260">
                <a:moveTo>
                  <a:pt x="0" y="174632"/>
                </a:moveTo>
                <a:lnTo>
                  <a:pt x="1161003" y="174632"/>
                </a:lnTo>
                <a:lnTo>
                  <a:pt x="1161003" y="0"/>
                </a:lnTo>
                <a:lnTo>
                  <a:pt x="0" y="0"/>
                </a:lnTo>
                <a:lnTo>
                  <a:pt x="0" y="17463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6228679" y="4344900"/>
            <a:ext cx="1161415" cy="175260"/>
          </a:xfrm>
          <a:custGeom>
            <a:avLst/>
            <a:gdLst/>
            <a:ahLst/>
            <a:cxnLst/>
            <a:rect l="l" t="t" r="r" b="b"/>
            <a:pathLst>
              <a:path w="1161415" h="175260">
                <a:moveTo>
                  <a:pt x="0" y="0"/>
                </a:moveTo>
                <a:lnTo>
                  <a:pt x="1161003" y="0"/>
                </a:lnTo>
                <a:lnTo>
                  <a:pt x="1161003" y="174632"/>
                </a:lnTo>
                <a:lnTo>
                  <a:pt x="0" y="1746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6268855" y="4488959"/>
            <a:ext cx="931544" cy="175260"/>
          </a:xfrm>
          <a:custGeom>
            <a:avLst/>
            <a:gdLst/>
            <a:ahLst/>
            <a:cxnLst/>
            <a:rect l="l" t="t" r="r" b="b"/>
            <a:pathLst>
              <a:path w="931544" h="175260">
                <a:moveTo>
                  <a:pt x="140456" y="0"/>
                </a:moveTo>
                <a:lnTo>
                  <a:pt x="0" y="169800"/>
                </a:lnTo>
                <a:lnTo>
                  <a:pt x="849450" y="174632"/>
                </a:lnTo>
                <a:lnTo>
                  <a:pt x="931301" y="1165"/>
                </a:lnTo>
                <a:lnTo>
                  <a:pt x="14045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6268855" y="4488959"/>
            <a:ext cx="931544" cy="175260"/>
          </a:xfrm>
          <a:custGeom>
            <a:avLst/>
            <a:gdLst/>
            <a:ahLst/>
            <a:cxnLst/>
            <a:rect l="l" t="t" r="r" b="b"/>
            <a:pathLst>
              <a:path w="931544" h="175260">
                <a:moveTo>
                  <a:pt x="0" y="169799"/>
                </a:moveTo>
                <a:lnTo>
                  <a:pt x="140448" y="0"/>
                </a:lnTo>
                <a:lnTo>
                  <a:pt x="931291" y="1164"/>
                </a:lnTo>
                <a:lnTo>
                  <a:pt x="849441" y="174632"/>
                </a:lnTo>
                <a:lnTo>
                  <a:pt x="0" y="16979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7055177" y="4451691"/>
            <a:ext cx="215978" cy="3199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7118003" y="4483103"/>
            <a:ext cx="90327" cy="1942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6265619" y="4659459"/>
            <a:ext cx="854710" cy="14604"/>
          </a:xfrm>
          <a:custGeom>
            <a:avLst/>
            <a:gdLst/>
            <a:ahLst/>
            <a:cxnLst/>
            <a:rect l="l" t="t" r="r" b="b"/>
            <a:pathLst>
              <a:path w="854709" h="14604">
                <a:moveTo>
                  <a:pt x="0" y="14452"/>
                </a:moveTo>
                <a:lnTo>
                  <a:pt x="854220" y="14452"/>
                </a:lnTo>
                <a:lnTo>
                  <a:pt x="854220" y="0"/>
                </a:lnTo>
                <a:lnTo>
                  <a:pt x="0" y="0"/>
                </a:lnTo>
                <a:lnTo>
                  <a:pt x="0" y="14452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260384" y="4654223"/>
            <a:ext cx="864869" cy="25400"/>
          </a:xfrm>
          <a:custGeom>
            <a:avLst/>
            <a:gdLst/>
            <a:ahLst/>
            <a:cxnLst/>
            <a:rect l="l" t="t" r="r" b="b"/>
            <a:pathLst>
              <a:path w="864869" h="25400">
                <a:moveTo>
                  <a:pt x="0" y="24923"/>
                </a:moveTo>
                <a:lnTo>
                  <a:pt x="864691" y="24923"/>
                </a:lnTo>
                <a:lnTo>
                  <a:pt x="864691" y="0"/>
                </a:lnTo>
                <a:lnTo>
                  <a:pt x="0" y="0"/>
                </a:lnTo>
                <a:lnTo>
                  <a:pt x="0" y="2492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6984623" y="4409140"/>
            <a:ext cx="309880" cy="20955"/>
          </a:xfrm>
          <a:custGeom>
            <a:avLst/>
            <a:gdLst/>
            <a:ahLst/>
            <a:cxnLst/>
            <a:rect l="l" t="t" r="r" b="b"/>
            <a:pathLst>
              <a:path w="309880" h="20954">
                <a:moveTo>
                  <a:pt x="0" y="20333"/>
                </a:moveTo>
                <a:lnTo>
                  <a:pt x="309732" y="20333"/>
                </a:lnTo>
                <a:lnTo>
                  <a:pt x="309732" y="0"/>
                </a:lnTo>
                <a:lnTo>
                  <a:pt x="0" y="0"/>
                </a:lnTo>
                <a:lnTo>
                  <a:pt x="0" y="20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6974153" y="4398670"/>
            <a:ext cx="330835" cy="41275"/>
          </a:xfrm>
          <a:custGeom>
            <a:avLst/>
            <a:gdLst/>
            <a:ahLst/>
            <a:cxnLst/>
            <a:rect l="l" t="t" r="r" b="b"/>
            <a:pathLst>
              <a:path w="330834" h="41275">
                <a:moveTo>
                  <a:pt x="0" y="41275"/>
                </a:moveTo>
                <a:lnTo>
                  <a:pt x="330674" y="41275"/>
                </a:lnTo>
                <a:lnTo>
                  <a:pt x="330674" y="0"/>
                </a:lnTo>
                <a:lnTo>
                  <a:pt x="0" y="0"/>
                </a:lnTo>
                <a:lnTo>
                  <a:pt x="0" y="41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7185028" y="4098716"/>
            <a:ext cx="245446" cy="3270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7247852" y="4130128"/>
            <a:ext cx="119796" cy="2014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7254145" y="3532584"/>
            <a:ext cx="93980" cy="756285"/>
          </a:xfrm>
          <a:custGeom>
            <a:avLst/>
            <a:gdLst/>
            <a:ahLst/>
            <a:cxnLst/>
            <a:rect l="l" t="t" r="r" b="b"/>
            <a:pathLst>
              <a:path w="93980" h="756285">
                <a:moveTo>
                  <a:pt x="93452" y="0"/>
                </a:moveTo>
                <a:lnTo>
                  <a:pt x="2219" y="109628"/>
                </a:lnTo>
                <a:lnTo>
                  <a:pt x="0" y="756175"/>
                </a:lnTo>
                <a:lnTo>
                  <a:pt x="91704" y="573963"/>
                </a:lnTo>
                <a:lnTo>
                  <a:pt x="9345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7254145" y="3532584"/>
            <a:ext cx="93980" cy="756285"/>
          </a:xfrm>
          <a:custGeom>
            <a:avLst/>
            <a:gdLst/>
            <a:ahLst/>
            <a:cxnLst/>
            <a:rect l="l" t="t" r="r" b="b"/>
            <a:pathLst>
              <a:path w="93980" h="756285">
                <a:moveTo>
                  <a:pt x="0" y="756175"/>
                </a:moveTo>
                <a:lnTo>
                  <a:pt x="91700" y="573963"/>
                </a:lnTo>
                <a:lnTo>
                  <a:pt x="93457" y="0"/>
                </a:lnTo>
                <a:lnTo>
                  <a:pt x="2223" y="109627"/>
                </a:lnTo>
                <a:lnTo>
                  <a:pt x="0" y="75617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6230322" y="8392163"/>
            <a:ext cx="1271905" cy="218440"/>
          </a:xfrm>
          <a:custGeom>
            <a:avLst/>
            <a:gdLst/>
            <a:ahLst/>
            <a:cxnLst/>
            <a:rect l="l" t="t" r="r" b="b"/>
            <a:pathLst>
              <a:path w="1271905" h="218440">
                <a:moveTo>
                  <a:pt x="191795" y="0"/>
                </a:moveTo>
                <a:lnTo>
                  <a:pt x="0" y="211910"/>
                </a:lnTo>
                <a:lnTo>
                  <a:pt x="1160006" y="217942"/>
                </a:lnTo>
                <a:lnTo>
                  <a:pt x="1271783" y="1453"/>
                </a:lnTo>
                <a:lnTo>
                  <a:pt x="19179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6230322" y="8392162"/>
            <a:ext cx="1271905" cy="218440"/>
          </a:xfrm>
          <a:custGeom>
            <a:avLst/>
            <a:gdLst/>
            <a:ahLst/>
            <a:cxnLst/>
            <a:rect l="l" t="t" r="r" b="b"/>
            <a:pathLst>
              <a:path w="1271905" h="218440">
                <a:moveTo>
                  <a:pt x="0" y="211911"/>
                </a:moveTo>
                <a:lnTo>
                  <a:pt x="191797" y="0"/>
                </a:lnTo>
                <a:lnTo>
                  <a:pt x="1271781" y="1453"/>
                </a:lnTo>
                <a:lnTo>
                  <a:pt x="1160006" y="217942"/>
                </a:lnTo>
                <a:lnTo>
                  <a:pt x="0" y="21191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392789" y="8392034"/>
            <a:ext cx="109855" cy="385445"/>
          </a:xfrm>
          <a:custGeom>
            <a:avLst/>
            <a:gdLst/>
            <a:ahLst/>
            <a:cxnLst/>
            <a:rect l="l" t="t" r="r" b="b"/>
            <a:pathLst>
              <a:path w="109855" h="385445">
                <a:moveTo>
                  <a:pt x="108457" y="0"/>
                </a:moveTo>
                <a:lnTo>
                  <a:pt x="5287" y="202248"/>
                </a:lnTo>
                <a:lnTo>
                  <a:pt x="0" y="384960"/>
                </a:lnTo>
                <a:lnTo>
                  <a:pt x="109316" y="224754"/>
                </a:lnTo>
                <a:lnTo>
                  <a:pt x="10845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392789" y="8392034"/>
            <a:ext cx="109855" cy="385445"/>
          </a:xfrm>
          <a:custGeom>
            <a:avLst/>
            <a:gdLst/>
            <a:ahLst/>
            <a:cxnLst/>
            <a:rect l="l" t="t" r="r" b="b"/>
            <a:pathLst>
              <a:path w="109855" h="385445">
                <a:moveTo>
                  <a:pt x="0" y="384960"/>
                </a:moveTo>
                <a:lnTo>
                  <a:pt x="109314" y="224754"/>
                </a:lnTo>
                <a:lnTo>
                  <a:pt x="108455" y="0"/>
                </a:lnTo>
                <a:lnTo>
                  <a:pt x="5290" y="202248"/>
                </a:lnTo>
                <a:lnTo>
                  <a:pt x="0" y="38496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6460587" y="7795145"/>
            <a:ext cx="887730" cy="106045"/>
          </a:xfrm>
          <a:custGeom>
            <a:avLst/>
            <a:gdLst/>
            <a:ahLst/>
            <a:cxnLst/>
            <a:rect l="l" t="t" r="r" b="b"/>
            <a:pathLst>
              <a:path w="887730" h="106045">
                <a:moveTo>
                  <a:pt x="887156" y="0"/>
                </a:moveTo>
                <a:lnTo>
                  <a:pt x="133681" y="1"/>
                </a:lnTo>
                <a:lnTo>
                  <a:pt x="0" y="105986"/>
                </a:lnTo>
                <a:lnTo>
                  <a:pt x="800823" y="105984"/>
                </a:lnTo>
                <a:lnTo>
                  <a:pt x="841639" y="51147"/>
                </a:lnTo>
                <a:lnTo>
                  <a:pt x="88715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6460587" y="7795145"/>
            <a:ext cx="887730" cy="106045"/>
          </a:xfrm>
          <a:custGeom>
            <a:avLst/>
            <a:gdLst/>
            <a:ahLst/>
            <a:cxnLst/>
            <a:rect l="l" t="t" r="r" b="b"/>
            <a:pathLst>
              <a:path w="887730" h="106045">
                <a:moveTo>
                  <a:pt x="0" y="105986"/>
                </a:moveTo>
                <a:lnTo>
                  <a:pt x="133682" y="1"/>
                </a:lnTo>
                <a:lnTo>
                  <a:pt x="887152" y="0"/>
                </a:lnTo>
                <a:lnTo>
                  <a:pt x="841632" y="51147"/>
                </a:lnTo>
                <a:lnTo>
                  <a:pt x="800824" y="105983"/>
                </a:lnTo>
                <a:lnTo>
                  <a:pt x="0" y="10598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6379459" y="8507629"/>
            <a:ext cx="951380" cy="1793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6447520" y="8565909"/>
            <a:ext cx="815340" cy="0"/>
          </a:xfrm>
          <a:custGeom>
            <a:avLst/>
            <a:gdLst/>
            <a:ahLst/>
            <a:cxnLst/>
            <a:rect l="l" t="t" r="r" b="b"/>
            <a:pathLst>
              <a:path w="815340" h="0">
                <a:moveTo>
                  <a:pt x="0" y="0"/>
                </a:moveTo>
                <a:lnTo>
                  <a:pt x="815263" y="0"/>
                </a:lnTo>
              </a:path>
            </a:pathLst>
          </a:custGeom>
          <a:ln w="43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6447520" y="8544278"/>
            <a:ext cx="815340" cy="43815"/>
          </a:xfrm>
          <a:custGeom>
            <a:avLst/>
            <a:gdLst/>
            <a:ahLst/>
            <a:cxnLst/>
            <a:rect l="l" t="t" r="r" b="b"/>
            <a:pathLst>
              <a:path w="815340" h="43815">
                <a:moveTo>
                  <a:pt x="24614" y="0"/>
                </a:moveTo>
                <a:lnTo>
                  <a:pt x="0" y="42553"/>
                </a:lnTo>
                <a:lnTo>
                  <a:pt x="815258" y="43263"/>
                </a:lnTo>
                <a:lnTo>
                  <a:pt x="803985" y="1103"/>
                </a:lnTo>
                <a:lnTo>
                  <a:pt x="24614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6513908" y="7937011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4">
                <a:moveTo>
                  <a:pt x="610187" y="0"/>
                </a:moveTo>
                <a:lnTo>
                  <a:pt x="72068" y="0"/>
                </a:lnTo>
                <a:lnTo>
                  <a:pt x="57717" y="55"/>
                </a:lnTo>
                <a:lnTo>
                  <a:pt x="13700" y="13752"/>
                </a:lnTo>
                <a:lnTo>
                  <a:pt x="0" y="57766"/>
                </a:lnTo>
                <a:lnTo>
                  <a:pt x="0" y="507561"/>
                </a:lnTo>
                <a:lnTo>
                  <a:pt x="13700" y="551574"/>
                </a:lnTo>
                <a:lnTo>
                  <a:pt x="57717" y="565272"/>
                </a:lnTo>
                <a:lnTo>
                  <a:pt x="72068" y="565327"/>
                </a:lnTo>
                <a:lnTo>
                  <a:pt x="610187" y="565327"/>
                </a:lnTo>
                <a:lnTo>
                  <a:pt x="652521" y="561793"/>
                </a:lnTo>
                <a:lnTo>
                  <a:pt x="680818" y="528327"/>
                </a:lnTo>
                <a:lnTo>
                  <a:pt x="682256" y="507561"/>
                </a:lnTo>
                <a:lnTo>
                  <a:pt x="682256" y="57766"/>
                </a:lnTo>
                <a:lnTo>
                  <a:pt x="668556" y="13752"/>
                </a:lnTo>
                <a:lnTo>
                  <a:pt x="624543" y="55"/>
                </a:lnTo>
                <a:lnTo>
                  <a:pt x="610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6513854" y="7937011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4">
                <a:moveTo>
                  <a:pt x="72116" y="0"/>
                </a:moveTo>
                <a:lnTo>
                  <a:pt x="610243" y="0"/>
                </a:lnTo>
                <a:lnTo>
                  <a:pt x="624594" y="55"/>
                </a:lnTo>
                <a:lnTo>
                  <a:pt x="668608" y="13752"/>
                </a:lnTo>
                <a:lnTo>
                  <a:pt x="682305" y="57765"/>
                </a:lnTo>
                <a:lnTo>
                  <a:pt x="682360" y="72116"/>
                </a:lnTo>
                <a:lnTo>
                  <a:pt x="682360" y="493210"/>
                </a:lnTo>
                <a:lnTo>
                  <a:pt x="678826" y="535535"/>
                </a:lnTo>
                <a:lnTo>
                  <a:pt x="645360" y="563835"/>
                </a:lnTo>
                <a:lnTo>
                  <a:pt x="610243" y="565326"/>
                </a:lnTo>
                <a:lnTo>
                  <a:pt x="72116" y="565326"/>
                </a:lnTo>
                <a:lnTo>
                  <a:pt x="29791" y="561792"/>
                </a:lnTo>
                <a:lnTo>
                  <a:pt x="1490" y="528326"/>
                </a:lnTo>
                <a:lnTo>
                  <a:pt x="0" y="493210"/>
                </a:lnTo>
                <a:lnTo>
                  <a:pt x="0" y="72116"/>
                </a:lnTo>
                <a:lnTo>
                  <a:pt x="3534" y="29791"/>
                </a:lnTo>
                <a:lnTo>
                  <a:pt x="36999" y="1490"/>
                </a:lnTo>
                <a:lnTo>
                  <a:pt x="72116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6460012" y="7896392"/>
            <a:ext cx="790575" cy="656590"/>
          </a:xfrm>
          <a:custGeom>
            <a:avLst/>
            <a:gdLst/>
            <a:ahLst/>
            <a:cxnLst/>
            <a:rect l="l" t="t" r="r" b="b"/>
            <a:pathLst>
              <a:path w="790575" h="656590">
                <a:moveTo>
                  <a:pt x="0" y="655999"/>
                </a:moveTo>
                <a:lnTo>
                  <a:pt x="790060" y="655999"/>
                </a:lnTo>
                <a:lnTo>
                  <a:pt x="790060" y="0"/>
                </a:lnTo>
                <a:lnTo>
                  <a:pt x="0" y="0"/>
                </a:lnTo>
                <a:lnTo>
                  <a:pt x="0" y="655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6460012" y="7896392"/>
            <a:ext cx="790575" cy="656590"/>
          </a:xfrm>
          <a:custGeom>
            <a:avLst/>
            <a:gdLst/>
            <a:ahLst/>
            <a:cxnLst/>
            <a:rect l="l" t="t" r="r" b="b"/>
            <a:pathLst>
              <a:path w="790575" h="656590">
                <a:moveTo>
                  <a:pt x="0" y="0"/>
                </a:moveTo>
                <a:lnTo>
                  <a:pt x="790060" y="0"/>
                </a:lnTo>
                <a:lnTo>
                  <a:pt x="790060" y="655999"/>
                </a:lnTo>
                <a:lnTo>
                  <a:pt x="0" y="65599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6513908" y="7937011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4">
                <a:moveTo>
                  <a:pt x="610187" y="0"/>
                </a:moveTo>
                <a:lnTo>
                  <a:pt x="72068" y="0"/>
                </a:lnTo>
                <a:lnTo>
                  <a:pt x="57717" y="55"/>
                </a:lnTo>
                <a:lnTo>
                  <a:pt x="13700" y="13752"/>
                </a:lnTo>
                <a:lnTo>
                  <a:pt x="0" y="57766"/>
                </a:lnTo>
                <a:lnTo>
                  <a:pt x="0" y="507561"/>
                </a:lnTo>
                <a:lnTo>
                  <a:pt x="13700" y="551574"/>
                </a:lnTo>
                <a:lnTo>
                  <a:pt x="57717" y="565272"/>
                </a:lnTo>
                <a:lnTo>
                  <a:pt x="72068" y="565327"/>
                </a:lnTo>
                <a:lnTo>
                  <a:pt x="610187" y="565327"/>
                </a:lnTo>
                <a:lnTo>
                  <a:pt x="652521" y="561793"/>
                </a:lnTo>
                <a:lnTo>
                  <a:pt x="680818" y="528327"/>
                </a:lnTo>
                <a:lnTo>
                  <a:pt x="682256" y="507561"/>
                </a:lnTo>
                <a:lnTo>
                  <a:pt x="682256" y="57766"/>
                </a:lnTo>
                <a:lnTo>
                  <a:pt x="668556" y="13752"/>
                </a:lnTo>
                <a:lnTo>
                  <a:pt x="624543" y="55"/>
                </a:lnTo>
                <a:lnTo>
                  <a:pt x="610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513854" y="7937011"/>
            <a:ext cx="682625" cy="565785"/>
          </a:xfrm>
          <a:custGeom>
            <a:avLst/>
            <a:gdLst/>
            <a:ahLst/>
            <a:cxnLst/>
            <a:rect l="l" t="t" r="r" b="b"/>
            <a:pathLst>
              <a:path w="682625" h="565784">
                <a:moveTo>
                  <a:pt x="72116" y="0"/>
                </a:moveTo>
                <a:lnTo>
                  <a:pt x="610243" y="0"/>
                </a:lnTo>
                <a:lnTo>
                  <a:pt x="624594" y="55"/>
                </a:lnTo>
                <a:lnTo>
                  <a:pt x="668608" y="13752"/>
                </a:lnTo>
                <a:lnTo>
                  <a:pt x="682305" y="57765"/>
                </a:lnTo>
                <a:lnTo>
                  <a:pt x="682360" y="72116"/>
                </a:lnTo>
                <a:lnTo>
                  <a:pt x="682360" y="493210"/>
                </a:lnTo>
                <a:lnTo>
                  <a:pt x="678826" y="535535"/>
                </a:lnTo>
                <a:lnTo>
                  <a:pt x="645360" y="563835"/>
                </a:lnTo>
                <a:lnTo>
                  <a:pt x="610243" y="565326"/>
                </a:lnTo>
                <a:lnTo>
                  <a:pt x="72116" y="565326"/>
                </a:lnTo>
                <a:lnTo>
                  <a:pt x="29791" y="561792"/>
                </a:lnTo>
                <a:lnTo>
                  <a:pt x="1490" y="528326"/>
                </a:lnTo>
                <a:lnTo>
                  <a:pt x="0" y="493210"/>
                </a:lnTo>
                <a:lnTo>
                  <a:pt x="0" y="72116"/>
                </a:lnTo>
                <a:lnTo>
                  <a:pt x="3534" y="29791"/>
                </a:lnTo>
                <a:lnTo>
                  <a:pt x="36999" y="1490"/>
                </a:lnTo>
                <a:lnTo>
                  <a:pt x="7211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6228679" y="8605350"/>
            <a:ext cx="1161415" cy="175260"/>
          </a:xfrm>
          <a:custGeom>
            <a:avLst/>
            <a:gdLst/>
            <a:ahLst/>
            <a:cxnLst/>
            <a:rect l="l" t="t" r="r" b="b"/>
            <a:pathLst>
              <a:path w="1161415" h="175259">
                <a:moveTo>
                  <a:pt x="0" y="174632"/>
                </a:moveTo>
                <a:lnTo>
                  <a:pt x="1161003" y="174632"/>
                </a:lnTo>
                <a:lnTo>
                  <a:pt x="1161003" y="0"/>
                </a:lnTo>
                <a:lnTo>
                  <a:pt x="0" y="0"/>
                </a:lnTo>
                <a:lnTo>
                  <a:pt x="0" y="17463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6228679" y="8605350"/>
            <a:ext cx="1161415" cy="175260"/>
          </a:xfrm>
          <a:custGeom>
            <a:avLst/>
            <a:gdLst/>
            <a:ahLst/>
            <a:cxnLst/>
            <a:rect l="l" t="t" r="r" b="b"/>
            <a:pathLst>
              <a:path w="1161415" h="175259">
                <a:moveTo>
                  <a:pt x="0" y="0"/>
                </a:moveTo>
                <a:lnTo>
                  <a:pt x="1161003" y="0"/>
                </a:lnTo>
                <a:lnTo>
                  <a:pt x="1161003" y="174632"/>
                </a:lnTo>
                <a:lnTo>
                  <a:pt x="0" y="1746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6268855" y="8749410"/>
            <a:ext cx="931544" cy="175260"/>
          </a:xfrm>
          <a:custGeom>
            <a:avLst/>
            <a:gdLst/>
            <a:ahLst/>
            <a:cxnLst/>
            <a:rect l="l" t="t" r="r" b="b"/>
            <a:pathLst>
              <a:path w="931544" h="175259">
                <a:moveTo>
                  <a:pt x="140456" y="0"/>
                </a:moveTo>
                <a:lnTo>
                  <a:pt x="0" y="169800"/>
                </a:lnTo>
                <a:lnTo>
                  <a:pt x="849450" y="174632"/>
                </a:lnTo>
                <a:lnTo>
                  <a:pt x="931301" y="1164"/>
                </a:lnTo>
                <a:lnTo>
                  <a:pt x="14045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6268855" y="8749410"/>
            <a:ext cx="931544" cy="175260"/>
          </a:xfrm>
          <a:custGeom>
            <a:avLst/>
            <a:gdLst/>
            <a:ahLst/>
            <a:cxnLst/>
            <a:rect l="l" t="t" r="r" b="b"/>
            <a:pathLst>
              <a:path w="931544" h="175259">
                <a:moveTo>
                  <a:pt x="0" y="169799"/>
                </a:moveTo>
                <a:lnTo>
                  <a:pt x="140448" y="0"/>
                </a:lnTo>
                <a:lnTo>
                  <a:pt x="931291" y="1164"/>
                </a:lnTo>
                <a:lnTo>
                  <a:pt x="849441" y="174632"/>
                </a:lnTo>
                <a:lnTo>
                  <a:pt x="0" y="16979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055177" y="8712141"/>
            <a:ext cx="215978" cy="3199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7118003" y="8743553"/>
            <a:ext cx="90327" cy="1942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6265619" y="8919909"/>
            <a:ext cx="854710" cy="14604"/>
          </a:xfrm>
          <a:custGeom>
            <a:avLst/>
            <a:gdLst/>
            <a:ahLst/>
            <a:cxnLst/>
            <a:rect l="l" t="t" r="r" b="b"/>
            <a:pathLst>
              <a:path w="854709" h="14604">
                <a:moveTo>
                  <a:pt x="0" y="14452"/>
                </a:moveTo>
                <a:lnTo>
                  <a:pt x="854220" y="14452"/>
                </a:lnTo>
                <a:lnTo>
                  <a:pt x="854220" y="0"/>
                </a:lnTo>
                <a:lnTo>
                  <a:pt x="0" y="0"/>
                </a:lnTo>
                <a:lnTo>
                  <a:pt x="0" y="14452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6260384" y="8914674"/>
            <a:ext cx="864869" cy="25400"/>
          </a:xfrm>
          <a:custGeom>
            <a:avLst/>
            <a:gdLst/>
            <a:ahLst/>
            <a:cxnLst/>
            <a:rect l="l" t="t" r="r" b="b"/>
            <a:pathLst>
              <a:path w="864869" h="25400">
                <a:moveTo>
                  <a:pt x="0" y="24923"/>
                </a:moveTo>
                <a:lnTo>
                  <a:pt x="864691" y="24923"/>
                </a:lnTo>
                <a:lnTo>
                  <a:pt x="864691" y="0"/>
                </a:lnTo>
                <a:lnTo>
                  <a:pt x="0" y="0"/>
                </a:lnTo>
                <a:lnTo>
                  <a:pt x="0" y="2492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6984623" y="8669590"/>
            <a:ext cx="309880" cy="20955"/>
          </a:xfrm>
          <a:custGeom>
            <a:avLst/>
            <a:gdLst/>
            <a:ahLst/>
            <a:cxnLst/>
            <a:rect l="l" t="t" r="r" b="b"/>
            <a:pathLst>
              <a:path w="309880" h="20954">
                <a:moveTo>
                  <a:pt x="0" y="20333"/>
                </a:moveTo>
                <a:lnTo>
                  <a:pt x="309732" y="20333"/>
                </a:lnTo>
                <a:lnTo>
                  <a:pt x="309732" y="0"/>
                </a:lnTo>
                <a:lnTo>
                  <a:pt x="0" y="0"/>
                </a:lnTo>
                <a:lnTo>
                  <a:pt x="0" y="20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6974153" y="8659119"/>
            <a:ext cx="330835" cy="41275"/>
          </a:xfrm>
          <a:custGeom>
            <a:avLst/>
            <a:gdLst/>
            <a:ahLst/>
            <a:cxnLst/>
            <a:rect l="l" t="t" r="r" b="b"/>
            <a:pathLst>
              <a:path w="330834" h="41275">
                <a:moveTo>
                  <a:pt x="0" y="41275"/>
                </a:moveTo>
                <a:lnTo>
                  <a:pt x="330674" y="41275"/>
                </a:lnTo>
                <a:lnTo>
                  <a:pt x="330674" y="0"/>
                </a:lnTo>
                <a:lnTo>
                  <a:pt x="0" y="0"/>
                </a:lnTo>
                <a:lnTo>
                  <a:pt x="0" y="41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7185028" y="8359166"/>
            <a:ext cx="245446" cy="32709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7247852" y="8390579"/>
            <a:ext cx="119796" cy="2014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7254145" y="7793035"/>
            <a:ext cx="93980" cy="756285"/>
          </a:xfrm>
          <a:custGeom>
            <a:avLst/>
            <a:gdLst/>
            <a:ahLst/>
            <a:cxnLst/>
            <a:rect l="l" t="t" r="r" b="b"/>
            <a:pathLst>
              <a:path w="93980" h="756284">
                <a:moveTo>
                  <a:pt x="93452" y="0"/>
                </a:moveTo>
                <a:lnTo>
                  <a:pt x="2219" y="109628"/>
                </a:lnTo>
                <a:lnTo>
                  <a:pt x="0" y="756175"/>
                </a:lnTo>
                <a:lnTo>
                  <a:pt x="91704" y="573963"/>
                </a:lnTo>
                <a:lnTo>
                  <a:pt x="9345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7254145" y="7793035"/>
            <a:ext cx="93980" cy="756285"/>
          </a:xfrm>
          <a:custGeom>
            <a:avLst/>
            <a:gdLst/>
            <a:ahLst/>
            <a:cxnLst/>
            <a:rect l="l" t="t" r="r" b="b"/>
            <a:pathLst>
              <a:path w="93980" h="756284">
                <a:moveTo>
                  <a:pt x="0" y="756175"/>
                </a:moveTo>
                <a:lnTo>
                  <a:pt x="91700" y="573963"/>
                </a:lnTo>
                <a:lnTo>
                  <a:pt x="93457" y="0"/>
                </a:lnTo>
                <a:lnTo>
                  <a:pt x="2223" y="109627"/>
                </a:lnTo>
                <a:lnTo>
                  <a:pt x="0" y="75617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975612" y="4678391"/>
            <a:ext cx="1495425" cy="1275715"/>
          </a:xfrm>
          <a:custGeom>
            <a:avLst/>
            <a:gdLst/>
            <a:ahLst/>
            <a:cxnLst/>
            <a:rect l="l" t="t" r="r" b="b"/>
            <a:pathLst>
              <a:path w="1495425" h="1275714">
                <a:moveTo>
                  <a:pt x="0" y="0"/>
                </a:moveTo>
                <a:lnTo>
                  <a:pt x="0" y="1275353"/>
                </a:lnTo>
                <a:lnTo>
                  <a:pt x="1495242" y="1275353"/>
                </a:lnTo>
              </a:path>
            </a:pathLst>
          </a:custGeom>
          <a:ln w="31412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5584865" y="4678391"/>
            <a:ext cx="1280160" cy="1275715"/>
          </a:xfrm>
          <a:custGeom>
            <a:avLst/>
            <a:gdLst/>
            <a:ahLst/>
            <a:cxnLst/>
            <a:rect l="l" t="t" r="r" b="b"/>
            <a:pathLst>
              <a:path w="1280159" h="1275714">
                <a:moveTo>
                  <a:pt x="1279542" y="0"/>
                </a:moveTo>
                <a:lnTo>
                  <a:pt x="1279542" y="1275353"/>
                </a:lnTo>
                <a:lnTo>
                  <a:pt x="0" y="1275353"/>
                </a:lnTo>
              </a:path>
            </a:pathLst>
          </a:custGeom>
          <a:ln w="31412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5605807" y="6502420"/>
            <a:ext cx="1259205" cy="1282065"/>
          </a:xfrm>
          <a:custGeom>
            <a:avLst/>
            <a:gdLst/>
            <a:ahLst/>
            <a:cxnLst/>
            <a:rect l="l" t="t" r="r" b="b"/>
            <a:pathLst>
              <a:path w="1259205" h="1282065">
                <a:moveTo>
                  <a:pt x="0" y="0"/>
                </a:moveTo>
                <a:lnTo>
                  <a:pt x="1258600" y="0"/>
                </a:lnTo>
                <a:lnTo>
                  <a:pt x="1258600" y="1281636"/>
                </a:lnTo>
              </a:path>
            </a:pathLst>
          </a:custGeom>
          <a:ln w="31412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0059379" y="6502420"/>
            <a:ext cx="1390650" cy="1282065"/>
          </a:xfrm>
          <a:custGeom>
            <a:avLst/>
            <a:gdLst/>
            <a:ahLst/>
            <a:cxnLst/>
            <a:rect l="l" t="t" r="r" b="b"/>
            <a:pathLst>
              <a:path w="1390650" h="1282065">
                <a:moveTo>
                  <a:pt x="0" y="1281636"/>
                </a:moveTo>
                <a:lnTo>
                  <a:pt x="0" y="0"/>
                </a:lnTo>
                <a:lnTo>
                  <a:pt x="1390533" y="0"/>
                </a:lnTo>
              </a:path>
            </a:pathLst>
          </a:custGeom>
          <a:ln w="31412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8654215" y="5568923"/>
            <a:ext cx="70612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S</a:t>
            </a:r>
            <a:r>
              <a:rPr dirty="0" sz="2450" spc="10">
                <a:latin typeface="Arial"/>
                <a:cs typeface="Arial"/>
              </a:rPr>
              <a:t>W</a:t>
            </a: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7202336" y="5568923"/>
            <a:ext cx="70612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S</a:t>
            </a:r>
            <a:r>
              <a:rPr dirty="0" sz="2450" spc="10">
                <a:latin typeface="Arial"/>
                <a:cs typeface="Arial"/>
              </a:rPr>
              <a:t>W</a:t>
            </a: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9492750" y="4870778"/>
            <a:ext cx="966469" cy="370840"/>
          </a:xfrm>
          <a:custGeom>
            <a:avLst/>
            <a:gdLst/>
            <a:ahLst/>
            <a:cxnLst/>
            <a:rect l="l" t="t" r="r" b="b"/>
            <a:pathLst>
              <a:path w="966470" h="370839">
                <a:moveTo>
                  <a:pt x="682657" y="0"/>
                </a:moveTo>
                <a:lnTo>
                  <a:pt x="283426" y="0"/>
                </a:lnTo>
                <a:lnTo>
                  <a:pt x="228691" y="174"/>
                </a:lnTo>
                <a:lnTo>
                  <a:pt x="184549" y="1397"/>
                </a:lnTo>
                <a:lnTo>
                  <a:pt x="121995" y="11181"/>
                </a:lnTo>
                <a:lnTo>
                  <a:pt x="85590" y="29161"/>
                </a:lnTo>
                <a:lnTo>
                  <a:pt x="54305" y="54304"/>
                </a:lnTo>
                <a:lnTo>
                  <a:pt x="29162" y="85589"/>
                </a:lnTo>
                <a:lnTo>
                  <a:pt x="11181" y="121995"/>
                </a:lnTo>
                <a:lnTo>
                  <a:pt x="706" y="169233"/>
                </a:lnTo>
                <a:lnTo>
                  <a:pt x="0" y="185407"/>
                </a:lnTo>
                <a:lnTo>
                  <a:pt x="706" y="201582"/>
                </a:lnTo>
                <a:lnTo>
                  <a:pt x="11181" y="248821"/>
                </a:lnTo>
                <a:lnTo>
                  <a:pt x="29162" y="285226"/>
                </a:lnTo>
                <a:lnTo>
                  <a:pt x="54305" y="316511"/>
                </a:lnTo>
                <a:lnTo>
                  <a:pt x="85590" y="341654"/>
                </a:lnTo>
                <a:lnTo>
                  <a:pt x="121995" y="359635"/>
                </a:lnTo>
                <a:lnTo>
                  <a:pt x="184549" y="369419"/>
                </a:lnTo>
                <a:lnTo>
                  <a:pt x="228691" y="370642"/>
                </a:lnTo>
                <a:lnTo>
                  <a:pt x="283426" y="370816"/>
                </a:lnTo>
                <a:lnTo>
                  <a:pt x="682657" y="370816"/>
                </a:lnTo>
                <a:lnTo>
                  <a:pt x="737393" y="370642"/>
                </a:lnTo>
                <a:lnTo>
                  <a:pt x="781534" y="369419"/>
                </a:lnTo>
                <a:lnTo>
                  <a:pt x="844090" y="359635"/>
                </a:lnTo>
                <a:lnTo>
                  <a:pt x="880495" y="341654"/>
                </a:lnTo>
                <a:lnTo>
                  <a:pt x="911780" y="316511"/>
                </a:lnTo>
                <a:lnTo>
                  <a:pt x="936923" y="285226"/>
                </a:lnTo>
                <a:lnTo>
                  <a:pt x="954903" y="248821"/>
                </a:lnTo>
                <a:lnTo>
                  <a:pt x="965377" y="201582"/>
                </a:lnTo>
                <a:lnTo>
                  <a:pt x="966084" y="185407"/>
                </a:lnTo>
                <a:lnTo>
                  <a:pt x="965377" y="169233"/>
                </a:lnTo>
                <a:lnTo>
                  <a:pt x="954903" y="121995"/>
                </a:lnTo>
                <a:lnTo>
                  <a:pt x="936923" y="85589"/>
                </a:lnTo>
                <a:lnTo>
                  <a:pt x="911780" y="54304"/>
                </a:lnTo>
                <a:lnTo>
                  <a:pt x="880495" y="29161"/>
                </a:lnTo>
                <a:lnTo>
                  <a:pt x="844090" y="11181"/>
                </a:lnTo>
                <a:lnTo>
                  <a:pt x="781534" y="1397"/>
                </a:lnTo>
                <a:lnTo>
                  <a:pt x="737393" y="174"/>
                </a:lnTo>
                <a:lnTo>
                  <a:pt x="682657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/>
          <p:nvPr/>
        </p:nvSpPr>
        <p:spPr>
          <a:xfrm>
            <a:off x="9789723" y="4930581"/>
            <a:ext cx="37528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fa0/0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16382348" y="4870778"/>
            <a:ext cx="966469" cy="370840"/>
          </a:xfrm>
          <a:custGeom>
            <a:avLst/>
            <a:gdLst/>
            <a:ahLst/>
            <a:cxnLst/>
            <a:rect l="l" t="t" r="r" b="b"/>
            <a:pathLst>
              <a:path w="966469" h="370839">
                <a:moveTo>
                  <a:pt x="682659" y="0"/>
                </a:moveTo>
                <a:lnTo>
                  <a:pt x="283425" y="0"/>
                </a:lnTo>
                <a:lnTo>
                  <a:pt x="228692" y="174"/>
                </a:lnTo>
                <a:lnTo>
                  <a:pt x="184550" y="1397"/>
                </a:lnTo>
                <a:lnTo>
                  <a:pt x="121996" y="11181"/>
                </a:lnTo>
                <a:lnTo>
                  <a:pt x="85588" y="29161"/>
                </a:lnTo>
                <a:lnTo>
                  <a:pt x="54303" y="54304"/>
                </a:lnTo>
                <a:lnTo>
                  <a:pt x="29161" y="85589"/>
                </a:lnTo>
                <a:lnTo>
                  <a:pt x="11182" y="121995"/>
                </a:lnTo>
                <a:lnTo>
                  <a:pt x="706" y="169233"/>
                </a:lnTo>
                <a:lnTo>
                  <a:pt x="0" y="185407"/>
                </a:lnTo>
                <a:lnTo>
                  <a:pt x="706" y="201582"/>
                </a:lnTo>
                <a:lnTo>
                  <a:pt x="11182" y="248821"/>
                </a:lnTo>
                <a:lnTo>
                  <a:pt x="29161" y="285226"/>
                </a:lnTo>
                <a:lnTo>
                  <a:pt x="54303" y="316511"/>
                </a:lnTo>
                <a:lnTo>
                  <a:pt x="85588" y="341654"/>
                </a:lnTo>
                <a:lnTo>
                  <a:pt x="121996" y="359635"/>
                </a:lnTo>
                <a:lnTo>
                  <a:pt x="184550" y="369419"/>
                </a:lnTo>
                <a:lnTo>
                  <a:pt x="228692" y="370642"/>
                </a:lnTo>
                <a:lnTo>
                  <a:pt x="283425" y="370816"/>
                </a:lnTo>
                <a:lnTo>
                  <a:pt x="682659" y="370816"/>
                </a:lnTo>
                <a:lnTo>
                  <a:pt x="737392" y="370642"/>
                </a:lnTo>
                <a:lnTo>
                  <a:pt x="781535" y="369419"/>
                </a:lnTo>
                <a:lnTo>
                  <a:pt x="844089" y="359635"/>
                </a:lnTo>
                <a:lnTo>
                  <a:pt x="880493" y="341654"/>
                </a:lnTo>
                <a:lnTo>
                  <a:pt x="911778" y="316511"/>
                </a:lnTo>
                <a:lnTo>
                  <a:pt x="936922" y="285226"/>
                </a:lnTo>
                <a:lnTo>
                  <a:pt x="954902" y="248821"/>
                </a:lnTo>
                <a:lnTo>
                  <a:pt x="965379" y="201582"/>
                </a:lnTo>
                <a:lnTo>
                  <a:pt x="966085" y="185407"/>
                </a:lnTo>
                <a:lnTo>
                  <a:pt x="965379" y="169233"/>
                </a:lnTo>
                <a:lnTo>
                  <a:pt x="954902" y="121995"/>
                </a:lnTo>
                <a:lnTo>
                  <a:pt x="936922" y="85589"/>
                </a:lnTo>
                <a:lnTo>
                  <a:pt x="911778" y="54304"/>
                </a:lnTo>
                <a:lnTo>
                  <a:pt x="880493" y="29161"/>
                </a:lnTo>
                <a:lnTo>
                  <a:pt x="844089" y="11181"/>
                </a:lnTo>
                <a:lnTo>
                  <a:pt x="781535" y="1397"/>
                </a:lnTo>
                <a:lnTo>
                  <a:pt x="737392" y="174"/>
                </a:lnTo>
                <a:lnTo>
                  <a:pt x="682659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 txBox="1"/>
          <p:nvPr/>
        </p:nvSpPr>
        <p:spPr>
          <a:xfrm>
            <a:off x="16679326" y="4930581"/>
            <a:ext cx="37528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fa0/0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9576517" y="7226220"/>
            <a:ext cx="966469" cy="370840"/>
          </a:xfrm>
          <a:custGeom>
            <a:avLst/>
            <a:gdLst/>
            <a:ahLst/>
            <a:cxnLst/>
            <a:rect l="l" t="t" r="r" b="b"/>
            <a:pathLst>
              <a:path w="966470" h="370840">
                <a:moveTo>
                  <a:pt x="682657" y="0"/>
                </a:moveTo>
                <a:lnTo>
                  <a:pt x="283426" y="0"/>
                </a:lnTo>
                <a:lnTo>
                  <a:pt x="228691" y="174"/>
                </a:lnTo>
                <a:lnTo>
                  <a:pt x="184549" y="1397"/>
                </a:lnTo>
                <a:lnTo>
                  <a:pt x="121995" y="11181"/>
                </a:lnTo>
                <a:lnTo>
                  <a:pt x="85590" y="29161"/>
                </a:lnTo>
                <a:lnTo>
                  <a:pt x="54305" y="54305"/>
                </a:lnTo>
                <a:lnTo>
                  <a:pt x="29162" y="85589"/>
                </a:lnTo>
                <a:lnTo>
                  <a:pt x="11181" y="121995"/>
                </a:lnTo>
                <a:lnTo>
                  <a:pt x="706" y="169234"/>
                </a:lnTo>
                <a:lnTo>
                  <a:pt x="0" y="185409"/>
                </a:lnTo>
                <a:lnTo>
                  <a:pt x="706" y="201583"/>
                </a:lnTo>
                <a:lnTo>
                  <a:pt x="11181" y="248821"/>
                </a:lnTo>
                <a:lnTo>
                  <a:pt x="29162" y="285227"/>
                </a:lnTo>
                <a:lnTo>
                  <a:pt x="54305" y="316511"/>
                </a:lnTo>
                <a:lnTo>
                  <a:pt x="85590" y="341655"/>
                </a:lnTo>
                <a:lnTo>
                  <a:pt x="121995" y="359635"/>
                </a:lnTo>
                <a:lnTo>
                  <a:pt x="184549" y="369419"/>
                </a:lnTo>
                <a:lnTo>
                  <a:pt x="228691" y="370642"/>
                </a:lnTo>
                <a:lnTo>
                  <a:pt x="283426" y="370816"/>
                </a:lnTo>
                <a:lnTo>
                  <a:pt x="682657" y="370816"/>
                </a:lnTo>
                <a:lnTo>
                  <a:pt x="737393" y="370642"/>
                </a:lnTo>
                <a:lnTo>
                  <a:pt x="781534" y="369419"/>
                </a:lnTo>
                <a:lnTo>
                  <a:pt x="844090" y="359635"/>
                </a:lnTo>
                <a:lnTo>
                  <a:pt x="880496" y="341655"/>
                </a:lnTo>
                <a:lnTo>
                  <a:pt x="911779" y="316511"/>
                </a:lnTo>
                <a:lnTo>
                  <a:pt x="936921" y="285227"/>
                </a:lnTo>
                <a:lnTo>
                  <a:pt x="954899" y="248821"/>
                </a:lnTo>
                <a:lnTo>
                  <a:pt x="965376" y="201583"/>
                </a:lnTo>
                <a:lnTo>
                  <a:pt x="966082" y="185409"/>
                </a:lnTo>
                <a:lnTo>
                  <a:pt x="965376" y="169234"/>
                </a:lnTo>
                <a:lnTo>
                  <a:pt x="954899" y="121995"/>
                </a:lnTo>
                <a:lnTo>
                  <a:pt x="936921" y="85589"/>
                </a:lnTo>
                <a:lnTo>
                  <a:pt x="911779" y="54305"/>
                </a:lnTo>
                <a:lnTo>
                  <a:pt x="880496" y="29161"/>
                </a:lnTo>
                <a:lnTo>
                  <a:pt x="844090" y="11181"/>
                </a:lnTo>
                <a:lnTo>
                  <a:pt x="781534" y="1397"/>
                </a:lnTo>
                <a:lnTo>
                  <a:pt x="737393" y="174"/>
                </a:lnTo>
                <a:lnTo>
                  <a:pt x="682657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 txBox="1"/>
          <p:nvPr/>
        </p:nvSpPr>
        <p:spPr>
          <a:xfrm>
            <a:off x="9873490" y="7286024"/>
            <a:ext cx="37528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fa0/0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16382348" y="7226220"/>
            <a:ext cx="966469" cy="370840"/>
          </a:xfrm>
          <a:custGeom>
            <a:avLst/>
            <a:gdLst/>
            <a:ahLst/>
            <a:cxnLst/>
            <a:rect l="l" t="t" r="r" b="b"/>
            <a:pathLst>
              <a:path w="966469" h="370840">
                <a:moveTo>
                  <a:pt x="682659" y="0"/>
                </a:moveTo>
                <a:lnTo>
                  <a:pt x="283425" y="0"/>
                </a:lnTo>
                <a:lnTo>
                  <a:pt x="228692" y="174"/>
                </a:lnTo>
                <a:lnTo>
                  <a:pt x="184550" y="1397"/>
                </a:lnTo>
                <a:lnTo>
                  <a:pt x="121996" y="11181"/>
                </a:lnTo>
                <a:lnTo>
                  <a:pt x="85588" y="29161"/>
                </a:lnTo>
                <a:lnTo>
                  <a:pt x="54303" y="54305"/>
                </a:lnTo>
                <a:lnTo>
                  <a:pt x="29161" y="85589"/>
                </a:lnTo>
                <a:lnTo>
                  <a:pt x="11182" y="121995"/>
                </a:lnTo>
                <a:lnTo>
                  <a:pt x="706" y="169234"/>
                </a:lnTo>
                <a:lnTo>
                  <a:pt x="0" y="185409"/>
                </a:lnTo>
                <a:lnTo>
                  <a:pt x="706" y="201583"/>
                </a:lnTo>
                <a:lnTo>
                  <a:pt x="11182" y="248821"/>
                </a:lnTo>
                <a:lnTo>
                  <a:pt x="29161" y="285227"/>
                </a:lnTo>
                <a:lnTo>
                  <a:pt x="54303" y="316511"/>
                </a:lnTo>
                <a:lnTo>
                  <a:pt x="85588" y="341655"/>
                </a:lnTo>
                <a:lnTo>
                  <a:pt x="121996" y="359635"/>
                </a:lnTo>
                <a:lnTo>
                  <a:pt x="184550" y="369419"/>
                </a:lnTo>
                <a:lnTo>
                  <a:pt x="228692" y="370642"/>
                </a:lnTo>
                <a:lnTo>
                  <a:pt x="283425" y="370816"/>
                </a:lnTo>
                <a:lnTo>
                  <a:pt x="682659" y="370816"/>
                </a:lnTo>
                <a:lnTo>
                  <a:pt x="737392" y="370642"/>
                </a:lnTo>
                <a:lnTo>
                  <a:pt x="781535" y="369419"/>
                </a:lnTo>
                <a:lnTo>
                  <a:pt x="844089" y="359635"/>
                </a:lnTo>
                <a:lnTo>
                  <a:pt x="880493" y="341655"/>
                </a:lnTo>
                <a:lnTo>
                  <a:pt x="911778" y="316511"/>
                </a:lnTo>
                <a:lnTo>
                  <a:pt x="936922" y="285227"/>
                </a:lnTo>
                <a:lnTo>
                  <a:pt x="954902" y="248821"/>
                </a:lnTo>
                <a:lnTo>
                  <a:pt x="965379" y="201583"/>
                </a:lnTo>
                <a:lnTo>
                  <a:pt x="966085" y="185409"/>
                </a:lnTo>
                <a:lnTo>
                  <a:pt x="965379" y="169234"/>
                </a:lnTo>
                <a:lnTo>
                  <a:pt x="954902" y="121995"/>
                </a:lnTo>
                <a:lnTo>
                  <a:pt x="936922" y="85589"/>
                </a:lnTo>
                <a:lnTo>
                  <a:pt x="911778" y="54305"/>
                </a:lnTo>
                <a:lnTo>
                  <a:pt x="880493" y="29161"/>
                </a:lnTo>
                <a:lnTo>
                  <a:pt x="844089" y="11181"/>
                </a:lnTo>
                <a:lnTo>
                  <a:pt x="781535" y="1397"/>
                </a:lnTo>
                <a:lnTo>
                  <a:pt x="737392" y="174"/>
                </a:lnTo>
                <a:lnTo>
                  <a:pt x="682659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 txBox="1"/>
          <p:nvPr/>
        </p:nvSpPr>
        <p:spPr>
          <a:xfrm>
            <a:off x="16679326" y="7286024"/>
            <a:ext cx="37528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fa0/0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5257358" y="4629012"/>
            <a:ext cx="98679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0">
                <a:latin typeface="Arial"/>
                <a:cs typeface="Arial"/>
              </a:rPr>
              <a:t>10.10.10.2/24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0587343" y="7413202"/>
            <a:ext cx="98679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0">
                <a:latin typeface="Arial"/>
                <a:cs typeface="Arial"/>
              </a:rPr>
              <a:t>10.10.20.1/24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5257358" y="7413202"/>
            <a:ext cx="98679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0">
                <a:latin typeface="Arial"/>
                <a:cs typeface="Arial"/>
              </a:rPr>
              <a:t>10.10.20.2/24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9703244" y="3795198"/>
            <a:ext cx="53530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PC1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6592846" y="3795198"/>
            <a:ext cx="53530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PC2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9787011" y="8029651"/>
            <a:ext cx="53530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PC3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16592846" y="8029651"/>
            <a:ext cx="53530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PC4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2874290" y="3757069"/>
            <a:ext cx="12833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VLAN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2962758" y="8017080"/>
            <a:ext cx="12833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VLAN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20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802.1Q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80420" y="715916"/>
            <a:ext cx="2143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ASC</a:t>
            </a:r>
            <a:r>
              <a:rPr dirty="0" spc="-5">
                <a:latin typeface="Arial"/>
                <a:cs typeface="Arial"/>
              </a:rPr>
              <a:t>II</a:t>
            </a:r>
            <a:r>
              <a:rPr dirty="0" spc="10"/>
              <a:t>表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2905" y="2665188"/>
            <a:ext cx="11290824" cy="7372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6745" y="2594368"/>
            <a:ext cx="1631950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61365">
              <a:lnSpc>
                <a:spcPct val="133200"/>
              </a:lnSpc>
              <a:spcBef>
                <a:spcPts val="95"/>
              </a:spcBef>
            </a:pPr>
            <a:r>
              <a:rPr dirty="0" sz="1800" spc="35" b="1" i="1">
                <a:latin typeface="Arial"/>
                <a:cs typeface="Arial"/>
              </a:rPr>
              <a:t>b</a:t>
            </a:r>
            <a:r>
              <a:rPr dirty="0" baseline="-12345" sz="2700" spc="97" b="1" i="1">
                <a:latin typeface="Arial"/>
                <a:cs typeface="Arial"/>
              </a:rPr>
              <a:t>2</a:t>
            </a:r>
            <a:r>
              <a:rPr dirty="0" sz="1800" spc="35" b="1" i="1">
                <a:latin typeface="Arial"/>
                <a:cs typeface="Arial"/>
              </a:rPr>
              <a:t>b</a:t>
            </a:r>
            <a:r>
              <a:rPr dirty="0" baseline="-12345" sz="2700" spc="97" b="1" i="1">
                <a:latin typeface="Arial"/>
                <a:cs typeface="Arial"/>
              </a:rPr>
              <a:t>1</a:t>
            </a:r>
            <a:r>
              <a:rPr dirty="0" sz="1800" spc="35" b="1" i="1">
                <a:latin typeface="Arial"/>
                <a:cs typeface="Arial"/>
              </a:rPr>
              <a:t>b</a:t>
            </a:r>
            <a:r>
              <a:rPr dirty="0" baseline="-12345" sz="2700" spc="75" b="1" i="1">
                <a:latin typeface="Arial"/>
                <a:cs typeface="Arial"/>
              </a:rPr>
              <a:t>0 </a:t>
            </a:r>
            <a:r>
              <a:rPr dirty="0" baseline="-12345" sz="2700" spc="44" b="1" i="1">
                <a:latin typeface="Arial"/>
                <a:cs typeface="Arial"/>
              </a:rPr>
              <a:t> </a:t>
            </a:r>
            <a:r>
              <a:rPr dirty="0" sz="1800" spc="50" b="1" i="1">
                <a:latin typeface="Arial"/>
                <a:cs typeface="Arial"/>
              </a:rPr>
              <a:t>b</a:t>
            </a:r>
            <a:r>
              <a:rPr dirty="0" baseline="-12345" sz="2700" spc="75" b="1" i="1">
                <a:latin typeface="Arial"/>
                <a:cs typeface="Arial"/>
              </a:rPr>
              <a:t>7</a:t>
            </a:r>
            <a:r>
              <a:rPr dirty="0" sz="1800" spc="50" b="1" i="1">
                <a:latin typeface="Arial"/>
                <a:cs typeface="Arial"/>
              </a:rPr>
              <a:t>b</a:t>
            </a:r>
            <a:r>
              <a:rPr dirty="0" baseline="-12345" sz="2700" spc="75" b="1" i="1">
                <a:latin typeface="Arial"/>
                <a:cs typeface="Arial"/>
              </a:rPr>
              <a:t>5</a:t>
            </a:r>
            <a:r>
              <a:rPr dirty="0" sz="1800" spc="50" b="1" i="1">
                <a:latin typeface="Arial"/>
                <a:cs typeface="Arial"/>
              </a:rPr>
              <a:t>b</a:t>
            </a:r>
            <a:r>
              <a:rPr dirty="0" baseline="-12345" sz="2700" spc="75" b="1" i="1">
                <a:latin typeface="Arial"/>
                <a:cs typeface="Arial"/>
              </a:rPr>
              <a:t>4</a:t>
            </a:r>
            <a:r>
              <a:rPr dirty="0" sz="1800" spc="50" b="1" i="1">
                <a:latin typeface="Arial"/>
                <a:cs typeface="Arial"/>
              </a:rPr>
              <a:t>b</a:t>
            </a:r>
            <a:r>
              <a:rPr dirty="0" baseline="-12345" sz="2700" spc="75" b="1" i="1">
                <a:latin typeface="Arial"/>
                <a:cs typeface="Arial"/>
              </a:rPr>
              <a:t>3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74164" y="7941235"/>
            <a:ext cx="623570" cy="3930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1275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325"/>
              </a:spcBef>
            </a:pPr>
            <a:r>
              <a:rPr dirty="0" sz="1900" spc="-5">
                <a:solidFill>
                  <a:srgbClr val="FF2600"/>
                </a:solidFill>
                <a:latin typeface="Arial"/>
                <a:cs typeface="Arial"/>
              </a:rPr>
              <a:t>ESC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07803" y="3801719"/>
            <a:ext cx="747395" cy="3829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572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360"/>
              </a:spcBef>
            </a:pPr>
            <a:r>
              <a:rPr dirty="0" sz="1800" spc="0">
                <a:solidFill>
                  <a:srgbClr val="FF2600"/>
                </a:solidFill>
                <a:latin typeface="Arial"/>
                <a:cs typeface="Arial"/>
              </a:rPr>
              <a:t>SOH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27754" y="5042889"/>
            <a:ext cx="601980" cy="3829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572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360"/>
              </a:spcBef>
            </a:pPr>
            <a:r>
              <a:rPr dirty="0" sz="1800" spc="0">
                <a:solidFill>
                  <a:srgbClr val="FF2600"/>
                </a:solidFill>
                <a:latin typeface="Arial"/>
                <a:cs typeface="Arial"/>
              </a:rPr>
              <a:t>EOT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93907" y="715916"/>
            <a:ext cx="331660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VLA</a:t>
            </a:r>
            <a:r>
              <a:rPr dirty="0" spc="0">
                <a:latin typeface="Arial"/>
                <a:cs typeface="Arial"/>
              </a:rPr>
              <a:t>N</a:t>
            </a:r>
            <a:r>
              <a:rPr dirty="0" spc="10"/>
              <a:t>的优点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038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242560"/>
          </a:xfrm>
          <a:custGeom>
            <a:avLst/>
            <a:gdLst/>
            <a:ahLst/>
            <a:cxnLst/>
            <a:rect l="l" t="t" r="r" b="b"/>
            <a:pathLst>
              <a:path w="12963525" h="52425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984079"/>
                </a:lnTo>
                <a:lnTo>
                  <a:pt x="197" y="5035449"/>
                </a:lnTo>
                <a:lnTo>
                  <a:pt x="1581" y="5076876"/>
                </a:lnTo>
                <a:lnTo>
                  <a:pt x="12649" y="5135584"/>
                </a:lnTo>
                <a:lnTo>
                  <a:pt x="49226" y="5192999"/>
                </a:lnTo>
                <a:lnTo>
                  <a:pt x="106640" y="5229575"/>
                </a:lnTo>
                <a:lnTo>
                  <a:pt x="165348" y="5240644"/>
                </a:lnTo>
                <a:lnTo>
                  <a:pt x="206776" y="5242028"/>
                </a:lnTo>
                <a:lnTo>
                  <a:pt x="258146" y="5242225"/>
                </a:lnTo>
                <a:lnTo>
                  <a:pt x="12705299" y="5242225"/>
                </a:lnTo>
                <a:lnTo>
                  <a:pt x="12756671" y="5242028"/>
                </a:lnTo>
                <a:lnTo>
                  <a:pt x="12798099" y="5240644"/>
                </a:lnTo>
                <a:lnTo>
                  <a:pt x="12856802" y="5229575"/>
                </a:lnTo>
                <a:lnTo>
                  <a:pt x="12914218" y="5192999"/>
                </a:lnTo>
                <a:lnTo>
                  <a:pt x="12950799" y="5135584"/>
                </a:lnTo>
                <a:lnTo>
                  <a:pt x="12961867" y="5076876"/>
                </a:lnTo>
                <a:lnTo>
                  <a:pt x="12963250" y="5035449"/>
                </a:lnTo>
                <a:lnTo>
                  <a:pt x="12963448" y="498407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242560"/>
          </a:xfrm>
          <a:custGeom>
            <a:avLst/>
            <a:gdLst/>
            <a:ahLst/>
            <a:cxnLst/>
            <a:rect l="l" t="t" r="r" b="b"/>
            <a:pathLst>
              <a:path w="12963525" h="52425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984079"/>
                </a:lnTo>
                <a:lnTo>
                  <a:pt x="12963250" y="5035449"/>
                </a:lnTo>
                <a:lnTo>
                  <a:pt x="12961867" y="5076876"/>
                </a:lnTo>
                <a:lnTo>
                  <a:pt x="12950799" y="5135584"/>
                </a:lnTo>
                <a:lnTo>
                  <a:pt x="12914218" y="5192999"/>
                </a:lnTo>
                <a:lnTo>
                  <a:pt x="12856802" y="5229575"/>
                </a:lnTo>
                <a:lnTo>
                  <a:pt x="12798099" y="5240644"/>
                </a:lnTo>
                <a:lnTo>
                  <a:pt x="12756671" y="5242028"/>
                </a:lnTo>
                <a:lnTo>
                  <a:pt x="12705299" y="5242225"/>
                </a:lnTo>
                <a:lnTo>
                  <a:pt x="258145" y="5242225"/>
                </a:lnTo>
                <a:lnTo>
                  <a:pt x="206775" y="5242028"/>
                </a:lnTo>
                <a:lnTo>
                  <a:pt x="165348" y="5240644"/>
                </a:lnTo>
                <a:lnTo>
                  <a:pt x="106640" y="5229575"/>
                </a:lnTo>
                <a:lnTo>
                  <a:pt x="49226" y="5192999"/>
                </a:lnTo>
                <a:lnTo>
                  <a:pt x="12650" y="5135584"/>
                </a:lnTo>
                <a:lnTo>
                  <a:pt x="1581" y="5076876"/>
                </a:lnTo>
                <a:lnTo>
                  <a:pt x="197" y="5035449"/>
                </a:lnTo>
                <a:lnTo>
                  <a:pt x="0" y="498407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7507"/>
            <a:ext cx="1033399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便于⽹络管理，具有相似需求的⽤户共享同⼀个</a:t>
            </a:r>
            <a:r>
              <a:rPr dirty="0" sz="3300" spc="-5">
                <a:latin typeface="Arial"/>
                <a:cs typeface="Arial"/>
              </a:rPr>
              <a:t>VLAN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18872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489236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559601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629965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3223812"/>
            <a:ext cx="9251950" cy="3543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5080" indent="-429895">
              <a:lnSpc>
                <a:spcPct val="139900"/>
              </a:lnSpc>
              <a:spcBef>
                <a:spcPts val="10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增强⽹络的安全性，敏感⽤户与普通⽤户隔离。 </a:t>
            </a:r>
            <a:r>
              <a:rPr dirty="0" sz="3300" spc="-5">
                <a:latin typeface="Microsoft JhengHei UI"/>
                <a:cs typeface="Microsoft JhengHei UI"/>
              </a:rPr>
              <a:t>减少了不必要的⽹络流量。</a:t>
            </a:r>
            <a:endParaRPr sz="3300">
              <a:latin typeface="Microsoft JhengHei UI"/>
              <a:cs typeface="Microsoft JhengHei UI"/>
            </a:endParaRPr>
          </a:p>
          <a:p>
            <a:pPr marL="442595" marR="1261110">
              <a:lnSpc>
                <a:spcPct val="139900"/>
              </a:lnSpc>
            </a:pPr>
            <a:r>
              <a:rPr dirty="0" sz="3300" spc="-5">
                <a:latin typeface="Microsoft JhengHei UI"/>
                <a:cs typeface="Microsoft JhengHei UI"/>
              </a:rPr>
              <a:t>限制了⼴播报⽂的洪泛，抑制⼴播⻛暴。 </a:t>
            </a:r>
            <a:r>
              <a:rPr dirty="0" sz="3300" spc="-5">
                <a:latin typeface="Microsoft JhengHei UI"/>
                <a:cs typeface="Microsoft JhengHei UI"/>
              </a:rPr>
              <a:t>减少⽹络拓扑变更成本。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降低计算机</a:t>
            </a:r>
            <a:r>
              <a:rPr dirty="0" sz="3300" spc="-5">
                <a:latin typeface="Arial"/>
                <a:cs typeface="Arial"/>
              </a:rPr>
              <a:t>CPU</a:t>
            </a:r>
            <a:r>
              <a:rPr dirty="0" sz="3300" spc="-5">
                <a:latin typeface="Microsoft JhengHei UI"/>
                <a:cs typeface="Microsoft JhengHei UI"/>
              </a:rPr>
              <a:t>的开销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VLAN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虚拟局域⽹划分⽅法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377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23528"/>
                </a:lnTo>
                <a:lnTo>
                  <a:pt x="197" y="4374897"/>
                </a:lnTo>
                <a:lnTo>
                  <a:pt x="1581" y="4416325"/>
                </a:lnTo>
                <a:lnTo>
                  <a:pt x="12649" y="4475033"/>
                </a:lnTo>
                <a:lnTo>
                  <a:pt x="49226" y="4532447"/>
                </a:lnTo>
                <a:lnTo>
                  <a:pt x="106640" y="4569023"/>
                </a:lnTo>
                <a:lnTo>
                  <a:pt x="165348" y="4580092"/>
                </a:lnTo>
                <a:lnTo>
                  <a:pt x="206776" y="4581476"/>
                </a:lnTo>
                <a:lnTo>
                  <a:pt x="258146" y="4581674"/>
                </a:lnTo>
                <a:lnTo>
                  <a:pt x="12705299" y="4581674"/>
                </a:lnTo>
                <a:lnTo>
                  <a:pt x="12756671" y="4581476"/>
                </a:lnTo>
                <a:lnTo>
                  <a:pt x="12798099" y="4580092"/>
                </a:lnTo>
                <a:lnTo>
                  <a:pt x="12856802" y="4569023"/>
                </a:lnTo>
                <a:lnTo>
                  <a:pt x="12914218" y="4532447"/>
                </a:lnTo>
                <a:lnTo>
                  <a:pt x="12950799" y="4475033"/>
                </a:lnTo>
                <a:lnTo>
                  <a:pt x="12961867" y="4416325"/>
                </a:lnTo>
                <a:lnTo>
                  <a:pt x="12963250" y="4374897"/>
                </a:lnTo>
                <a:lnTo>
                  <a:pt x="12963448" y="432352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23528"/>
                </a:lnTo>
                <a:lnTo>
                  <a:pt x="12963250" y="4374897"/>
                </a:lnTo>
                <a:lnTo>
                  <a:pt x="12961867" y="4416325"/>
                </a:lnTo>
                <a:lnTo>
                  <a:pt x="12950799" y="4475033"/>
                </a:lnTo>
                <a:lnTo>
                  <a:pt x="12914218" y="4532447"/>
                </a:lnTo>
                <a:lnTo>
                  <a:pt x="12856802" y="4569023"/>
                </a:lnTo>
                <a:lnTo>
                  <a:pt x="12798099" y="4580092"/>
                </a:lnTo>
                <a:lnTo>
                  <a:pt x="12756671" y="4581476"/>
                </a:lnTo>
                <a:lnTo>
                  <a:pt x="12705299" y="4581674"/>
                </a:lnTo>
                <a:lnTo>
                  <a:pt x="258145" y="4581674"/>
                </a:lnTo>
                <a:lnTo>
                  <a:pt x="206775" y="4581476"/>
                </a:lnTo>
                <a:lnTo>
                  <a:pt x="165348" y="4580092"/>
                </a:lnTo>
                <a:lnTo>
                  <a:pt x="106640" y="4569023"/>
                </a:lnTo>
                <a:lnTo>
                  <a:pt x="49226" y="4532447"/>
                </a:lnTo>
                <a:lnTo>
                  <a:pt x="12650" y="4475033"/>
                </a:lnTo>
                <a:lnTo>
                  <a:pt x="1581" y="4416325"/>
                </a:lnTo>
                <a:lnTo>
                  <a:pt x="197" y="4374897"/>
                </a:lnTo>
                <a:lnTo>
                  <a:pt x="0" y="432352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47137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18872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89236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609713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97115" y="2506465"/>
            <a:ext cx="5563870" cy="3571240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基于交换机端⼝。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ts val="5650"/>
              </a:lnSpc>
              <a:spcBef>
                <a:spcPts val="36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基于计算机⽹卡的</a:t>
            </a:r>
            <a:r>
              <a:rPr dirty="0" sz="3300" spc="-10">
                <a:latin typeface="Arial"/>
                <a:cs typeface="Arial"/>
              </a:rPr>
              <a:t>MA</a:t>
            </a:r>
            <a:r>
              <a:rPr dirty="0" sz="3300" spc="-5">
                <a:latin typeface="Arial"/>
                <a:cs typeface="Arial"/>
              </a:rPr>
              <a:t>C</a:t>
            </a:r>
            <a:r>
              <a:rPr dirty="0" sz="3300" spc="-5">
                <a:latin typeface="Microsoft JhengHei UI"/>
                <a:cs typeface="Microsoft JhengHei UI"/>
              </a:rPr>
              <a:t>地址。 </a:t>
            </a:r>
            <a:r>
              <a:rPr dirty="0" sz="3300" spc="-5">
                <a:latin typeface="Microsoft JhengHei UI"/>
                <a:cs typeface="Microsoft JhengHei UI"/>
              </a:rPr>
              <a:t>基于协议类型。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基于</a:t>
            </a:r>
            <a:r>
              <a:rPr dirty="0" sz="3300" spc="-5">
                <a:latin typeface="Arial"/>
                <a:cs typeface="Arial"/>
              </a:rPr>
              <a:t>IP</a:t>
            </a:r>
            <a:r>
              <a:rPr dirty="0" sz="3300" spc="-5">
                <a:latin typeface="Microsoft JhengHei UI"/>
                <a:cs typeface="Microsoft JhengHei UI"/>
              </a:rPr>
              <a:t>⼦⽹地址。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基于⾼层应⽤或服务。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虚拟局域⽹划分⽅法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377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23528"/>
                </a:lnTo>
                <a:lnTo>
                  <a:pt x="197" y="4374897"/>
                </a:lnTo>
                <a:lnTo>
                  <a:pt x="1581" y="4416325"/>
                </a:lnTo>
                <a:lnTo>
                  <a:pt x="12649" y="4475033"/>
                </a:lnTo>
                <a:lnTo>
                  <a:pt x="49226" y="4532447"/>
                </a:lnTo>
                <a:lnTo>
                  <a:pt x="106640" y="4569023"/>
                </a:lnTo>
                <a:lnTo>
                  <a:pt x="165348" y="4580092"/>
                </a:lnTo>
                <a:lnTo>
                  <a:pt x="206776" y="4581476"/>
                </a:lnTo>
                <a:lnTo>
                  <a:pt x="258146" y="4581674"/>
                </a:lnTo>
                <a:lnTo>
                  <a:pt x="12705299" y="4581674"/>
                </a:lnTo>
                <a:lnTo>
                  <a:pt x="12756671" y="4581476"/>
                </a:lnTo>
                <a:lnTo>
                  <a:pt x="12798099" y="4580092"/>
                </a:lnTo>
                <a:lnTo>
                  <a:pt x="12856802" y="4569023"/>
                </a:lnTo>
                <a:lnTo>
                  <a:pt x="12914218" y="4532447"/>
                </a:lnTo>
                <a:lnTo>
                  <a:pt x="12950799" y="4475033"/>
                </a:lnTo>
                <a:lnTo>
                  <a:pt x="12961867" y="4416325"/>
                </a:lnTo>
                <a:lnTo>
                  <a:pt x="12963250" y="4374897"/>
                </a:lnTo>
                <a:lnTo>
                  <a:pt x="12963448" y="432352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23528"/>
                </a:lnTo>
                <a:lnTo>
                  <a:pt x="12963250" y="4374897"/>
                </a:lnTo>
                <a:lnTo>
                  <a:pt x="12961867" y="4416325"/>
                </a:lnTo>
                <a:lnTo>
                  <a:pt x="12950799" y="4475033"/>
                </a:lnTo>
                <a:lnTo>
                  <a:pt x="12914218" y="4532447"/>
                </a:lnTo>
                <a:lnTo>
                  <a:pt x="12856802" y="4569023"/>
                </a:lnTo>
                <a:lnTo>
                  <a:pt x="12798099" y="4580092"/>
                </a:lnTo>
                <a:lnTo>
                  <a:pt x="12756671" y="4581476"/>
                </a:lnTo>
                <a:lnTo>
                  <a:pt x="12705299" y="4581674"/>
                </a:lnTo>
                <a:lnTo>
                  <a:pt x="258145" y="4581674"/>
                </a:lnTo>
                <a:lnTo>
                  <a:pt x="206775" y="4581476"/>
                </a:lnTo>
                <a:lnTo>
                  <a:pt x="165348" y="4580092"/>
                </a:lnTo>
                <a:lnTo>
                  <a:pt x="106640" y="4569023"/>
                </a:lnTo>
                <a:lnTo>
                  <a:pt x="49226" y="4532447"/>
                </a:lnTo>
                <a:lnTo>
                  <a:pt x="12650" y="4475033"/>
                </a:lnTo>
                <a:lnTo>
                  <a:pt x="1581" y="4416325"/>
                </a:lnTo>
                <a:lnTo>
                  <a:pt x="197" y="4374897"/>
                </a:lnTo>
                <a:lnTo>
                  <a:pt x="0" y="432352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7507"/>
            <a:ext cx="33762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基于交换机端⼝：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210110"/>
            <a:ext cx="7576184" cy="143319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最简单、也是最常⽤的⽅法；</a:t>
            </a:r>
            <a:endParaRPr sz="3300">
              <a:latin typeface="Microsoft JhengHei UI"/>
              <a:cs typeface="Microsoft JhengHei UI"/>
            </a:endParaRPr>
          </a:p>
          <a:p>
            <a:pPr marL="442595" indent="-429895">
              <a:lnSpc>
                <a:spcPct val="100000"/>
              </a:lnSpc>
              <a:spcBef>
                <a:spcPts val="15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属于在第⼀层划分虚拟局域⽹的⽅法。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87866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7115" y="4818438"/>
            <a:ext cx="50514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缺点：</a:t>
            </a:r>
            <a:r>
              <a:rPr dirty="0" sz="3300" spc="-5">
                <a:latin typeface="Microsoft JhengHei UI"/>
                <a:cs typeface="Microsoft JhengHei UI"/>
              </a:rPr>
              <a:t>⽤户移动位置固定。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610989" y="7814265"/>
            <a:ext cx="2740025" cy="1405890"/>
          </a:xfrm>
          <a:custGeom>
            <a:avLst/>
            <a:gdLst/>
            <a:ahLst/>
            <a:cxnLst/>
            <a:rect l="l" t="t" r="r" b="b"/>
            <a:pathLst>
              <a:path w="2740025" h="1405890">
                <a:moveTo>
                  <a:pt x="0" y="1405627"/>
                </a:moveTo>
                <a:lnTo>
                  <a:pt x="273989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980936" y="7814265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0" y="1405627"/>
                </a:moveTo>
                <a:lnTo>
                  <a:pt x="136994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350884" y="7814265"/>
            <a:ext cx="0" cy="1405890"/>
          </a:xfrm>
          <a:custGeom>
            <a:avLst/>
            <a:gdLst/>
            <a:ahLst/>
            <a:cxnLst/>
            <a:rect l="l" t="t" r="r" b="b"/>
            <a:pathLst>
              <a:path w="0" h="1405890">
                <a:moveTo>
                  <a:pt x="0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350884" y="7814265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1369947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24352" y="8885677"/>
            <a:ext cx="794102" cy="668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639107" y="8885677"/>
            <a:ext cx="794092" cy="668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953864" y="8885677"/>
            <a:ext cx="794092" cy="668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268620" y="8885677"/>
            <a:ext cx="794092" cy="668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372024" y="7423858"/>
            <a:ext cx="1957814" cy="7805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5006423" y="795784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560626" y="8133200"/>
            <a:ext cx="7594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71500" algn="l"/>
              </a:tabLst>
            </a:pP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7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	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8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092789" y="795784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9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18572" y="9654051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11726" y="9654051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20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826482" y="9654051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30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141238" y="9654051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40</a:t>
            </a:r>
            <a:endParaRPr sz="24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616466" y="8942902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909620" y="8942902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224377" y="8942902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556461" y="8942902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6927799" y="7451343"/>
          <a:ext cx="5048250" cy="2599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895"/>
                <a:gridCol w="2030095"/>
                <a:gridCol w="1306830"/>
              </a:tblGrid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计算机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交换端⼝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VLAN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A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6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B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7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C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8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30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D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9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40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虚拟局域⽹划分⽅法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377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23528"/>
                </a:lnTo>
                <a:lnTo>
                  <a:pt x="197" y="4374897"/>
                </a:lnTo>
                <a:lnTo>
                  <a:pt x="1581" y="4416325"/>
                </a:lnTo>
                <a:lnTo>
                  <a:pt x="12649" y="4475033"/>
                </a:lnTo>
                <a:lnTo>
                  <a:pt x="49226" y="4532447"/>
                </a:lnTo>
                <a:lnTo>
                  <a:pt x="106640" y="4569023"/>
                </a:lnTo>
                <a:lnTo>
                  <a:pt x="165348" y="4580092"/>
                </a:lnTo>
                <a:lnTo>
                  <a:pt x="206776" y="4581476"/>
                </a:lnTo>
                <a:lnTo>
                  <a:pt x="258146" y="4581674"/>
                </a:lnTo>
                <a:lnTo>
                  <a:pt x="12705299" y="4581674"/>
                </a:lnTo>
                <a:lnTo>
                  <a:pt x="12756671" y="4581476"/>
                </a:lnTo>
                <a:lnTo>
                  <a:pt x="12798099" y="4580092"/>
                </a:lnTo>
                <a:lnTo>
                  <a:pt x="12856802" y="4569023"/>
                </a:lnTo>
                <a:lnTo>
                  <a:pt x="12914218" y="4532447"/>
                </a:lnTo>
                <a:lnTo>
                  <a:pt x="12950799" y="4475033"/>
                </a:lnTo>
                <a:lnTo>
                  <a:pt x="12961867" y="4416325"/>
                </a:lnTo>
                <a:lnTo>
                  <a:pt x="12963250" y="4374897"/>
                </a:lnTo>
                <a:lnTo>
                  <a:pt x="12963448" y="432352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23528"/>
                </a:lnTo>
                <a:lnTo>
                  <a:pt x="12963250" y="4374897"/>
                </a:lnTo>
                <a:lnTo>
                  <a:pt x="12961867" y="4416325"/>
                </a:lnTo>
                <a:lnTo>
                  <a:pt x="12950799" y="4475033"/>
                </a:lnTo>
                <a:lnTo>
                  <a:pt x="12914218" y="4532447"/>
                </a:lnTo>
                <a:lnTo>
                  <a:pt x="12856802" y="4569023"/>
                </a:lnTo>
                <a:lnTo>
                  <a:pt x="12798099" y="4580092"/>
                </a:lnTo>
                <a:lnTo>
                  <a:pt x="12756671" y="4581476"/>
                </a:lnTo>
                <a:lnTo>
                  <a:pt x="12705299" y="4581674"/>
                </a:lnTo>
                <a:lnTo>
                  <a:pt x="258145" y="4581674"/>
                </a:lnTo>
                <a:lnTo>
                  <a:pt x="206775" y="4581476"/>
                </a:lnTo>
                <a:lnTo>
                  <a:pt x="165348" y="4580092"/>
                </a:lnTo>
                <a:lnTo>
                  <a:pt x="106640" y="4569023"/>
                </a:lnTo>
                <a:lnTo>
                  <a:pt x="49226" y="4532447"/>
                </a:lnTo>
                <a:lnTo>
                  <a:pt x="12650" y="4475033"/>
                </a:lnTo>
                <a:lnTo>
                  <a:pt x="1581" y="4416325"/>
                </a:lnTo>
                <a:lnTo>
                  <a:pt x="197" y="4374897"/>
                </a:lnTo>
                <a:lnTo>
                  <a:pt x="0" y="432352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7507"/>
            <a:ext cx="640143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基于⽤户计算机的</a:t>
            </a:r>
            <a:r>
              <a:rPr dirty="0" sz="3300" spc="-5">
                <a:latin typeface="Arial"/>
                <a:cs typeface="Arial"/>
              </a:rPr>
              <a:t>MAC</a:t>
            </a:r>
            <a:r>
              <a:rPr dirty="0" sz="3300" spc="-5">
                <a:latin typeface="Microsoft JhengHei UI"/>
                <a:cs typeface="Microsoft JhengHei UI"/>
              </a:rPr>
              <a:t>地址划分：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18872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223812"/>
            <a:ext cx="7576184" cy="143319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属于在第⼆层划分虚拟局域⽹的⽅法；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⽤户位置可以改变。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489236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97115" y="4617396"/>
            <a:ext cx="11101705" cy="1460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100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缺点：</a:t>
            </a:r>
            <a:r>
              <a:rPr dirty="0" sz="3300" spc="-5">
                <a:latin typeface="Microsoft JhengHei UI"/>
                <a:cs typeface="Microsoft JhengHei UI"/>
              </a:rPr>
              <a:t>需要输⼊和管理⼤量的</a:t>
            </a:r>
            <a:r>
              <a:rPr dirty="0" sz="3300" spc="-10">
                <a:latin typeface="Arial"/>
                <a:cs typeface="Arial"/>
              </a:rPr>
              <a:t>MA</a:t>
            </a:r>
            <a:r>
              <a:rPr dirty="0" sz="3300" spc="-5">
                <a:latin typeface="Arial"/>
                <a:cs typeface="Arial"/>
              </a:rPr>
              <a:t>C</a:t>
            </a:r>
            <a:r>
              <a:rPr dirty="0" sz="3300" spc="-5">
                <a:latin typeface="Microsoft JhengHei UI"/>
                <a:cs typeface="Microsoft JhengHei UI"/>
              </a:rPr>
              <a:t>地址。如果⽤户的</a:t>
            </a:r>
            <a:r>
              <a:rPr dirty="0" sz="3300" spc="-10">
                <a:latin typeface="Arial"/>
                <a:cs typeface="Arial"/>
              </a:rPr>
              <a:t>MA</a:t>
            </a:r>
            <a:r>
              <a:rPr dirty="0" sz="3300" spc="-5">
                <a:latin typeface="Arial"/>
                <a:cs typeface="Arial"/>
              </a:rPr>
              <a:t>C</a:t>
            </a:r>
            <a:r>
              <a:rPr dirty="0" sz="3300" spc="-5">
                <a:latin typeface="Microsoft JhengHei UI"/>
                <a:cs typeface="Microsoft JhengHei UI"/>
              </a:rPr>
              <a:t>地 </a:t>
            </a:r>
            <a:r>
              <a:rPr dirty="0" sz="3300" spc="-5">
                <a:latin typeface="Microsoft JhengHei UI"/>
                <a:cs typeface="Microsoft JhengHei UI"/>
              </a:rPr>
              <a:t>址改变了，则需要管理员重新配置</a:t>
            </a:r>
            <a:r>
              <a:rPr dirty="0" sz="3300" spc="-5">
                <a:latin typeface="Arial"/>
                <a:cs typeface="Arial"/>
              </a:rPr>
              <a:t>VLAN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927799" y="7451343"/>
          <a:ext cx="5048250" cy="2599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9185"/>
                <a:gridCol w="2775585"/>
                <a:gridCol w="1161414"/>
              </a:tblGrid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计算机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MAC</a:t>
                      </a:r>
                      <a:r>
                        <a:rPr dirty="0" sz="20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VLAN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A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A0-25-05-EC-08-25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B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-10">
                          <a:latin typeface="Arial"/>
                          <a:cs typeface="Arial"/>
                        </a:rPr>
                        <a:t>00-F0-E5-11-23-DE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C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E1-A6-37-DA-FF-00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30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D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-10">
                          <a:latin typeface="Arial"/>
                          <a:cs typeface="Arial"/>
                        </a:rPr>
                        <a:t>01-07-B2-00-11-01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40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3609753" y="7815591"/>
            <a:ext cx="2740025" cy="1405890"/>
          </a:xfrm>
          <a:custGeom>
            <a:avLst/>
            <a:gdLst/>
            <a:ahLst/>
            <a:cxnLst/>
            <a:rect l="l" t="t" r="r" b="b"/>
            <a:pathLst>
              <a:path w="2740025" h="1405890">
                <a:moveTo>
                  <a:pt x="0" y="1405627"/>
                </a:moveTo>
                <a:lnTo>
                  <a:pt x="273989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979701" y="7815591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0" y="1405627"/>
                </a:moveTo>
                <a:lnTo>
                  <a:pt x="136994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349648" y="7815591"/>
            <a:ext cx="0" cy="1405890"/>
          </a:xfrm>
          <a:custGeom>
            <a:avLst/>
            <a:gdLst/>
            <a:ahLst/>
            <a:cxnLst/>
            <a:rect l="l" t="t" r="r" b="b"/>
            <a:pathLst>
              <a:path w="0" h="1405890">
                <a:moveTo>
                  <a:pt x="0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349648" y="7815591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1369947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323127" y="8887001"/>
            <a:ext cx="794092" cy="66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637872" y="8887001"/>
            <a:ext cx="794102" cy="668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952629" y="8887001"/>
            <a:ext cx="794092" cy="668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267384" y="8887001"/>
            <a:ext cx="794092" cy="668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370788" y="7425183"/>
            <a:ext cx="1957814" cy="7805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3217337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10491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20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825246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30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140003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40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619041" y="894595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12196" y="894595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226952" y="894595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559036" y="894595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虚拟局域⽹划分⽅法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377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23528"/>
                </a:lnTo>
                <a:lnTo>
                  <a:pt x="197" y="4374897"/>
                </a:lnTo>
                <a:lnTo>
                  <a:pt x="1581" y="4416325"/>
                </a:lnTo>
                <a:lnTo>
                  <a:pt x="12649" y="4475033"/>
                </a:lnTo>
                <a:lnTo>
                  <a:pt x="49226" y="4532447"/>
                </a:lnTo>
                <a:lnTo>
                  <a:pt x="106640" y="4569023"/>
                </a:lnTo>
                <a:lnTo>
                  <a:pt x="165348" y="4580092"/>
                </a:lnTo>
                <a:lnTo>
                  <a:pt x="206776" y="4581476"/>
                </a:lnTo>
                <a:lnTo>
                  <a:pt x="258146" y="4581674"/>
                </a:lnTo>
                <a:lnTo>
                  <a:pt x="12705299" y="4581674"/>
                </a:lnTo>
                <a:lnTo>
                  <a:pt x="12756671" y="4581476"/>
                </a:lnTo>
                <a:lnTo>
                  <a:pt x="12798099" y="4580092"/>
                </a:lnTo>
                <a:lnTo>
                  <a:pt x="12856802" y="4569023"/>
                </a:lnTo>
                <a:lnTo>
                  <a:pt x="12914218" y="4532447"/>
                </a:lnTo>
                <a:lnTo>
                  <a:pt x="12950799" y="4475033"/>
                </a:lnTo>
                <a:lnTo>
                  <a:pt x="12961867" y="4416325"/>
                </a:lnTo>
                <a:lnTo>
                  <a:pt x="12963250" y="4374897"/>
                </a:lnTo>
                <a:lnTo>
                  <a:pt x="12963448" y="432352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23528"/>
                </a:lnTo>
                <a:lnTo>
                  <a:pt x="12963250" y="4374897"/>
                </a:lnTo>
                <a:lnTo>
                  <a:pt x="12961867" y="4416325"/>
                </a:lnTo>
                <a:lnTo>
                  <a:pt x="12950799" y="4475033"/>
                </a:lnTo>
                <a:lnTo>
                  <a:pt x="12914218" y="4532447"/>
                </a:lnTo>
                <a:lnTo>
                  <a:pt x="12856802" y="4569023"/>
                </a:lnTo>
                <a:lnTo>
                  <a:pt x="12798099" y="4580092"/>
                </a:lnTo>
                <a:lnTo>
                  <a:pt x="12756671" y="4581476"/>
                </a:lnTo>
                <a:lnTo>
                  <a:pt x="12705299" y="4581674"/>
                </a:lnTo>
                <a:lnTo>
                  <a:pt x="258145" y="4581674"/>
                </a:lnTo>
                <a:lnTo>
                  <a:pt x="206775" y="4581476"/>
                </a:lnTo>
                <a:lnTo>
                  <a:pt x="165348" y="4580092"/>
                </a:lnTo>
                <a:lnTo>
                  <a:pt x="106640" y="4569023"/>
                </a:lnTo>
                <a:lnTo>
                  <a:pt x="49226" y="4532447"/>
                </a:lnTo>
                <a:lnTo>
                  <a:pt x="12650" y="4475033"/>
                </a:lnTo>
                <a:lnTo>
                  <a:pt x="1581" y="4416325"/>
                </a:lnTo>
                <a:lnTo>
                  <a:pt x="197" y="4374897"/>
                </a:lnTo>
                <a:lnTo>
                  <a:pt x="0" y="432352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7507"/>
            <a:ext cx="295783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基于协议划分：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89236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196408"/>
            <a:ext cx="10787380" cy="216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5080" indent="-429895">
              <a:lnSpc>
                <a:spcPct val="142600"/>
              </a:lnSpc>
              <a:spcBef>
                <a:spcPts val="10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根据以太⽹帧的第三个字段</a:t>
            </a:r>
            <a:r>
              <a:rPr dirty="0" sz="3300" spc="-5">
                <a:latin typeface="Arial"/>
                <a:cs typeface="Arial"/>
              </a:rPr>
              <a:t>“</a:t>
            </a:r>
            <a:r>
              <a:rPr dirty="0" sz="3300" spc="-5">
                <a:latin typeface="Microsoft JhengHei UI"/>
                <a:cs typeface="Microsoft JhengHei UI"/>
              </a:rPr>
              <a:t>类型</a:t>
            </a:r>
            <a:r>
              <a:rPr dirty="0" sz="3300" spc="-5">
                <a:latin typeface="Arial"/>
                <a:cs typeface="Arial"/>
              </a:rPr>
              <a:t>”</a:t>
            </a:r>
            <a:r>
              <a:rPr dirty="0" sz="3300" spc="-5">
                <a:latin typeface="Microsoft JhengHei UI"/>
                <a:cs typeface="Microsoft JhengHei UI"/>
              </a:rPr>
              <a:t>字段确定该类型的协议 </a:t>
            </a:r>
            <a:r>
              <a:rPr dirty="0" sz="3300" spc="-5">
                <a:latin typeface="Microsoft JhengHei UI"/>
                <a:cs typeface="Microsoft JhengHei UI"/>
              </a:rPr>
              <a:t>属于哪⼀个虚拟局域⽹；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属于在第⼆层划分虚拟局域⽹的⽅法。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927799" y="7451343"/>
          <a:ext cx="5048250" cy="2599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9185"/>
                <a:gridCol w="2775585"/>
                <a:gridCol w="1161414"/>
              </a:tblGrid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计算机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类型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VLAN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A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IPv4</a:t>
                      </a:r>
                      <a:r>
                        <a:rPr dirty="0" sz="2050" spc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0x0800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B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IPv6</a:t>
                      </a:r>
                      <a:r>
                        <a:rPr dirty="0" sz="2050" spc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0x86DD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C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PPPoE</a:t>
                      </a:r>
                      <a:r>
                        <a:rPr dirty="0" sz="2050" spc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0x8864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30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D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IPX</a:t>
                      </a:r>
                      <a:r>
                        <a:rPr dirty="0" sz="2050" spc="0">
                          <a:latin typeface="Microsoft JhengHei UI"/>
                          <a:cs typeface="Microsoft JhengHei UI"/>
                        </a:rPr>
                        <a:t>：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0x8137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40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3609753" y="7815591"/>
            <a:ext cx="2740025" cy="1405890"/>
          </a:xfrm>
          <a:custGeom>
            <a:avLst/>
            <a:gdLst/>
            <a:ahLst/>
            <a:cxnLst/>
            <a:rect l="l" t="t" r="r" b="b"/>
            <a:pathLst>
              <a:path w="2740025" h="1405890">
                <a:moveTo>
                  <a:pt x="0" y="1405627"/>
                </a:moveTo>
                <a:lnTo>
                  <a:pt x="273989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979701" y="7815591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0" y="1405627"/>
                </a:moveTo>
                <a:lnTo>
                  <a:pt x="136994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349648" y="7815591"/>
            <a:ext cx="0" cy="1405890"/>
          </a:xfrm>
          <a:custGeom>
            <a:avLst/>
            <a:gdLst/>
            <a:ahLst/>
            <a:cxnLst/>
            <a:rect l="l" t="t" r="r" b="b"/>
            <a:pathLst>
              <a:path w="0" h="1405890">
                <a:moveTo>
                  <a:pt x="0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349648" y="7815591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1369947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23127" y="8887001"/>
            <a:ext cx="794092" cy="66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637872" y="8887001"/>
            <a:ext cx="794102" cy="668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952629" y="8887001"/>
            <a:ext cx="794092" cy="668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267384" y="8887001"/>
            <a:ext cx="794092" cy="668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370788" y="7425183"/>
            <a:ext cx="1957814" cy="7805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3217337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10491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20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25246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30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140003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40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619041" y="894595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912196" y="894595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26952" y="894595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559036" y="894595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虚拟局域⽹划分⽅法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377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23528"/>
                </a:lnTo>
                <a:lnTo>
                  <a:pt x="197" y="4374897"/>
                </a:lnTo>
                <a:lnTo>
                  <a:pt x="1581" y="4416325"/>
                </a:lnTo>
                <a:lnTo>
                  <a:pt x="12649" y="4475033"/>
                </a:lnTo>
                <a:lnTo>
                  <a:pt x="49226" y="4532447"/>
                </a:lnTo>
                <a:lnTo>
                  <a:pt x="106640" y="4569023"/>
                </a:lnTo>
                <a:lnTo>
                  <a:pt x="165348" y="4580092"/>
                </a:lnTo>
                <a:lnTo>
                  <a:pt x="206776" y="4581476"/>
                </a:lnTo>
                <a:lnTo>
                  <a:pt x="258146" y="4581674"/>
                </a:lnTo>
                <a:lnTo>
                  <a:pt x="12705299" y="4581674"/>
                </a:lnTo>
                <a:lnTo>
                  <a:pt x="12756671" y="4581476"/>
                </a:lnTo>
                <a:lnTo>
                  <a:pt x="12798099" y="4580092"/>
                </a:lnTo>
                <a:lnTo>
                  <a:pt x="12856802" y="4569023"/>
                </a:lnTo>
                <a:lnTo>
                  <a:pt x="12914218" y="4532447"/>
                </a:lnTo>
                <a:lnTo>
                  <a:pt x="12950799" y="4475033"/>
                </a:lnTo>
                <a:lnTo>
                  <a:pt x="12961867" y="4416325"/>
                </a:lnTo>
                <a:lnTo>
                  <a:pt x="12963250" y="4374897"/>
                </a:lnTo>
                <a:lnTo>
                  <a:pt x="12963448" y="432352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23528"/>
                </a:lnTo>
                <a:lnTo>
                  <a:pt x="12963250" y="4374897"/>
                </a:lnTo>
                <a:lnTo>
                  <a:pt x="12961867" y="4416325"/>
                </a:lnTo>
                <a:lnTo>
                  <a:pt x="12950799" y="4475033"/>
                </a:lnTo>
                <a:lnTo>
                  <a:pt x="12914218" y="4532447"/>
                </a:lnTo>
                <a:lnTo>
                  <a:pt x="12856802" y="4569023"/>
                </a:lnTo>
                <a:lnTo>
                  <a:pt x="12798099" y="4580092"/>
                </a:lnTo>
                <a:lnTo>
                  <a:pt x="12756671" y="4581476"/>
                </a:lnTo>
                <a:lnTo>
                  <a:pt x="12705299" y="4581674"/>
                </a:lnTo>
                <a:lnTo>
                  <a:pt x="258145" y="4581674"/>
                </a:lnTo>
                <a:lnTo>
                  <a:pt x="206775" y="4581476"/>
                </a:lnTo>
                <a:lnTo>
                  <a:pt x="165348" y="4580092"/>
                </a:lnTo>
                <a:lnTo>
                  <a:pt x="106640" y="4569023"/>
                </a:lnTo>
                <a:lnTo>
                  <a:pt x="49226" y="4532447"/>
                </a:lnTo>
                <a:lnTo>
                  <a:pt x="12650" y="4475033"/>
                </a:lnTo>
                <a:lnTo>
                  <a:pt x="1581" y="4416325"/>
                </a:lnTo>
                <a:lnTo>
                  <a:pt x="197" y="4374897"/>
                </a:lnTo>
                <a:lnTo>
                  <a:pt x="0" y="432352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7507"/>
            <a:ext cx="335343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基于</a:t>
            </a:r>
            <a:r>
              <a:rPr dirty="0" sz="3300" spc="-10">
                <a:latin typeface="Arial"/>
                <a:cs typeface="Arial"/>
              </a:rPr>
              <a:t>I</a:t>
            </a:r>
            <a:r>
              <a:rPr dirty="0" sz="3300" spc="-5">
                <a:latin typeface="Arial"/>
                <a:cs typeface="Arial"/>
              </a:rPr>
              <a:t>P</a:t>
            </a:r>
            <a:r>
              <a:rPr dirty="0" sz="3300" spc="-5">
                <a:latin typeface="Microsoft JhengHei UI"/>
                <a:cs typeface="Microsoft JhengHei UI"/>
              </a:rPr>
              <a:t>地址划分：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91977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210110"/>
            <a:ext cx="10763885" cy="2178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5080" indent="-429895">
              <a:lnSpc>
                <a:spcPct val="142600"/>
              </a:lnSpc>
              <a:spcBef>
                <a:spcPts val="10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根据以太⽹帧的第三个字段</a:t>
            </a:r>
            <a:r>
              <a:rPr dirty="0" sz="3300" spc="-5">
                <a:latin typeface="Arial"/>
                <a:cs typeface="Arial"/>
              </a:rPr>
              <a:t>“</a:t>
            </a:r>
            <a:r>
              <a:rPr dirty="0" sz="3300" spc="-5">
                <a:latin typeface="Microsoft JhengHei UI"/>
                <a:cs typeface="Microsoft JhengHei UI"/>
              </a:rPr>
              <a:t>类型</a:t>
            </a:r>
            <a:r>
              <a:rPr dirty="0" sz="3300" spc="-5">
                <a:latin typeface="Arial"/>
                <a:cs typeface="Arial"/>
              </a:rPr>
              <a:t>”</a:t>
            </a:r>
            <a:r>
              <a:rPr dirty="0" sz="3300" spc="-5">
                <a:latin typeface="Microsoft JhengHei UI"/>
                <a:cs typeface="Microsoft JhengHei UI"/>
              </a:rPr>
              <a:t>字段和</a:t>
            </a:r>
            <a:r>
              <a:rPr dirty="0" sz="3300" spc="-10">
                <a:latin typeface="Arial"/>
                <a:cs typeface="Arial"/>
              </a:rPr>
              <a:t>I</a:t>
            </a:r>
            <a:r>
              <a:rPr dirty="0" sz="3300" spc="-5">
                <a:latin typeface="Arial"/>
                <a:cs typeface="Arial"/>
              </a:rPr>
              <a:t>P</a:t>
            </a:r>
            <a:r>
              <a:rPr dirty="0" sz="3300" spc="-5">
                <a:latin typeface="Microsoft JhengHei UI"/>
                <a:cs typeface="Microsoft JhengHei UI"/>
              </a:rPr>
              <a:t>分组⾸部中的 </a:t>
            </a:r>
            <a:r>
              <a:rPr dirty="0" sz="3300" spc="-5">
                <a:latin typeface="Microsoft JhengHei UI"/>
                <a:cs typeface="Microsoft JhengHei UI"/>
              </a:rPr>
              <a:t>源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IP</a:t>
            </a:r>
            <a:r>
              <a:rPr dirty="0" sz="3300" spc="-6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地址字段确定该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IP</a:t>
            </a:r>
            <a:r>
              <a:rPr dirty="0" sz="3300" spc="-6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分组属于哪⼀个虚拟局域⽹；  属于在第三层划分虚拟局域⽹的⽅法。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927799" y="7451343"/>
          <a:ext cx="5048250" cy="2599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9185"/>
                <a:gridCol w="2775585"/>
                <a:gridCol w="1161414"/>
              </a:tblGrid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计算机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⽹络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VLAN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A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172.16.10.0/24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B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172.16.20.0/24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C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172.16.30.0/24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30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D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172.16.40.0/24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40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3609753" y="7815591"/>
            <a:ext cx="2740025" cy="1405890"/>
          </a:xfrm>
          <a:custGeom>
            <a:avLst/>
            <a:gdLst/>
            <a:ahLst/>
            <a:cxnLst/>
            <a:rect l="l" t="t" r="r" b="b"/>
            <a:pathLst>
              <a:path w="2740025" h="1405890">
                <a:moveTo>
                  <a:pt x="0" y="1405627"/>
                </a:moveTo>
                <a:lnTo>
                  <a:pt x="273989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979701" y="7815591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0" y="1405627"/>
                </a:moveTo>
                <a:lnTo>
                  <a:pt x="136994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349648" y="7815591"/>
            <a:ext cx="0" cy="1405890"/>
          </a:xfrm>
          <a:custGeom>
            <a:avLst/>
            <a:gdLst/>
            <a:ahLst/>
            <a:cxnLst/>
            <a:rect l="l" t="t" r="r" b="b"/>
            <a:pathLst>
              <a:path w="0" h="1405890">
                <a:moveTo>
                  <a:pt x="0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349648" y="7815591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1369947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23127" y="8887001"/>
            <a:ext cx="794092" cy="66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637872" y="8887001"/>
            <a:ext cx="794102" cy="668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952629" y="8887001"/>
            <a:ext cx="794092" cy="668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267384" y="8887001"/>
            <a:ext cx="794092" cy="668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370788" y="7425183"/>
            <a:ext cx="1957814" cy="7805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3217337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10491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20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25246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30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140003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40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619041" y="894595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912196" y="894595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26952" y="894595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559036" y="894595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虚拟局域⽹划分⽅法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377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23528"/>
                </a:lnTo>
                <a:lnTo>
                  <a:pt x="197" y="4374897"/>
                </a:lnTo>
                <a:lnTo>
                  <a:pt x="1581" y="4416325"/>
                </a:lnTo>
                <a:lnTo>
                  <a:pt x="12649" y="4475033"/>
                </a:lnTo>
                <a:lnTo>
                  <a:pt x="49226" y="4532447"/>
                </a:lnTo>
                <a:lnTo>
                  <a:pt x="106640" y="4569023"/>
                </a:lnTo>
                <a:lnTo>
                  <a:pt x="165348" y="4580092"/>
                </a:lnTo>
                <a:lnTo>
                  <a:pt x="206776" y="4581476"/>
                </a:lnTo>
                <a:lnTo>
                  <a:pt x="258146" y="4581674"/>
                </a:lnTo>
                <a:lnTo>
                  <a:pt x="12705299" y="4581674"/>
                </a:lnTo>
                <a:lnTo>
                  <a:pt x="12756671" y="4581476"/>
                </a:lnTo>
                <a:lnTo>
                  <a:pt x="12798099" y="4580092"/>
                </a:lnTo>
                <a:lnTo>
                  <a:pt x="12856802" y="4569023"/>
                </a:lnTo>
                <a:lnTo>
                  <a:pt x="12914218" y="4532447"/>
                </a:lnTo>
                <a:lnTo>
                  <a:pt x="12950799" y="4475033"/>
                </a:lnTo>
                <a:lnTo>
                  <a:pt x="12961867" y="4416325"/>
                </a:lnTo>
                <a:lnTo>
                  <a:pt x="12963250" y="4374897"/>
                </a:lnTo>
                <a:lnTo>
                  <a:pt x="12963448" y="432352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582160"/>
          </a:xfrm>
          <a:custGeom>
            <a:avLst/>
            <a:gdLst/>
            <a:ahLst/>
            <a:cxnLst/>
            <a:rect l="l" t="t" r="r" b="b"/>
            <a:pathLst>
              <a:path w="12963525" h="45821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23528"/>
                </a:lnTo>
                <a:lnTo>
                  <a:pt x="12963250" y="4374897"/>
                </a:lnTo>
                <a:lnTo>
                  <a:pt x="12961867" y="4416325"/>
                </a:lnTo>
                <a:lnTo>
                  <a:pt x="12950799" y="4475033"/>
                </a:lnTo>
                <a:lnTo>
                  <a:pt x="12914218" y="4532447"/>
                </a:lnTo>
                <a:lnTo>
                  <a:pt x="12856802" y="4569023"/>
                </a:lnTo>
                <a:lnTo>
                  <a:pt x="12798099" y="4580092"/>
                </a:lnTo>
                <a:lnTo>
                  <a:pt x="12756671" y="4581476"/>
                </a:lnTo>
                <a:lnTo>
                  <a:pt x="12705299" y="4581674"/>
                </a:lnTo>
                <a:lnTo>
                  <a:pt x="258145" y="4581674"/>
                </a:lnTo>
                <a:lnTo>
                  <a:pt x="206775" y="4581476"/>
                </a:lnTo>
                <a:lnTo>
                  <a:pt x="165348" y="4580092"/>
                </a:lnTo>
                <a:lnTo>
                  <a:pt x="106640" y="4569023"/>
                </a:lnTo>
                <a:lnTo>
                  <a:pt x="49226" y="4532447"/>
                </a:lnTo>
                <a:lnTo>
                  <a:pt x="12650" y="4475033"/>
                </a:lnTo>
                <a:lnTo>
                  <a:pt x="1581" y="4416325"/>
                </a:lnTo>
                <a:lnTo>
                  <a:pt x="197" y="4374897"/>
                </a:lnTo>
                <a:lnTo>
                  <a:pt x="0" y="432352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7507"/>
            <a:ext cx="33762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基于应⽤层划分：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210110"/>
            <a:ext cx="10927080" cy="143319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根据⾼层应⽤或服务、或者它们的组合划分虚拟局域⽹；</a:t>
            </a:r>
            <a:endParaRPr sz="3300">
              <a:latin typeface="Microsoft JhengHei UI"/>
              <a:cs typeface="Microsoft JhengHei UI"/>
            </a:endParaRPr>
          </a:p>
          <a:p>
            <a:pPr marL="442595" indent="-429895">
              <a:lnSpc>
                <a:spcPct val="100000"/>
              </a:lnSpc>
              <a:spcBef>
                <a:spcPts val="15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更加灵活，但更加复杂。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927799" y="7451343"/>
          <a:ext cx="5048250" cy="2599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9185"/>
                <a:gridCol w="2775585"/>
                <a:gridCol w="1161414"/>
              </a:tblGrid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计算机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20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050" spc="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⽹络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VLAN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87312B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A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TELNET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B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FTP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C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EMAIL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30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D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HTTP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40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404040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3609753" y="7815591"/>
            <a:ext cx="2740025" cy="1405890"/>
          </a:xfrm>
          <a:custGeom>
            <a:avLst/>
            <a:gdLst/>
            <a:ahLst/>
            <a:cxnLst/>
            <a:rect l="l" t="t" r="r" b="b"/>
            <a:pathLst>
              <a:path w="2740025" h="1405890">
                <a:moveTo>
                  <a:pt x="0" y="1405627"/>
                </a:moveTo>
                <a:lnTo>
                  <a:pt x="273989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979701" y="7815591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0" y="1405627"/>
                </a:moveTo>
                <a:lnTo>
                  <a:pt x="136994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349648" y="7815591"/>
            <a:ext cx="0" cy="1405890"/>
          </a:xfrm>
          <a:custGeom>
            <a:avLst/>
            <a:gdLst/>
            <a:ahLst/>
            <a:cxnLst/>
            <a:rect l="l" t="t" r="r" b="b"/>
            <a:pathLst>
              <a:path w="0" h="1405890">
                <a:moveTo>
                  <a:pt x="0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349648" y="7815591"/>
            <a:ext cx="1370330" cy="1405890"/>
          </a:xfrm>
          <a:custGeom>
            <a:avLst/>
            <a:gdLst/>
            <a:ahLst/>
            <a:cxnLst/>
            <a:rect l="l" t="t" r="r" b="b"/>
            <a:pathLst>
              <a:path w="1370330" h="1405890">
                <a:moveTo>
                  <a:pt x="1369947" y="140562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323127" y="8887001"/>
            <a:ext cx="794092" cy="66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637872" y="8887001"/>
            <a:ext cx="794102" cy="668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952629" y="8887001"/>
            <a:ext cx="794092" cy="668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267384" y="8887001"/>
            <a:ext cx="794092" cy="668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370788" y="7425183"/>
            <a:ext cx="1957814" cy="7805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217337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510491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20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825246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30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140003" y="9655376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vlan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40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619041" y="894595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912196" y="894595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226952" y="894595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559036" y="894595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1319" y="6062661"/>
            <a:ext cx="139065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VLAN10</a:t>
            </a:r>
            <a:endParaRPr sz="2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5526" y="3049666"/>
            <a:ext cx="84074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0">
                <a:latin typeface="Arial"/>
                <a:cs typeface="Arial"/>
              </a:rPr>
              <a:t>tr</a:t>
            </a:r>
            <a:r>
              <a:rPr dirty="0" sz="2850" spc="10">
                <a:latin typeface="Arial"/>
                <a:cs typeface="Arial"/>
              </a:rPr>
              <a:t>unk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9935" y="9196447"/>
            <a:ext cx="837438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">
                <a:latin typeface="Arial"/>
                <a:cs typeface="Arial"/>
              </a:rPr>
              <a:t>trunk</a:t>
            </a:r>
            <a:r>
              <a:rPr dirty="0" sz="2850" spc="30">
                <a:latin typeface="Microsoft JhengHei UI"/>
                <a:cs typeface="Microsoft JhengHei UI"/>
              </a:rPr>
              <a:t>上启动抓包</a:t>
            </a:r>
            <a:r>
              <a:rPr dirty="0" sz="2850" spc="15">
                <a:latin typeface="Microsoft JhengHei UI"/>
                <a:cs typeface="Microsoft JhengHei UI"/>
              </a:rPr>
              <a:t>；</a:t>
            </a:r>
            <a:r>
              <a:rPr dirty="0" sz="2850" spc="15">
                <a:latin typeface="Arial"/>
                <a:cs typeface="Arial"/>
              </a:rPr>
              <a:t>PC-1</a:t>
            </a:r>
            <a:r>
              <a:rPr dirty="0" sz="2850" spc="30">
                <a:latin typeface="Microsoft JhengHei UI"/>
                <a:cs typeface="Microsoft JhengHei UI"/>
              </a:rPr>
              <a:t>访问</a:t>
            </a:r>
            <a:r>
              <a:rPr dirty="0" sz="2850" spc="15">
                <a:latin typeface="Arial"/>
                <a:cs typeface="Arial"/>
              </a:rPr>
              <a:t>PC-2</a:t>
            </a:r>
            <a:r>
              <a:rPr dirty="0" sz="2850" spc="15">
                <a:latin typeface="Microsoft JhengHei UI"/>
                <a:cs typeface="Microsoft JhengHei UI"/>
              </a:rPr>
              <a:t>；</a:t>
            </a:r>
            <a:r>
              <a:rPr dirty="0" sz="2850" spc="30">
                <a:latin typeface="Microsoft JhengHei UI"/>
                <a:cs typeface="Microsoft JhengHei UI"/>
              </a:rPr>
              <a:t>分析抓包结果。</a:t>
            </a:r>
            <a:endParaRPr sz="2850">
              <a:latin typeface="Microsoft JhengHei UI"/>
              <a:cs typeface="Microsoft JhengHei U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219492" y="3544394"/>
          <a:ext cx="5395595" cy="4996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239"/>
                <a:gridCol w="1793239"/>
                <a:gridCol w="1793239"/>
              </a:tblGrid>
              <a:tr h="498475">
                <a:tc gridSpan="3"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VLAN10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8475">
                <a:tc>
                  <a:txBody>
                    <a:bodyPr/>
                    <a:lstStyle/>
                    <a:p>
                      <a:pPr marL="2381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MAC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73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接⼝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有效时间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3857568" y="2857579"/>
            <a:ext cx="41789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这是可能的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MAC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地址表吗？？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4904" y="3259788"/>
            <a:ext cx="971609" cy="976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97101" y="3259788"/>
            <a:ext cx="971609" cy="976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34945" y="5595621"/>
            <a:ext cx="971348" cy="817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97143" y="5595621"/>
            <a:ext cx="971348" cy="817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6405" y="3748010"/>
            <a:ext cx="3491229" cy="0"/>
          </a:xfrm>
          <a:custGeom>
            <a:avLst/>
            <a:gdLst/>
            <a:ahLst/>
            <a:cxnLst/>
            <a:rect l="l" t="t" r="r" b="b"/>
            <a:pathLst>
              <a:path w="3491229" h="0">
                <a:moveTo>
                  <a:pt x="0" y="0"/>
                </a:moveTo>
                <a:lnTo>
                  <a:pt x="0" y="0"/>
                </a:lnTo>
                <a:lnTo>
                  <a:pt x="3440147" y="0"/>
                </a:lnTo>
                <a:lnTo>
                  <a:pt x="349073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82852" y="4224232"/>
            <a:ext cx="0" cy="1371600"/>
          </a:xfrm>
          <a:custGeom>
            <a:avLst/>
            <a:gdLst/>
            <a:ahLst/>
            <a:cxnLst/>
            <a:rect l="l" t="t" r="r" b="b"/>
            <a:pathLst>
              <a:path w="0" h="1371600">
                <a:moveTo>
                  <a:pt x="0" y="137137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20655" y="4224232"/>
            <a:ext cx="0" cy="1371600"/>
          </a:xfrm>
          <a:custGeom>
            <a:avLst/>
            <a:gdLst/>
            <a:ahLst/>
            <a:cxnLst/>
            <a:rect l="l" t="t" r="r" b="b"/>
            <a:pathLst>
              <a:path w="0" h="1371600">
                <a:moveTo>
                  <a:pt x="0" y="1371377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06378" y="3255239"/>
            <a:ext cx="5499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latin typeface="Arial"/>
                <a:cs typeface="Arial"/>
              </a:rPr>
              <a:t>f1/5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06941" y="3255239"/>
            <a:ext cx="5499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latin typeface="Arial"/>
                <a:cs typeface="Arial"/>
              </a:rPr>
              <a:t>f1/5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94060" y="4229031"/>
            <a:ext cx="7245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f1/10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54530" y="4229031"/>
            <a:ext cx="5499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latin typeface="Arial"/>
                <a:cs typeface="Arial"/>
              </a:rPr>
              <a:t>f1/1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92262" y="2850794"/>
            <a:ext cx="91566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ES</a:t>
            </a:r>
            <a:r>
              <a:rPr dirty="0" sz="2450" spc="10">
                <a:latin typeface="Arial"/>
                <a:cs typeface="Arial"/>
              </a:rPr>
              <a:t>W</a:t>
            </a: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43300" y="2850794"/>
            <a:ext cx="91566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ES</a:t>
            </a:r>
            <a:r>
              <a:rPr dirty="0" sz="2450" spc="10">
                <a:latin typeface="Arial"/>
                <a:cs typeface="Arial"/>
              </a:rPr>
              <a:t>W</a:t>
            </a: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62769" y="3685185"/>
            <a:ext cx="157063" cy="1570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82604" y="3669479"/>
            <a:ext cx="157063" cy="1570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42123" y="4301138"/>
            <a:ext cx="157063" cy="157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27819" y="4301138"/>
            <a:ext cx="157063" cy="157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062528" y="5181272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e0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44625" y="5181272"/>
            <a:ext cx="375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e0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76781" y="5323268"/>
            <a:ext cx="157063" cy="157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27819" y="5323268"/>
            <a:ext cx="157063" cy="1570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869366" y="6539850"/>
            <a:ext cx="3343910" cy="113220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1275080">
              <a:lnSpc>
                <a:spcPct val="97700"/>
              </a:lnSpc>
              <a:spcBef>
                <a:spcPts val="190"/>
              </a:spcBef>
            </a:pPr>
            <a:r>
              <a:rPr dirty="0" sz="2450" spc="5">
                <a:latin typeface="Arial"/>
                <a:cs typeface="Arial"/>
              </a:rPr>
              <a:t>PC-1  </a:t>
            </a:r>
            <a:r>
              <a:rPr dirty="0" sz="2450" spc="0">
                <a:latin typeface="Arial"/>
                <a:cs typeface="Arial"/>
              </a:rPr>
              <a:t>IP:192.168.1.10/24  MAC:00:50:79:66:68:00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51314" y="6539850"/>
            <a:ext cx="3343910" cy="113220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955675">
              <a:lnSpc>
                <a:spcPct val="97700"/>
              </a:lnSpc>
              <a:spcBef>
                <a:spcPts val="190"/>
              </a:spcBef>
            </a:pPr>
            <a:r>
              <a:rPr dirty="0" sz="2450" spc="5">
                <a:latin typeface="Arial"/>
                <a:cs typeface="Arial"/>
              </a:rPr>
              <a:t>PC-2  </a:t>
            </a:r>
            <a:r>
              <a:rPr dirty="0" sz="2450" spc="0">
                <a:latin typeface="Arial"/>
                <a:cs typeface="Arial"/>
              </a:rPr>
              <a:t>IP:192.168.1.20/24  MAC:00:50:79:66:68:01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88824" y="4983484"/>
            <a:ext cx="8694420" cy="3246755"/>
          </a:xfrm>
          <a:custGeom>
            <a:avLst/>
            <a:gdLst/>
            <a:ahLst/>
            <a:cxnLst/>
            <a:rect l="l" t="t" r="r" b="b"/>
            <a:pathLst>
              <a:path w="8694420" h="3246754">
                <a:moveTo>
                  <a:pt x="220434" y="0"/>
                </a:moveTo>
                <a:lnTo>
                  <a:pt x="8473506" y="0"/>
                </a:lnTo>
                <a:lnTo>
                  <a:pt x="8517371" y="168"/>
                </a:lnTo>
                <a:lnTo>
                  <a:pt x="8580844" y="4557"/>
                </a:lnTo>
                <a:lnTo>
                  <a:pt x="8629245" y="23824"/>
                </a:lnTo>
                <a:lnTo>
                  <a:pt x="8670115" y="64694"/>
                </a:lnTo>
                <a:lnTo>
                  <a:pt x="8689383" y="113095"/>
                </a:lnTo>
                <a:lnTo>
                  <a:pt x="8693771" y="176569"/>
                </a:lnTo>
                <a:lnTo>
                  <a:pt x="8693940" y="220434"/>
                </a:lnTo>
                <a:lnTo>
                  <a:pt x="8693940" y="3026160"/>
                </a:lnTo>
                <a:lnTo>
                  <a:pt x="8693771" y="3070025"/>
                </a:lnTo>
                <a:lnTo>
                  <a:pt x="8689383" y="3133499"/>
                </a:lnTo>
                <a:lnTo>
                  <a:pt x="8670115" y="3181900"/>
                </a:lnTo>
                <a:lnTo>
                  <a:pt x="8629245" y="3222770"/>
                </a:lnTo>
                <a:lnTo>
                  <a:pt x="8580844" y="3242038"/>
                </a:lnTo>
                <a:lnTo>
                  <a:pt x="8517371" y="3246426"/>
                </a:lnTo>
                <a:lnTo>
                  <a:pt x="8473506" y="3246595"/>
                </a:lnTo>
                <a:lnTo>
                  <a:pt x="220434" y="3246595"/>
                </a:lnTo>
                <a:lnTo>
                  <a:pt x="176569" y="3246426"/>
                </a:lnTo>
                <a:lnTo>
                  <a:pt x="113095" y="3242038"/>
                </a:lnTo>
                <a:lnTo>
                  <a:pt x="64694" y="3222770"/>
                </a:lnTo>
                <a:lnTo>
                  <a:pt x="23824" y="3181900"/>
                </a:lnTo>
                <a:lnTo>
                  <a:pt x="4557" y="3133499"/>
                </a:lnTo>
                <a:lnTo>
                  <a:pt x="168" y="3070025"/>
                </a:lnTo>
                <a:lnTo>
                  <a:pt x="0" y="3026160"/>
                </a:lnTo>
                <a:lnTo>
                  <a:pt x="0" y="220434"/>
                </a:lnTo>
                <a:lnTo>
                  <a:pt x="168" y="176569"/>
                </a:lnTo>
                <a:lnTo>
                  <a:pt x="4557" y="113095"/>
                </a:lnTo>
                <a:lnTo>
                  <a:pt x="23824" y="64694"/>
                </a:lnTo>
                <a:lnTo>
                  <a:pt x="64694" y="23824"/>
                </a:lnTo>
                <a:lnTo>
                  <a:pt x="113095" y="4557"/>
                </a:lnTo>
                <a:lnTo>
                  <a:pt x="176569" y="168"/>
                </a:lnTo>
                <a:lnTo>
                  <a:pt x="220434" y="0"/>
                </a:lnTo>
                <a:close/>
              </a:path>
            </a:pathLst>
          </a:custGeom>
          <a:ln w="11517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055208" y="715916"/>
            <a:ext cx="99942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实验拓扑及实验过程（基于端⼝划分）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41281" y="3082073"/>
            <a:ext cx="11581765" cy="2868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734" marR="2515235" indent="-407670">
              <a:lnSpc>
                <a:spcPct val="124500"/>
              </a:lnSpc>
              <a:spcBef>
                <a:spcPts val="90"/>
              </a:spcBef>
            </a:pPr>
            <a:r>
              <a:rPr dirty="0" sz="2850" spc="10">
                <a:latin typeface="Arial"/>
                <a:cs typeface="Arial"/>
              </a:rPr>
              <a:t>Ethernet </a:t>
            </a:r>
            <a:r>
              <a:rPr dirty="0" sz="2850" spc="0">
                <a:latin typeface="Arial"/>
                <a:cs typeface="Arial"/>
              </a:rPr>
              <a:t>II, </a:t>
            </a:r>
            <a:r>
              <a:rPr dirty="0" sz="2850" spc="10">
                <a:latin typeface="Arial"/>
                <a:cs typeface="Arial"/>
              </a:rPr>
              <a:t>Src: Private_66:68:01 </a:t>
            </a:r>
            <a:r>
              <a:rPr dirty="0" sz="2850" spc="5">
                <a:latin typeface="Arial"/>
                <a:cs typeface="Arial"/>
              </a:rPr>
              <a:t>Dst: </a:t>
            </a:r>
            <a:r>
              <a:rPr dirty="0" sz="2850" spc="10">
                <a:latin typeface="Arial"/>
                <a:cs typeface="Arial"/>
              </a:rPr>
              <a:t>Private_66:68:00  </a:t>
            </a:r>
            <a:r>
              <a:rPr dirty="0" sz="2850" spc="5">
                <a:latin typeface="Arial"/>
                <a:cs typeface="Arial"/>
              </a:rPr>
              <a:t>Destination: </a:t>
            </a:r>
            <a:r>
              <a:rPr dirty="0" sz="2850" spc="10">
                <a:latin typeface="Arial"/>
                <a:cs typeface="Arial"/>
              </a:rPr>
              <a:t>Private_66:68:00 </a:t>
            </a:r>
            <a:r>
              <a:rPr dirty="0" sz="2850" spc="5">
                <a:latin typeface="Arial"/>
                <a:cs typeface="Arial"/>
              </a:rPr>
              <a:t>(00:50:79:66:68:00)</a:t>
            </a:r>
            <a:endParaRPr sz="2850">
              <a:latin typeface="Arial"/>
              <a:cs typeface="Arial"/>
            </a:endParaRPr>
          </a:p>
          <a:p>
            <a:pPr marL="419734">
              <a:lnSpc>
                <a:spcPct val="100000"/>
              </a:lnSpc>
              <a:spcBef>
                <a:spcPts val="840"/>
              </a:spcBef>
            </a:pPr>
            <a:r>
              <a:rPr dirty="0" sz="2850" spc="10">
                <a:latin typeface="Arial"/>
                <a:cs typeface="Arial"/>
              </a:rPr>
              <a:t>Source: Private_66:68:01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(00:50:79:66:68:01)</a:t>
            </a:r>
            <a:endParaRPr sz="2850">
              <a:latin typeface="Arial"/>
              <a:cs typeface="Arial"/>
            </a:endParaRPr>
          </a:p>
          <a:p>
            <a:pPr marL="12700" marR="5080" indent="400050">
              <a:lnSpc>
                <a:spcPts val="4880"/>
              </a:lnSpc>
              <a:spcBef>
                <a:spcPts val="254"/>
              </a:spcBef>
              <a:tabLst>
                <a:tab pos="8248650" algn="l"/>
              </a:tabLst>
            </a:pPr>
            <a:r>
              <a:rPr dirty="0" sz="2850" spc="-140">
                <a:latin typeface="Arial"/>
                <a:cs typeface="Arial"/>
              </a:rPr>
              <a:t>T</a:t>
            </a:r>
            <a:r>
              <a:rPr dirty="0" sz="2850" spc="10">
                <a:latin typeface="Arial"/>
                <a:cs typeface="Arial"/>
              </a:rPr>
              <a:t>ype: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802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.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1Q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-35">
                <a:solidFill>
                  <a:srgbClr val="FF2600"/>
                </a:solidFill>
                <a:latin typeface="Arial"/>
                <a:cs typeface="Arial"/>
              </a:rPr>
              <a:t>V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i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rt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ual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LAN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(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0x8100)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	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#</a:t>
            </a:r>
            <a:r>
              <a:rPr dirty="0" sz="2850" spc="20">
                <a:solidFill>
                  <a:srgbClr val="FF2600"/>
                </a:solidFill>
                <a:latin typeface="Arial"/>
                <a:cs typeface="Arial"/>
              </a:rPr>
              <a:t>MAC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封装了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802.1Q  </a:t>
            </a:r>
            <a:r>
              <a:rPr dirty="0" sz="2850" spc="10">
                <a:latin typeface="Arial"/>
                <a:cs typeface="Arial"/>
              </a:rPr>
              <a:t>802.1Q </a:t>
            </a:r>
            <a:r>
              <a:rPr dirty="0" sz="2850" spc="0">
                <a:latin typeface="Arial"/>
                <a:cs typeface="Arial"/>
              </a:rPr>
              <a:t>Virtual </a:t>
            </a:r>
            <a:r>
              <a:rPr dirty="0" sz="2850" spc="10">
                <a:latin typeface="Arial"/>
                <a:cs typeface="Arial"/>
              </a:rPr>
              <a:t>LAN, PRI: </a:t>
            </a:r>
            <a:r>
              <a:rPr dirty="0" sz="2850" spc="5">
                <a:latin typeface="Arial"/>
                <a:cs typeface="Arial"/>
              </a:rPr>
              <a:t>0, </a:t>
            </a:r>
            <a:r>
              <a:rPr dirty="0" sz="2850" spc="10">
                <a:latin typeface="Arial"/>
                <a:cs typeface="Arial"/>
              </a:rPr>
              <a:t>DEI: </a:t>
            </a:r>
            <a:r>
              <a:rPr dirty="0" sz="2850" spc="5">
                <a:latin typeface="Arial"/>
                <a:cs typeface="Arial"/>
              </a:rPr>
              <a:t>0, ID:</a:t>
            </a:r>
            <a:r>
              <a:rPr dirty="0" sz="2850" spc="-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10</a:t>
            </a:r>
            <a:endParaRPr sz="2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48515" y="6085013"/>
            <a:ext cx="114338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18450" algn="l"/>
              </a:tabLst>
            </a:pPr>
            <a:r>
              <a:rPr dirty="0" sz="2850" spc="10">
                <a:latin typeface="Arial"/>
                <a:cs typeface="Arial"/>
              </a:rPr>
              <a:t>000.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...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...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...</a:t>
            </a:r>
            <a:r>
              <a:rPr dirty="0" sz="2850" spc="0">
                <a:latin typeface="Arial"/>
                <a:cs typeface="Arial"/>
              </a:rPr>
              <a:t>.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Prio</a:t>
            </a:r>
            <a:r>
              <a:rPr dirty="0" sz="2850" spc="0">
                <a:latin typeface="Arial"/>
                <a:cs typeface="Arial"/>
              </a:rPr>
              <a:t>r</a:t>
            </a:r>
            <a:r>
              <a:rPr dirty="0" sz="2850" spc="0">
                <a:latin typeface="Arial"/>
                <a:cs typeface="Arial"/>
              </a:rPr>
              <a:t>i</a:t>
            </a:r>
            <a:r>
              <a:rPr dirty="0" sz="2850">
                <a:latin typeface="Arial"/>
                <a:cs typeface="Arial"/>
              </a:rPr>
              <a:t>t</a:t>
            </a:r>
            <a:r>
              <a:rPr dirty="0" sz="2850" spc="5">
                <a:latin typeface="Arial"/>
                <a:cs typeface="Arial"/>
              </a:rPr>
              <a:t>y: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Best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E</a:t>
            </a:r>
            <a:r>
              <a:rPr dirty="0" sz="2850" spc="-50">
                <a:latin typeface="Arial"/>
                <a:cs typeface="Arial"/>
              </a:rPr>
              <a:t>f</a:t>
            </a:r>
            <a:r>
              <a:rPr dirty="0" sz="2850">
                <a:latin typeface="Arial"/>
                <a:cs typeface="Arial"/>
              </a:rPr>
              <a:t>f</a:t>
            </a:r>
            <a:r>
              <a:rPr dirty="0" sz="2850" spc="10">
                <a:latin typeface="Arial"/>
                <a:cs typeface="Arial"/>
              </a:rPr>
              <a:t>o</a:t>
            </a:r>
            <a:r>
              <a:rPr dirty="0" sz="2850" spc="0">
                <a:latin typeface="Arial"/>
                <a:cs typeface="Arial"/>
              </a:rPr>
              <a:t>r</a:t>
            </a:r>
            <a:r>
              <a:rPr dirty="0" sz="2850" spc="0">
                <a:latin typeface="Arial"/>
                <a:cs typeface="Arial"/>
              </a:rPr>
              <a:t>t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(</a:t>
            </a:r>
            <a:r>
              <a:rPr dirty="0" sz="2850" spc="10">
                <a:latin typeface="Arial"/>
                <a:cs typeface="Arial"/>
              </a:rPr>
              <a:t>de</a:t>
            </a:r>
            <a:r>
              <a:rPr dirty="0" sz="2850">
                <a:latin typeface="Arial"/>
                <a:cs typeface="Arial"/>
              </a:rPr>
              <a:t>f</a:t>
            </a:r>
            <a:r>
              <a:rPr dirty="0" sz="2850" spc="10">
                <a:latin typeface="Arial"/>
                <a:cs typeface="Arial"/>
              </a:rPr>
              <a:t>aul</a:t>
            </a:r>
            <a:r>
              <a:rPr dirty="0" sz="2850">
                <a:latin typeface="Arial"/>
                <a:cs typeface="Arial"/>
              </a:rPr>
              <a:t>t</a:t>
            </a:r>
            <a:r>
              <a:rPr dirty="0" sz="2850" spc="5">
                <a:latin typeface="Arial"/>
                <a:cs typeface="Arial"/>
              </a:rPr>
              <a:t>)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(</a:t>
            </a:r>
            <a:r>
              <a:rPr dirty="0" sz="2850" spc="10">
                <a:latin typeface="Arial"/>
                <a:cs typeface="Arial"/>
              </a:rPr>
              <a:t>0)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#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优先级：尽最⼤努⼒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20387" y="6584076"/>
            <a:ext cx="3263900" cy="1264920"/>
          </a:xfrm>
          <a:prstGeom prst="rect">
            <a:avLst/>
          </a:prstGeom>
        </p:spPr>
        <p:txBody>
          <a:bodyPr wrap="square" lIns="0" tIns="196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#VLAN</a:t>
            </a:r>
            <a:r>
              <a:rPr dirty="0" sz="2850" spc="-6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tag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中⽆意义</a:t>
            </a:r>
            <a:endParaRPr sz="2850">
              <a:latin typeface="Microsoft JhengHei UI"/>
              <a:cs typeface="Microsoft JhengHei UI"/>
            </a:endParaRPr>
          </a:p>
          <a:p>
            <a:pPr marL="156210">
              <a:lnSpc>
                <a:spcPct val="100000"/>
              </a:lnSpc>
              <a:spcBef>
                <a:spcPts val="1460"/>
              </a:spcBef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#VLAN10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41940" y="6584076"/>
            <a:ext cx="4747260" cy="1805939"/>
          </a:xfrm>
          <a:prstGeom prst="rect">
            <a:avLst/>
          </a:prstGeom>
        </p:spPr>
        <p:txBody>
          <a:bodyPr wrap="square" lIns="0" tIns="19685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550"/>
              </a:spcBef>
            </a:pPr>
            <a:r>
              <a:rPr dirty="0" sz="2850" spc="0">
                <a:latin typeface="Arial"/>
                <a:cs typeface="Arial"/>
              </a:rPr>
              <a:t>...0 .... .... .... </a:t>
            </a:r>
            <a:r>
              <a:rPr dirty="0" sz="2850" spc="15">
                <a:latin typeface="Arial"/>
                <a:cs typeface="Arial"/>
              </a:rPr>
              <a:t>= </a:t>
            </a:r>
            <a:r>
              <a:rPr dirty="0" sz="2850" spc="10">
                <a:latin typeface="Arial"/>
                <a:cs typeface="Arial"/>
              </a:rPr>
              <a:t>DEI:</a:t>
            </a:r>
            <a:r>
              <a:rPr dirty="0" sz="2850" spc="-4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Ineligible</a:t>
            </a:r>
            <a:endParaRPr sz="2850">
              <a:latin typeface="Arial"/>
              <a:cs typeface="Arial"/>
            </a:endParaRPr>
          </a:p>
          <a:p>
            <a:pPr marL="12700" marR="165735" indent="6350">
              <a:lnSpc>
                <a:spcPct val="124500"/>
              </a:lnSpc>
              <a:spcBef>
                <a:spcPts val="625"/>
              </a:spcBef>
            </a:pPr>
            <a:r>
              <a:rPr dirty="0" sz="2850" spc="0">
                <a:latin typeface="Arial"/>
                <a:cs typeface="Arial"/>
              </a:rPr>
              <a:t>.... </a:t>
            </a:r>
            <a:r>
              <a:rPr dirty="0" sz="2850" spc="10">
                <a:latin typeface="Arial"/>
                <a:cs typeface="Arial"/>
              </a:rPr>
              <a:t>0000 0000 1010 </a:t>
            </a:r>
            <a:r>
              <a:rPr dirty="0" sz="2850" spc="15">
                <a:latin typeface="Arial"/>
                <a:cs typeface="Arial"/>
              </a:rPr>
              <a:t>= </a:t>
            </a:r>
            <a:r>
              <a:rPr dirty="0" sz="2850" spc="5">
                <a:latin typeface="Arial"/>
                <a:cs typeface="Arial"/>
              </a:rPr>
              <a:t>ID:</a:t>
            </a:r>
            <a:r>
              <a:rPr dirty="0" sz="2850" spc="-6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10  </a:t>
            </a:r>
            <a:r>
              <a:rPr dirty="0" sz="2850" spc="-15">
                <a:solidFill>
                  <a:srgbClr val="FF2600"/>
                </a:solidFill>
                <a:latin typeface="Arial"/>
                <a:cs typeface="Arial"/>
              </a:rPr>
              <a:t>Type: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IPv4 (0x0800)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1281" y="8364363"/>
            <a:ext cx="10538460" cy="1107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4500"/>
              </a:lnSpc>
              <a:spcBef>
                <a:spcPts val="90"/>
              </a:spcBef>
            </a:pPr>
            <a:r>
              <a:rPr dirty="0" sz="2850" spc="5">
                <a:latin typeface="Arial"/>
                <a:cs typeface="Arial"/>
              </a:rPr>
              <a:t>Internet </a:t>
            </a:r>
            <a:r>
              <a:rPr dirty="0" sz="2850" spc="10">
                <a:latin typeface="Arial"/>
                <a:cs typeface="Arial"/>
              </a:rPr>
              <a:t>Protocol </a:t>
            </a:r>
            <a:r>
              <a:rPr dirty="0" sz="2850" spc="-10">
                <a:latin typeface="Arial"/>
                <a:cs typeface="Arial"/>
              </a:rPr>
              <a:t>Version </a:t>
            </a:r>
            <a:r>
              <a:rPr dirty="0" sz="2850" spc="5">
                <a:latin typeface="Arial"/>
                <a:cs typeface="Arial"/>
              </a:rPr>
              <a:t>4, </a:t>
            </a:r>
            <a:r>
              <a:rPr dirty="0" sz="2850" spc="10">
                <a:latin typeface="Arial"/>
                <a:cs typeface="Arial"/>
              </a:rPr>
              <a:t>Src: 192.168.1.20, </a:t>
            </a:r>
            <a:r>
              <a:rPr dirty="0" sz="2850" spc="5">
                <a:latin typeface="Arial"/>
                <a:cs typeface="Arial"/>
              </a:rPr>
              <a:t>Dst: </a:t>
            </a:r>
            <a:r>
              <a:rPr dirty="0" sz="2850" spc="10">
                <a:latin typeface="Arial"/>
                <a:cs typeface="Arial"/>
              </a:rPr>
              <a:t>192.168.1.10  </a:t>
            </a:r>
            <a:r>
              <a:rPr dirty="0" sz="2850" spc="5">
                <a:latin typeface="Arial"/>
                <a:cs typeface="Arial"/>
              </a:rPr>
              <a:t>Internet </a:t>
            </a:r>
            <a:r>
              <a:rPr dirty="0" sz="2850" spc="10">
                <a:latin typeface="Arial"/>
                <a:cs typeface="Arial"/>
              </a:rPr>
              <a:t>Control Message</a:t>
            </a:r>
            <a:r>
              <a:rPr dirty="0" sz="2850" spc="-1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Protocol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抓包结果</a:t>
            </a:r>
          </a:p>
        </p:txBody>
      </p:sp>
      <p:sp>
        <p:nvSpPr>
          <p:cNvPr id="9" name="object 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VLA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N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041670" y="4706663"/>
          <a:ext cx="12166600" cy="554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4925"/>
                <a:gridCol w="2501265"/>
                <a:gridCol w="1875789"/>
                <a:gridCol w="3929379"/>
              </a:tblGrid>
              <a:tr h="1105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Destination</a:t>
                      </a:r>
                      <a:r>
                        <a:rPr dirty="0" sz="245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Address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Address</a:t>
                      </a:r>
                      <a:r>
                        <a:rPr dirty="0" sz="245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25">
                          <a:latin typeface="Arial"/>
                          <a:cs typeface="Arial"/>
                        </a:rPr>
                        <a:t>Type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VLAN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Destination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</a:tr>
              <a:tr h="1105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cc01.02cd.0000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Self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Vlan1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5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cc01.02cd.0000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Self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Vlan10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5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0050.7966.6800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Dynamic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FastEthernet1/1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5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0050.7966.6801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Dynamic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FastEthernet1/5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065681" y="2528645"/>
            <a:ext cx="7073900" cy="1107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4500"/>
              </a:lnSpc>
              <a:spcBef>
                <a:spcPts val="90"/>
              </a:spcBef>
            </a:pPr>
            <a:r>
              <a:rPr dirty="0" sz="2850" spc="15">
                <a:latin typeface="Arial"/>
                <a:cs typeface="Arial"/>
              </a:rPr>
              <a:t>ESW1#show </a:t>
            </a:r>
            <a:r>
              <a:rPr dirty="0" sz="2850" spc="10">
                <a:latin typeface="Arial"/>
                <a:cs typeface="Arial"/>
              </a:rPr>
              <a:t>mac-address-table </a:t>
            </a:r>
            <a:r>
              <a:rPr dirty="0" sz="2850" spc="5">
                <a:latin typeface="Arial"/>
                <a:cs typeface="Arial"/>
              </a:rPr>
              <a:t>aging-time  </a:t>
            </a:r>
            <a:r>
              <a:rPr dirty="0" sz="2850" spc="15">
                <a:latin typeface="Arial"/>
                <a:cs typeface="Arial"/>
              </a:rPr>
              <a:t>Mac </a:t>
            </a:r>
            <a:r>
              <a:rPr dirty="0" sz="2850" spc="10">
                <a:latin typeface="Arial"/>
                <a:cs typeface="Arial"/>
              </a:rPr>
              <a:t>address aging </a:t>
            </a:r>
            <a:r>
              <a:rPr dirty="0" sz="2850" spc="5">
                <a:latin typeface="Arial"/>
                <a:cs typeface="Arial"/>
              </a:rPr>
              <a:t>time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300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5681" y="3711535"/>
            <a:ext cx="52609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ESW1#show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mac-address-table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39572" y="2624989"/>
            <a:ext cx="37719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查看</a:t>
            </a:r>
            <a:r>
              <a:rPr dirty="0" sz="2850" spc="20">
                <a:latin typeface="Arial"/>
                <a:cs typeface="Arial"/>
              </a:rPr>
              <a:t>MA</a:t>
            </a:r>
            <a:r>
              <a:rPr dirty="0" sz="2850" spc="25">
                <a:latin typeface="Arial"/>
                <a:cs typeface="Arial"/>
              </a:rPr>
              <a:t>C</a:t>
            </a:r>
            <a:r>
              <a:rPr dirty="0" sz="2850" spc="30">
                <a:latin typeface="Microsoft JhengHei UI"/>
                <a:cs typeface="Microsoft JhengHei UI"/>
              </a:rPr>
              <a:t>地址有效时间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9572" y="3763968"/>
            <a:ext cx="26727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查看</a:t>
            </a:r>
            <a:r>
              <a:rPr dirty="0" sz="2850" spc="20">
                <a:latin typeface="Arial"/>
                <a:cs typeface="Arial"/>
              </a:rPr>
              <a:t>MA</a:t>
            </a:r>
            <a:r>
              <a:rPr dirty="0" sz="2850" spc="25">
                <a:latin typeface="Arial"/>
                <a:cs typeface="Arial"/>
              </a:rPr>
              <a:t>C</a:t>
            </a:r>
            <a:r>
              <a:rPr dirty="0" sz="2850" spc="30">
                <a:latin typeface="Microsoft JhengHei UI"/>
                <a:cs typeface="Microsoft JhengHei UI"/>
              </a:rPr>
              <a:t>地址表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59734" y="2872238"/>
            <a:ext cx="770890" cy="0"/>
          </a:xfrm>
          <a:custGeom>
            <a:avLst/>
            <a:gdLst/>
            <a:ahLst/>
            <a:cxnLst/>
            <a:rect l="l" t="t" r="r" b="b"/>
            <a:pathLst>
              <a:path w="770890" h="0">
                <a:moveTo>
                  <a:pt x="770605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404765" y="278428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710252" y="4011216"/>
            <a:ext cx="2620645" cy="0"/>
          </a:xfrm>
          <a:custGeom>
            <a:avLst/>
            <a:gdLst/>
            <a:ahLst/>
            <a:cxnLst/>
            <a:rect l="l" t="t" r="r" b="b"/>
            <a:pathLst>
              <a:path w="2620644" h="0">
                <a:moveTo>
                  <a:pt x="2620086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555282" y="392326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341756" y="715916"/>
            <a:ext cx="74206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交换机</a:t>
            </a:r>
            <a:r>
              <a:rPr dirty="0" spc="90"/>
              <a:t> </a:t>
            </a:r>
            <a:r>
              <a:rPr dirty="0" spc="5">
                <a:latin typeface="Arial"/>
                <a:cs typeface="Arial"/>
              </a:rPr>
              <a:t>ESW1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10"/>
              <a:t>的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10"/>
              <a:t>地址表</a:t>
            </a:r>
          </a:p>
        </p:txBody>
      </p:sp>
      <p:sp>
        <p:nvSpPr>
          <p:cNvPr id="13" name="object 1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VLA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N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3141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2345690"/>
          </a:xfrm>
          <a:custGeom>
            <a:avLst/>
            <a:gdLst/>
            <a:ahLst/>
            <a:cxnLst/>
            <a:rect l="l" t="t" r="r" b="b"/>
            <a:pathLst>
              <a:path w="12963525" h="23456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087332"/>
                </a:lnTo>
                <a:lnTo>
                  <a:pt x="197" y="2138702"/>
                </a:lnTo>
                <a:lnTo>
                  <a:pt x="1581" y="2180129"/>
                </a:lnTo>
                <a:lnTo>
                  <a:pt x="12649" y="2238837"/>
                </a:lnTo>
                <a:lnTo>
                  <a:pt x="49226" y="2296251"/>
                </a:lnTo>
                <a:lnTo>
                  <a:pt x="106640" y="2332828"/>
                </a:lnTo>
                <a:lnTo>
                  <a:pt x="165348" y="2343897"/>
                </a:lnTo>
                <a:lnTo>
                  <a:pt x="206776" y="2345280"/>
                </a:lnTo>
                <a:lnTo>
                  <a:pt x="258146" y="2345478"/>
                </a:lnTo>
                <a:lnTo>
                  <a:pt x="12705299" y="2345478"/>
                </a:lnTo>
                <a:lnTo>
                  <a:pt x="12756671" y="2345280"/>
                </a:lnTo>
                <a:lnTo>
                  <a:pt x="12798099" y="2343897"/>
                </a:lnTo>
                <a:lnTo>
                  <a:pt x="12856802" y="2332828"/>
                </a:lnTo>
                <a:lnTo>
                  <a:pt x="12914218" y="2296251"/>
                </a:lnTo>
                <a:lnTo>
                  <a:pt x="12950799" y="2238837"/>
                </a:lnTo>
                <a:lnTo>
                  <a:pt x="12961867" y="2180129"/>
                </a:lnTo>
                <a:lnTo>
                  <a:pt x="12963250" y="2138702"/>
                </a:lnTo>
                <a:lnTo>
                  <a:pt x="12963448" y="208733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2345690"/>
          </a:xfrm>
          <a:custGeom>
            <a:avLst/>
            <a:gdLst/>
            <a:ahLst/>
            <a:cxnLst/>
            <a:rect l="l" t="t" r="r" b="b"/>
            <a:pathLst>
              <a:path w="12963525" h="23456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087332"/>
                </a:lnTo>
                <a:lnTo>
                  <a:pt x="12963250" y="2138702"/>
                </a:lnTo>
                <a:lnTo>
                  <a:pt x="12961867" y="2180129"/>
                </a:lnTo>
                <a:lnTo>
                  <a:pt x="12950799" y="2238837"/>
                </a:lnTo>
                <a:lnTo>
                  <a:pt x="12914218" y="2296251"/>
                </a:lnTo>
                <a:lnTo>
                  <a:pt x="12856802" y="2332828"/>
                </a:lnTo>
                <a:lnTo>
                  <a:pt x="12798099" y="2343897"/>
                </a:lnTo>
                <a:lnTo>
                  <a:pt x="12756671" y="2345280"/>
                </a:lnTo>
                <a:lnTo>
                  <a:pt x="12705299" y="2345478"/>
                </a:lnTo>
                <a:lnTo>
                  <a:pt x="258145" y="2345478"/>
                </a:lnTo>
                <a:lnTo>
                  <a:pt x="206775" y="2345280"/>
                </a:lnTo>
                <a:lnTo>
                  <a:pt x="165348" y="2343897"/>
                </a:lnTo>
                <a:lnTo>
                  <a:pt x="106640" y="2332828"/>
                </a:lnTo>
                <a:lnTo>
                  <a:pt x="49226" y="2296251"/>
                </a:lnTo>
                <a:lnTo>
                  <a:pt x="12650" y="2238837"/>
                </a:lnTo>
                <a:lnTo>
                  <a:pt x="1581" y="2180129"/>
                </a:lnTo>
                <a:lnTo>
                  <a:pt x="197" y="2138702"/>
                </a:lnTo>
                <a:lnTo>
                  <a:pt x="0" y="208733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250167" y="2778562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80637" y="2565123"/>
            <a:ext cx="11009630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6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如果数据中的某个字节的⼆进制代码恰好和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180">
                <a:latin typeface="Tahoma"/>
                <a:cs typeface="Tahoma"/>
              </a:rPr>
              <a:t>SOH</a:t>
            </a:r>
            <a:r>
              <a:rPr dirty="0" sz="3300" spc="-125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或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155">
                <a:latin typeface="Tahoma"/>
                <a:cs typeface="Tahoma"/>
              </a:rPr>
              <a:t>EOT</a:t>
            </a:r>
            <a:r>
              <a:rPr dirty="0" sz="3300" spc="-125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⼀ 样，数据链路层就会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错误地</a:t>
            </a:r>
            <a:r>
              <a:rPr dirty="0" sz="3300" spc="380">
                <a:solidFill>
                  <a:srgbClr val="FF2600"/>
                </a:solidFill>
                <a:latin typeface="Tahoma"/>
                <a:cs typeface="Tahoma"/>
              </a:rPr>
              <a:t>“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找到帧的边界</a:t>
            </a:r>
            <a:r>
              <a:rPr dirty="0" sz="3300" spc="380">
                <a:latin typeface="Tahoma"/>
                <a:cs typeface="Tahoma"/>
              </a:rPr>
              <a:t>”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03559" y="6976177"/>
            <a:ext cx="2675890" cy="0"/>
          </a:xfrm>
          <a:custGeom>
            <a:avLst/>
            <a:gdLst/>
            <a:ahLst/>
            <a:cxnLst/>
            <a:rect l="l" t="t" r="r" b="b"/>
            <a:pathLst>
              <a:path w="2675890" h="0">
                <a:moveTo>
                  <a:pt x="0" y="0"/>
                </a:moveTo>
                <a:lnTo>
                  <a:pt x="267553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37794" y="6976177"/>
            <a:ext cx="3029585" cy="0"/>
          </a:xfrm>
          <a:custGeom>
            <a:avLst/>
            <a:gdLst/>
            <a:ahLst/>
            <a:cxnLst/>
            <a:rect l="l" t="t" r="r" b="b"/>
            <a:pathLst>
              <a:path w="3029584" h="0">
                <a:moveTo>
                  <a:pt x="0" y="0"/>
                </a:moveTo>
                <a:lnTo>
                  <a:pt x="302907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668622" y="692591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7744" y="692591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800855" y="6318643"/>
            <a:ext cx="4822190" cy="0"/>
          </a:xfrm>
          <a:custGeom>
            <a:avLst/>
            <a:gdLst/>
            <a:ahLst/>
            <a:cxnLst/>
            <a:rect l="l" t="t" r="r" b="b"/>
            <a:pathLst>
              <a:path w="4822190" h="0">
                <a:moveTo>
                  <a:pt x="0" y="0"/>
                </a:moveTo>
                <a:lnTo>
                  <a:pt x="482184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84573" y="6318643"/>
            <a:ext cx="4820285" cy="0"/>
          </a:xfrm>
          <a:custGeom>
            <a:avLst/>
            <a:gdLst/>
            <a:ahLst/>
            <a:cxnLst/>
            <a:rect l="l" t="t" r="r" b="b"/>
            <a:pathLst>
              <a:path w="4820284" h="0">
                <a:moveTo>
                  <a:pt x="0" y="0"/>
                </a:moveTo>
                <a:lnTo>
                  <a:pt x="4819842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612229" y="626838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94524" y="626838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182601" y="5964868"/>
          <a:ext cx="11550650" cy="2249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5480"/>
                <a:gridCol w="2100580"/>
                <a:gridCol w="1952625"/>
                <a:gridCol w="3590924"/>
                <a:gridCol w="1938654"/>
              </a:tblGrid>
              <a:tr h="654685">
                <a:tc gridSpan="5">
                  <a:txBody>
                    <a:bodyPr/>
                    <a:lstStyle/>
                    <a:p>
                      <a:pPr algn="ctr" marL="2159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完整的帧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0655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40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marL="3898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数据部分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3195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</a:tcPr>
                </a:tc>
              </a:tr>
              <a:tr h="842644">
                <a:tc>
                  <a:txBody>
                    <a:bodyPr/>
                    <a:lstStyle/>
                    <a:p>
                      <a:pPr marL="630555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dirty="0" sz="2450" spc="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SOH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52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66421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dirty="0" sz="24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EOT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52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66802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dirty="0" sz="24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EOT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52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438F8B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8870081" y="8771642"/>
            <a:ext cx="25387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接收端误认为的帧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485999" y="8779377"/>
            <a:ext cx="31667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接收端认为⽆效被丢弃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透明传输</a:t>
            </a:r>
          </a:p>
        </p:txBody>
      </p:sp>
      <p:sp>
        <p:nvSpPr>
          <p:cNvPr id="20" name="object 2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02040" y="8326843"/>
            <a:ext cx="5909310" cy="408940"/>
          </a:xfrm>
          <a:custGeom>
            <a:avLst/>
            <a:gdLst/>
            <a:ahLst/>
            <a:cxnLst/>
            <a:rect l="l" t="t" r="r" b="b"/>
            <a:pathLst>
              <a:path w="5909309" h="408940">
                <a:moveTo>
                  <a:pt x="5908905" y="0"/>
                </a:moveTo>
                <a:lnTo>
                  <a:pt x="5903643" y="54282"/>
                </a:lnTo>
                <a:lnTo>
                  <a:pt x="5888792" y="103059"/>
                </a:lnTo>
                <a:lnTo>
                  <a:pt x="5865758" y="144384"/>
                </a:lnTo>
                <a:lnTo>
                  <a:pt x="5835943" y="176313"/>
                </a:lnTo>
                <a:lnTo>
                  <a:pt x="5800752" y="196897"/>
                </a:lnTo>
                <a:lnTo>
                  <a:pt x="5761590" y="204191"/>
                </a:lnTo>
                <a:lnTo>
                  <a:pt x="3101766" y="204191"/>
                </a:lnTo>
                <a:lnTo>
                  <a:pt x="3062604" y="211484"/>
                </a:lnTo>
                <a:lnTo>
                  <a:pt x="3027413" y="232069"/>
                </a:lnTo>
                <a:lnTo>
                  <a:pt x="2997599" y="263997"/>
                </a:lnTo>
                <a:lnTo>
                  <a:pt x="2974564" y="305323"/>
                </a:lnTo>
                <a:lnTo>
                  <a:pt x="2959713" y="354100"/>
                </a:lnTo>
                <a:lnTo>
                  <a:pt x="2954451" y="408382"/>
                </a:lnTo>
                <a:lnTo>
                  <a:pt x="2949189" y="354100"/>
                </a:lnTo>
                <a:lnTo>
                  <a:pt x="2934339" y="305323"/>
                </a:lnTo>
                <a:lnTo>
                  <a:pt x="2911304" y="263997"/>
                </a:lnTo>
                <a:lnTo>
                  <a:pt x="2881489" y="232069"/>
                </a:lnTo>
                <a:lnTo>
                  <a:pt x="2846298" y="211484"/>
                </a:lnTo>
                <a:lnTo>
                  <a:pt x="2807136" y="204191"/>
                </a:lnTo>
                <a:lnTo>
                  <a:pt x="147315" y="204191"/>
                </a:lnTo>
                <a:lnTo>
                  <a:pt x="108152" y="196897"/>
                </a:lnTo>
                <a:lnTo>
                  <a:pt x="72962" y="176313"/>
                </a:lnTo>
                <a:lnTo>
                  <a:pt x="43147" y="144384"/>
                </a:lnTo>
                <a:lnTo>
                  <a:pt x="20112" y="103059"/>
                </a:lnTo>
                <a:lnTo>
                  <a:pt x="5262" y="54282"/>
                </a:lnTo>
                <a:lnTo>
                  <a:pt x="0" y="0"/>
                </a:lnTo>
              </a:path>
            </a:pathLst>
          </a:custGeom>
          <a:ln w="27014">
            <a:solidFill>
              <a:srgbClr val="0085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177107" y="8326843"/>
            <a:ext cx="5539105" cy="408940"/>
          </a:xfrm>
          <a:custGeom>
            <a:avLst/>
            <a:gdLst/>
            <a:ahLst/>
            <a:cxnLst/>
            <a:rect l="l" t="t" r="r" b="b"/>
            <a:pathLst>
              <a:path w="5539105" h="408940">
                <a:moveTo>
                  <a:pt x="5538805" y="0"/>
                </a:moveTo>
                <a:lnTo>
                  <a:pt x="5533873" y="54282"/>
                </a:lnTo>
                <a:lnTo>
                  <a:pt x="5519952" y="103059"/>
                </a:lnTo>
                <a:lnTo>
                  <a:pt x="5498360" y="144384"/>
                </a:lnTo>
                <a:lnTo>
                  <a:pt x="5470413" y="176313"/>
                </a:lnTo>
                <a:lnTo>
                  <a:pt x="5437427" y="196897"/>
                </a:lnTo>
                <a:lnTo>
                  <a:pt x="5400717" y="204191"/>
                </a:lnTo>
                <a:lnTo>
                  <a:pt x="2907490" y="204191"/>
                </a:lnTo>
                <a:lnTo>
                  <a:pt x="2870780" y="211484"/>
                </a:lnTo>
                <a:lnTo>
                  <a:pt x="2837794" y="232069"/>
                </a:lnTo>
                <a:lnTo>
                  <a:pt x="2809846" y="263997"/>
                </a:lnTo>
                <a:lnTo>
                  <a:pt x="2788254" y="305323"/>
                </a:lnTo>
                <a:lnTo>
                  <a:pt x="2774334" y="354100"/>
                </a:lnTo>
                <a:lnTo>
                  <a:pt x="2769401" y="408382"/>
                </a:lnTo>
                <a:lnTo>
                  <a:pt x="2764469" y="354100"/>
                </a:lnTo>
                <a:lnTo>
                  <a:pt x="2750548" y="305323"/>
                </a:lnTo>
                <a:lnTo>
                  <a:pt x="2728956" y="263997"/>
                </a:lnTo>
                <a:lnTo>
                  <a:pt x="2701009" y="232069"/>
                </a:lnTo>
                <a:lnTo>
                  <a:pt x="2668023" y="211484"/>
                </a:lnTo>
                <a:lnTo>
                  <a:pt x="2631313" y="204191"/>
                </a:lnTo>
                <a:lnTo>
                  <a:pt x="138088" y="204191"/>
                </a:lnTo>
                <a:lnTo>
                  <a:pt x="101378" y="196897"/>
                </a:lnTo>
                <a:lnTo>
                  <a:pt x="68392" y="176313"/>
                </a:lnTo>
                <a:lnTo>
                  <a:pt x="40445" y="144384"/>
                </a:lnTo>
                <a:lnTo>
                  <a:pt x="18853" y="103059"/>
                </a:lnTo>
                <a:lnTo>
                  <a:pt x="4932" y="54282"/>
                </a:lnTo>
                <a:lnTo>
                  <a:pt x="0" y="0"/>
                </a:lnTo>
              </a:path>
            </a:pathLst>
          </a:custGeom>
          <a:ln w="25327">
            <a:solidFill>
              <a:srgbClr val="0085C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715916"/>
            <a:ext cx="119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⼩结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00143" y="2496897"/>
            <a:ext cx="3942715" cy="5888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⽣成树协议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虚拟局域⽹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802.1Q</a:t>
            </a:r>
            <a:r>
              <a:rPr dirty="0" sz="3600" spc="25">
                <a:latin typeface="Microsoft JhengHei UI"/>
                <a:cs typeface="Microsoft JhengHei UI"/>
              </a:rPr>
              <a:t>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VLAN</a:t>
            </a:r>
            <a:r>
              <a:rPr dirty="0" sz="3600" spc="25">
                <a:latin typeface="Microsoft JhengHei UI"/>
                <a:cs typeface="Microsoft JhengHei UI"/>
              </a:rPr>
              <a:t>的优点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划分⽅法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VLA</a:t>
            </a:r>
            <a:r>
              <a:rPr dirty="0" sz="3600" spc="10">
                <a:latin typeface="Arial"/>
                <a:cs typeface="Arial"/>
              </a:rPr>
              <a:t>N</a:t>
            </a:r>
            <a:r>
              <a:rPr dirty="0" sz="3600" spc="25">
                <a:latin typeface="Microsoft JhengHei UI"/>
                <a:cs typeface="Microsoft JhengHei UI"/>
              </a:rPr>
              <a:t>实验结果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3584" y="1790520"/>
            <a:ext cx="13759235" cy="8691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7895590"/>
          </a:xfrm>
          <a:custGeom>
            <a:avLst/>
            <a:gdLst/>
            <a:ahLst/>
            <a:cxnLst/>
            <a:rect l="l" t="t" r="r" b="b"/>
            <a:pathLst>
              <a:path w="12963525" h="78955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637406"/>
                </a:lnTo>
                <a:lnTo>
                  <a:pt x="197" y="7688776"/>
                </a:lnTo>
                <a:lnTo>
                  <a:pt x="1581" y="7730203"/>
                </a:lnTo>
                <a:lnTo>
                  <a:pt x="12649" y="7788911"/>
                </a:lnTo>
                <a:lnTo>
                  <a:pt x="49226" y="7846324"/>
                </a:lnTo>
                <a:lnTo>
                  <a:pt x="106640" y="7882901"/>
                </a:lnTo>
                <a:lnTo>
                  <a:pt x="165348" y="7893970"/>
                </a:lnTo>
                <a:lnTo>
                  <a:pt x="206776" y="7895354"/>
                </a:lnTo>
                <a:lnTo>
                  <a:pt x="258146" y="7895552"/>
                </a:lnTo>
                <a:lnTo>
                  <a:pt x="12705299" y="7895552"/>
                </a:lnTo>
                <a:lnTo>
                  <a:pt x="12756671" y="7895354"/>
                </a:lnTo>
                <a:lnTo>
                  <a:pt x="12798099" y="7893970"/>
                </a:lnTo>
                <a:lnTo>
                  <a:pt x="12856802" y="7882901"/>
                </a:lnTo>
                <a:lnTo>
                  <a:pt x="12914218" y="7846324"/>
                </a:lnTo>
                <a:lnTo>
                  <a:pt x="12950799" y="7788911"/>
                </a:lnTo>
                <a:lnTo>
                  <a:pt x="12961867" y="7730203"/>
                </a:lnTo>
                <a:lnTo>
                  <a:pt x="12963250" y="7688776"/>
                </a:lnTo>
                <a:lnTo>
                  <a:pt x="12963448" y="763740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7895590"/>
          </a:xfrm>
          <a:custGeom>
            <a:avLst/>
            <a:gdLst/>
            <a:ahLst/>
            <a:cxnLst/>
            <a:rect l="l" t="t" r="r" b="b"/>
            <a:pathLst>
              <a:path w="12963525" h="78955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637406"/>
                </a:lnTo>
                <a:lnTo>
                  <a:pt x="12963250" y="7688776"/>
                </a:lnTo>
                <a:lnTo>
                  <a:pt x="12961867" y="7730203"/>
                </a:lnTo>
                <a:lnTo>
                  <a:pt x="12950799" y="7788911"/>
                </a:lnTo>
                <a:lnTo>
                  <a:pt x="12914218" y="7846324"/>
                </a:lnTo>
                <a:lnTo>
                  <a:pt x="12856802" y="7882901"/>
                </a:lnTo>
                <a:lnTo>
                  <a:pt x="12798099" y="7893970"/>
                </a:lnTo>
                <a:lnTo>
                  <a:pt x="12756671" y="7895354"/>
                </a:lnTo>
                <a:lnTo>
                  <a:pt x="12705299" y="7895552"/>
                </a:lnTo>
                <a:lnTo>
                  <a:pt x="258145" y="7895552"/>
                </a:lnTo>
                <a:lnTo>
                  <a:pt x="206775" y="7895354"/>
                </a:lnTo>
                <a:lnTo>
                  <a:pt x="165348" y="7893970"/>
                </a:lnTo>
                <a:lnTo>
                  <a:pt x="106640" y="7882901"/>
                </a:lnTo>
                <a:lnTo>
                  <a:pt x="49226" y="7846324"/>
                </a:lnTo>
                <a:lnTo>
                  <a:pt x="12650" y="7788911"/>
                </a:lnTo>
                <a:lnTo>
                  <a:pt x="1581" y="7730203"/>
                </a:lnTo>
                <a:lnTo>
                  <a:pt x="197" y="7688776"/>
                </a:lnTo>
                <a:lnTo>
                  <a:pt x="0" y="763740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76360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704365"/>
            <a:ext cx="22244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⽣成树协议：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37929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399498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461067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84538" y="3144141"/>
            <a:ext cx="1858010" cy="1872614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冗余链路；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⼴播⻛暴；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15">
                <a:latin typeface="Arial"/>
                <a:cs typeface="Arial"/>
              </a:rPr>
              <a:t>S</a:t>
            </a:r>
            <a:r>
              <a:rPr dirty="0" sz="2850" spc="10">
                <a:latin typeface="Arial"/>
                <a:cs typeface="Arial"/>
              </a:rPr>
              <a:t>T</a:t>
            </a:r>
            <a:r>
              <a:rPr dirty="0" sz="2850" spc="15">
                <a:latin typeface="Arial"/>
                <a:cs typeface="Arial"/>
              </a:rPr>
              <a:t>P</a:t>
            </a:r>
            <a:r>
              <a:rPr dirty="0" sz="2850" spc="30">
                <a:latin typeface="Microsoft JhengHei UI"/>
                <a:cs typeface="Microsoft JhengHei UI"/>
              </a:rPr>
              <a:t>概念。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6645" y="523835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97115" y="5179107"/>
            <a:ext cx="22244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虚拟局域⽹：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4068" y="585403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54068" y="646972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4068" y="709740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4068" y="772508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54068" y="835275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54068" y="898043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84538" y="5618884"/>
            <a:ext cx="3690620" cy="376809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基本概念；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15">
                <a:latin typeface="Arial"/>
                <a:cs typeface="Arial"/>
              </a:rPr>
              <a:t>802.1Q</a:t>
            </a:r>
            <a:r>
              <a:rPr dirty="0" sz="2850" spc="15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850" spc="15">
                <a:latin typeface="Arial"/>
                <a:cs typeface="Arial"/>
              </a:rPr>
              <a:t>VLAN</a:t>
            </a:r>
            <a:r>
              <a:rPr dirty="0" sz="2850" spc="30">
                <a:latin typeface="Microsoft JhengHei UI"/>
                <a:cs typeface="Microsoft JhengHei UI"/>
              </a:rPr>
              <a:t>优点；</a:t>
            </a:r>
            <a:endParaRPr sz="2850">
              <a:latin typeface="Microsoft JhengHei UI"/>
              <a:cs typeface="Microsoft JhengHei UI"/>
            </a:endParaRPr>
          </a:p>
          <a:p>
            <a:pPr marL="12700" marR="880110">
              <a:lnSpc>
                <a:spcPct val="144500"/>
              </a:lnSpc>
            </a:pPr>
            <a:r>
              <a:rPr dirty="0" sz="2850" spc="15">
                <a:latin typeface="Arial"/>
                <a:cs typeface="Arial"/>
              </a:rPr>
              <a:t>VLA</a:t>
            </a:r>
            <a:r>
              <a:rPr dirty="0" sz="2850" spc="20">
                <a:latin typeface="Arial"/>
                <a:cs typeface="Arial"/>
              </a:rPr>
              <a:t>N</a:t>
            </a:r>
            <a:r>
              <a:rPr dirty="0" sz="2850" spc="25">
                <a:latin typeface="Microsoft JhengHei UI"/>
                <a:cs typeface="Microsoft JhengHei UI"/>
              </a:rPr>
              <a:t>划分⽅法；  </a:t>
            </a:r>
            <a:r>
              <a:rPr dirty="0" sz="2850" spc="15">
                <a:latin typeface="Arial"/>
                <a:cs typeface="Arial"/>
              </a:rPr>
              <a:t>VLA</a:t>
            </a:r>
            <a:r>
              <a:rPr dirty="0" sz="2850" spc="20">
                <a:latin typeface="Arial"/>
                <a:cs typeface="Arial"/>
              </a:rPr>
              <a:t>N</a:t>
            </a:r>
            <a:r>
              <a:rPr dirty="0" sz="2850" spc="30">
                <a:latin typeface="Microsoft JhengHei UI"/>
                <a:cs typeface="Microsoft JhengHei UI"/>
              </a:rPr>
              <a:t>抓包分析；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交换机地址学习分析。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73426" y="715916"/>
            <a:ext cx="29578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⾼速以太⽹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789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993515"/>
          </a:xfrm>
          <a:custGeom>
            <a:avLst/>
            <a:gdLst/>
            <a:ahLst/>
            <a:cxnLst/>
            <a:rect l="l" t="t" r="r" b="b"/>
            <a:pathLst>
              <a:path w="12963525" h="39935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35254"/>
                </a:lnTo>
                <a:lnTo>
                  <a:pt x="197" y="3786624"/>
                </a:lnTo>
                <a:lnTo>
                  <a:pt x="1581" y="3828051"/>
                </a:lnTo>
                <a:lnTo>
                  <a:pt x="12649" y="3886760"/>
                </a:lnTo>
                <a:lnTo>
                  <a:pt x="49226" y="3944173"/>
                </a:lnTo>
                <a:lnTo>
                  <a:pt x="106640" y="3980749"/>
                </a:lnTo>
                <a:lnTo>
                  <a:pt x="165348" y="3991818"/>
                </a:lnTo>
                <a:lnTo>
                  <a:pt x="206776" y="3993202"/>
                </a:lnTo>
                <a:lnTo>
                  <a:pt x="258146" y="3993399"/>
                </a:lnTo>
                <a:lnTo>
                  <a:pt x="12705299" y="3993399"/>
                </a:lnTo>
                <a:lnTo>
                  <a:pt x="12756671" y="3993202"/>
                </a:lnTo>
                <a:lnTo>
                  <a:pt x="12798099" y="3991818"/>
                </a:lnTo>
                <a:lnTo>
                  <a:pt x="12856802" y="3980749"/>
                </a:lnTo>
                <a:lnTo>
                  <a:pt x="12914218" y="3944173"/>
                </a:lnTo>
                <a:lnTo>
                  <a:pt x="12950799" y="3886760"/>
                </a:lnTo>
                <a:lnTo>
                  <a:pt x="12961867" y="3828051"/>
                </a:lnTo>
                <a:lnTo>
                  <a:pt x="12963250" y="3786624"/>
                </a:lnTo>
                <a:lnTo>
                  <a:pt x="12963448" y="373525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993515"/>
          </a:xfrm>
          <a:custGeom>
            <a:avLst/>
            <a:gdLst/>
            <a:ahLst/>
            <a:cxnLst/>
            <a:rect l="l" t="t" r="r" b="b"/>
            <a:pathLst>
              <a:path w="12963525" h="39935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35254"/>
                </a:lnTo>
                <a:lnTo>
                  <a:pt x="12963250" y="3786624"/>
                </a:lnTo>
                <a:lnTo>
                  <a:pt x="12961867" y="3828051"/>
                </a:lnTo>
                <a:lnTo>
                  <a:pt x="12950799" y="3886760"/>
                </a:lnTo>
                <a:lnTo>
                  <a:pt x="12914218" y="3944173"/>
                </a:lnTo>
                <a:lnTo>
                  <a:pt x="12856802" y="3980749"/>
                </a:lnTo>
                <a:lnTo>
                  <a:pt x="12798099" y="3991818"/>
                </a:lnTo>
                <a:lnTo>
                  <a:pt x="12756671" y="3993202"/>
                </a:lnTo>
                <a:lnTo>
                  <a:pt x="12705299" y="3993399"/>
                </a:lnTo>
                <a:lnTo>
                  <a:pt x="258145" y="3993399"/>
                </a:lnTo>
                <a:lnTo>
                  <a:pt x="206775" y="3993202"/>
                </a:lnTo>
                <a:lnTo>
                  <a:pt x="165348" y="3991818"/>
                </a:lnTo>
                <a:lnTo>
                  <a:pt x="106640" y="3980749"/>
                </a:lnTo>
                <a:lnTo>
                  <a:pt x="49226" y="3944173"/>
                </a:lnTo>
                <a:lnTo>
                  <a:pt x="12650" y="3886760"/>
                </a:lnTo>
                <a:lnTo>
                  <a:pt x="1581" y="3828051"/>
                </a:lnTo>
                <a:lnTo>
                  <a:pt x="197" y="3786624"/>
                </a:lnTo>
                <a:lnTo>
                  <a:pt x="0" y="373525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48508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18872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906069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7115" y="2492763"/>
            <a:ext cx="7938134" cy="2881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921125">
              <a:lnSpc>
                <a:spcPct val="142600"/>
              </a:lnSpc>
              <a:spcBef>
                <a:spcPts val="100"/>
              </a:spcBef>
            </a:pPr>
            <a:r>
              <a:rPr dirty="0" sz="3300" spc="-5">
                <a:latin typeface="Arial"/>
                <a:cs typeface="Arial"/>
              </a:rPr>
              <a:t>100BASE-T</a:t>
            </a:r>
            <a:r>
              <a:rPr dirty="0" sz="3300" spc="-12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以太⽹。 吉⽐特以太⽹。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ts val="5650"/>
              </a:lnSpc>
              <a:spcBef>
                <a:spcPts val="360"/>
              </a:spcBef>
            </a:pPr>
            <a:r>
              <a:rPr dirty="0" sz="3300" spc="-5">
                <a:latin typeface="Arial"/>
                <a:cs typeface="Arial"/>
              </a:rPr>
              <a:t>10</a:t>
            </a:r>
            <a:r>
              <a:rPr dirty="0" sz="3300" spc="-5">
                <a:latin typeface="Microsoft JhengHei UI"/>
                <a:cs typeface="Microsoft JhengHei UI"/>
              </a:rPr>
              <a:t>吉⽐特以太⽹</a:t>
            </a:r>
            <a:r>
              <a:rPr dirty="0" sz="3300" spc="6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(10GE)</a:t>
            </a:r>
            <a:r>
              <a:rPr dirty="0" sz="3300" spc="-3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和更快的以太⽹。 使⽤以太⽹进⾏宽带接⼊。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6624" y="2496897"/>
            <a:ext cx="3199765" cy="15513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5540" y="715916"/>
            <a:ext cx="50336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100BASE-T</a:t>
            </a:r>
            <a:r>
              <a:rPr dirty="0" spc="-170">
                <a:latin typeface="Arial"/>
                <a:cs typeface="Arial"/>
              </a:rPr>
              <a:t> </a:t>
            </a:r>
            <a:r>
              <a:rPr dirty="0" spc="10"/>
              <a:t>以太⽹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29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497830"/>
          </a:xfrm>
          <a:custGeom>
            <a:avLst/>
            <a:gdLst/>
            <a:ahLst/>
            <a:cxnLst/>
            <a:rect l="l" t="t" r="r" b="b"/>
            <a:pathLst>
              <a:path w="12963525" h="549783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239601"/>
                </a:lnTo>
                <a:lnTo>
                  <a:pt x="197" y="5290971"/>
                </a:lnTo>
                <a:lnTo>
                  <a:pt x="1581" y="5332398"/>
                </a:lnTo>
                <a:lnTo>
                  <a:pt x="12649" y="5391107"/>
                </a:lnTo>
                <a:lnTo>
                  <a:pt x="49226" y="5448520"/>
                </a:lnTo>
                <a:lnTo>
                  <a:pt x="106640" y="5485096"/>
                </a:lnTo>
                <a:lnTo>
                  <a:pt x="165348" y="5496165"/>
                </a:lnTo>
                <a:lnTo>
                  <a:pt x="206776" y="5497549"/>
                </a:lnTo>
                <a:lnTo>
                  <a:pt x="258146" y="5497746"/>
                </a:lnTo>
                <a:lnTo>
                  <a:pt x="12705299" y="5497746"/>
                </a:lnTo>
                <a:lnTo>
                  <a:pt x="12756671" y="5497549"/>
                </a:lnTo>
                <a:lnTo>
                  <a:pt x="12798099" y="5496165"/>
                </a:lnTo>
                <a:lnTo>
                  <a:pt x="12856802" y="5485096"/>
                </a:lnTo>
                <a:lnTo>
                  <a:pt x="12914218" y="5448520"/>
                </a:lnTo>
                <a:lnTo>
                  <a:pt x="12950799" y="5391107"/>
                </a:lnTo>
                <a:lnTo>
                  <a:pt x="12961867" y="5332398"/>
                </a:lnTo>
                <a:lnTo>
                  <a:pt x="12963250" y="5290971"/>
                </a:lnTo>
                <a:lnTo>
                  <a:pt x="12963448" y="523960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497830"/>
          </a:xfrm>
          <a:custGeom>
            <a:avLst/>
            <a:gdLst/>
            <a:ahLst/>
            <a:cxnLst/>
            <a:rect l="l" t="t" r="r" b="b"/>
            <a:pathLst>
              <a:path w="12963525" h="549783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239601"/>
                </a:lnTo>
                <a:lnTo>
                  <a:pt x="12963250" y="5290971"/>
                </a:lnTo>
                <a:lnTo>
                  <a:pt x="12961867" y="5332398"/>
                </a:lnTo>
                <a:lnTo>
                  <a:pt x="12950799" y="5391107"/>
                </a:lnTo>
                <a:lnTo>
                  <a:pt x="12914218" y="5448520"/>
                </a:lnTo>
                <a:lnTo>
                  <a:pt x="12856802" y="5485096"/>
                </a:lnTo>
                <a:lnTo>
                  <a:pt x="12798099" y="5496165"/>
                </a:lnTo>
                <a:lnTo>
                  <a:pt x="12756671" y="5497549"/>
                </a:lnTo>
                <a:lnTo>
                  <a:pt x="12705299" y="5497746"/>
                </a:lnTo>
                <a:lnTo>
                  <a:pt x="258145" y="5497746"/>
                </a:lnTo>
                <a:lnTo>
                  <a:pt x="206775" y="5497549"/>
                </a:lnTo>
                <a:lnTo>
                  <a:pt x="165348" y="5496165"/>
                </a:lnTo>
                <a:lnTo>
                  <a:pt x="106640" y="5485096"/>
                </a:lnTo>
                <a:lnTo>
                  <a:pt x="49226" y="5448520"/>
                </a:lnTo>
                <a:lnTo>
                  <a:pt x="12650" y="5391107"/>
                </a:lnTo>
                <a:lnTo>
                  <a:pt x="1581" y="5332398"/>
                </a:lnTo>
                <a:lnTo>
                  <a:pt x="197" y="5290971"/>
                </a:lnTo>
                <a:lnTo>
                  <a:pt x="0" y="523960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8082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820600"/>
            <a:ext cx="101485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速率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达到或超过</a:t>
            </a:r>
            <a:r>
              <a:rPr dirty="0" sz="33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100</a:t>
            </a:r>
            <a:r>
              <a:rPr dirty="0" sz="330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Mbit/s</a:t>
            </a:r>
            <a:r>
              <a:rPr dirty="0" sz="330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的以太⽹称为⾼速以太⽹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503286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75021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3323204"/>
            <a:ext cx="10805160" cy="3612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5080" indent="-429895">
              <a:lnSpc>
                <a:spcPct val="142600"/>
              </a:lnSpc>
              <a:spcBef>
                <a:spcPts val="100"/>
              </a:spcBef>
              <a:buSzPct val="74242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Arial"/>
                <a:cs typeface="Arial"/>
              </a:rPr>
              <a:t>100BASE-T</a:t>
            </a:r>
            <a:r>
              <a:rPr dirty="0" sz="3300" spc="-7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在双绞线上传送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100</a:t>
            </a:r>
            <a:r>
              <a:rPr dirty="0" sz="330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Mbit/s</a:t>
            </a:r>
            <a:r>
              <a:rPr dirty="0" sz="330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基带信号的星型 拓扑以太⽹</a:t>
            </a:r>
            <a:r>
              <a:rPr dirty="0" sz="3300" spc="-5">
                <a:latin typeface="Microsoft JhengHei UI"/>
                <a:cs typeface="Microsoft JhengHei UI"/>
              </a:rPr>
              <a:t>，仍使⽤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IEEE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802.3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的</a:t>
            </a:r>
            <a:r>
              <a:rPr dirty="0" sz="3300" spc="-5">
                <a:latin typeface="Arial"/>
                <a:cs typeface="Arial"/>
              </a:rPr>
              <a:t>CSMA/CD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协议；  </a:t>
            </a:r>
            <a:r>
              <a:rPr dirty="0" sz="3300" spc="-5">
                <a:latin typeface="Arial"/>
                <a:cs typeface="Arial"/>
              </a:rPr>
              <a:t>100BASE-T</a:t>
            </a:r>
            <a:r>
              <a:rPr dirty="0" sz="3300" spc="-6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以太⽹⼜称为快速以太⽹</a:t>
            </a:r>
            <a:r>
              <a:rPr dirty="0" sz="3300" spc="8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(Fast Ethernet)</a:t>
            </a:r>
            <a:r>
              <a:rPr dirty="0" sz="3300" spc="-5">
                <a:latin typeface="Microsoft JhengHei UI"/>
                <a:cs typeface="Microsoft JhengHei UI"/>
              </a:rPr>
              <a:t>；  </a:t>
            </a:r>
            <a:r>
              <a:rPr dirty="0" sz="3300" spc="-5">
                <a:latin typeface="Arial"/>
                <a:cs typeface="Arial"/>
              </a:rPr>
              <a:t>1995 </a:t>
            </a:r>
            <a:r>
              <a:rPr dirty="0" sz="3300" spc="-5">
                <a:latin typeface="Microsoft JhengHei UI"/>
                <a:cs typeface="Microsoft JhengHei UI"/>
              </a:rPr>
              <a:t>年</a:t>
            </a:r>
            <a:r>
              <a:rPr dirty="0" sz="3300" spc="-5">
                <a:latin typeface="Arial"/>
                <a:cs typeface="Arial"/>
              </a:rPr>
              <a:t>IEEE</a:t>
            </a:r>
            <a:r>
              <a:rPr dirty="0" sz="3300" spc="-5">
                <a:latin typeface="Microsoft JhengHei UI"/>
                <a:cs typeface="Microsoft JhengHei UI"/>
              </a:rPr>
              <a:t>已把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100BASE-T</a:t>
            </a:r>
            <a:r>
              <a:rPr dirty="0" sz="3300" spc="-7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的快速以太⽹定为正式标 准，其代号为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IEEE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802.3u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55985" y="715916"/>
            <a:ext cx="679259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5">
                <a:solidFill>
                  <a:srgbClr val="FFFFFF"/>
                </a:solidFill>
                <a:latin typeface="Arial"/>
                <a:cs typeface="Arial"/>
              </a:rPr>
              <a:t>100BASE-T</a:t>
            </a:r>
            <a:r>
              <a:rPr dirty="0" sz="46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以太⽹的特点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80275" y="2563125"/>
            <a:ext cx="7821295" cy="1047115"/>
          </a:xfrm>
          <a:custGeom>
            <a:avLst/>
            <a:gdLst/>
            <a:ahLst/>
            <a:cxnLst/>
            <a:rect l="l" t="t" r="r" b="b"/>
            <a:pathLst>
              <a:path w="7821294" h="1047114">
                <a:moveTo>
                  <a:pt x="240097" y="0"/>
                </a:moveTo>
                <a:lnTo>
                  <a:pt x="7580754" y="0"/>
                </a:lnTo>
                <a:lnTo>
                  <a:pt x="7628532" y="183"/>
                </a:lnTo>
                <a:lnTo>
                  <a:pt x="7667063" y="1470"/>
                </a:lnTo>
                <a:lnTo>
                  <a:pt x="7721667" y="11765"/>
                </a:lnTo>
                <a:lnTo>
                  <a:pt x="7775066" y="45785"/>
                </a:lnTo>
                <a:lnTo>
                  <a:pt x="7809085" y="99184"/>
                </a:lnTo>
                <a:lnTo>
                  <a:pt x="7819381" y="153788"/>
                </a:lnTo>
                <a:lnTo>
                  <a:pt x="7820668" y="192318"/>
                </a:lnTo>
                <a:lnTo>
                  <a:pt x="7820851" y="240097"/>
                </a:lnTo>
                <a:lnTo>
                  <a:pt x="7820851" y="806991"/>
                </a:lnTo>
                <a:lnTo>
                  <a:pt x="7820668" y="854769"/>
                </a:lnTo>
                <a:lnTo>
                  <a:pt x="7819381" y="893300"/>
                </a:lnTo>
                <a:lnTo>
                  <a:pt x="7809085" y="947904"/>
                </a:lnTo>
                <a:lnTo>
                  <a:pt x="7775066" y="1001303"/>
                </a:lnTo>
                <a:lnTo>
                  <a:pt x="7721667" y="1035322"/>
                </a:lnTo>
                <a:lnTo>
                  <a:pt x="7667063" y="1045617"/>
                </a:lnTo>
                <a:lnTo>
                  <a:pt x="7628532" y="1046904"/>
                </a:lnTo>
                <a:lnTo>
                  <a:pt x="7580754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446345" y="2798950"/>
            <a:ext cx="488886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全双⼯时不使⽤</a:t>
            </a:r>
            <a:r>
              <a:rPr dirty="0" sz="3300" spc="-5">
                <a:latin typeface="Arial"/>
                <a:cs typeface="Arial"/>
              </a:rPr>
              <a:t>CSMA/CD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80275" y="4117600"/>
            <a:ext cx="7821295" cy="1047115"/>
          </a:xfrm>
          <a:custGeom>
            <a:avLst/>
            <a:gdLst/>
            <a:ahLst/>
            <a:cxnLst/>
            <a:rect l="l" t="t" r="r" b="b"/>
            <a:pathLst>
              <a:path w="7821294" h="1047114">
                <a:moveTo>
                  <a:pt x="240097" y="0"/>
                </a:moveTo>
                <a:lnTo>
                  <a:pt x="7580754" y="0"/>
                </a:lnTo>
                <a:lnTo>
                  <a:pt x="7628532" y="183"/>
                </a:lnTo>
                <a:lnTo>
                  <a:pt x="7667063" y="1470"/>
                </a:lnTo>
                <a:lnTo>
                  <a:pt x="7721667" y="11765"/>
                </a:lnTo>
                <a:lnTo>
                  <a:pt x="7775066" y="45785"/>
                </a:lnTo>
                <a:lnTo>
                  <a:pt x="7809085" y="99184"/>
                </a:lnTo>
                <a:lnTo>
                  <a:pt x="7819381" y="153788"/>
                </a:lnTo>
                <a:lnTo>
                  <a:pt x="7820668" y="192318"/>
                </a:lnTo>
                <a:lnTo>
                  <a:pt x="7820851" y="240097"/>
                </a:lnTo>
                <a:lnTo>
                  <a:pt x="7820851" y="806991"/>
                </a:lnTo>
                <a:lnTo>
                  <a:pt x="7820668" y="854769"/>
                </a:lnTo>
                <a:lnTo>
                  <a:pt x="7819381" y="893300"/>
                </a:lnTo>
                <a:lnTo>
                  <a:pt x="7809085" y="947904"/>
                </a:lnTo>
                <a:lnTo>
                  <a:pt x="7775066" y="1001303"/>
                </a:lnTo>
                <a:lnTo>
                  <a:pt x="7721667" y="1035322"/>
                </a:lnTo>
                <a:lnTo>
                  <a:pt x="7667063" y="1045617"/>
                </a:lnTo>
                <a:lnTo>
                  <a:pt x="7628532" y="1046904"/>
                </a:lnTo>
                <a:lnTo>
                  <a:pt x="7580754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515670" y="4353426"/>
            <a:ext cx="475043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Arial"/>
                <a:cs typeface="Arial"/>
              </a:rPr>
              <a:t>MAC</a:t>
            </a:r>
            <a:r>
              <a:rPr dirty="0" sz="3300" spc="-3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帧格式为</a:t>
            </a:r>
            <a:r>
              <a:rPr dirty="0" sz="3300" spc="-10">
                <a:latin typeface="Arial"/>
                <a:cs typeface="Arial"/>
              </a:rPr>
              <a:t>802.3</a:t>
            </a:r>
            <a:r>
              <a:rPr dirty="0" sz="3300" spc="-3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标准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80275" y="5672075"/>
            <a:ext cx="7821295" cy="1047115"/>
          </a:xfrm>
          <a:custGeom>
            <a:avLst/>
            <a:gdLst/>
            <a:ahLst/>
            <a:cxnLst/>
            <a:rect l="l" t="t" r="r" b="b"/>
            <a:pathLst>
              <a:path w="7821294" h="1047115">
                <a:moveTo>
                  <a:pt x="240097" y="0"/>
                </a:moveTo>
                <a:lnTo>
                  <a:pt x="7580754" y="0"/>
                </a:lnTo>
                <a:lnTo>
                  <a:pt x="7628532" y="183"/>
                </a:lnTo>
                <a:lnTo>
                  <a:pt x="7667063" y="1470"/>
                </a:lnTo>
                <a:lnTo>
                  <a:pt x="7721667" y="11765"/>
                </a:lnTo>
                <a:lnTo>
                  <a:pt x="7775066" y="45785"/>
                </a:lnTo>
                <a:lnTo>
                  <a:pt x="7809085" y="99184"/>
                </a:lnTo>
                <a:lnTo>
                  <a:pt x="7819381" y="153788"/>
                </a:lnTo>
                <a:lnTo>
                  <a:pt x="7820668" y="192318"/>
                </a:lnTo>
                <a:lnTo>
                  <a:pt x="7820851" y="240097"/>
                </a:lnTo>
                <a:lnTo>
                  <a:pt x="7820851" y="806991"/>
                </a:lnTo>
                <a:lnTo>
                  <a:pt x="7820668" y="854769"/>
                </a:lnTo>
                <a:lnTo>
                  <a:pt x="7819381" y="893300"/>
                </a:lnTo>
                <a:lnTo>
                  <a:pt x="7809085" y="947904"/>
                </a:lnTo>
                <a:lnTo>
                  <a:pt x="7775066" y="1001303"/>
                </a:lnTo>
                <a:lnTo>
                  <a:pt x="7721667" y="1035322"/>
                </a:lnTo>
                <a:lnTo>
                  <a:pt x="7667063" y="1045617"/>
                </a:lnTo>
                <a:lnTo>
                  <a:pt x="7628532" y="1046904"/>
                </a:lnTo>
                <a:lnTo>
                  <a:pt x="7580754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400073" y="5907901"/>
            <a:ext cx="298069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⽹段⻓度</a:t>
            </a:r>
            <a:r>
              <a:rPr dirty="0" sz="3300" spc="5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100</a:t>
            </a:r>
            <a:r>
              <a:rPr dirty="0" sz="3300" spc="-4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m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80275" y="7226550"/>
            <a:ext cx="7821295" cy="1047115"/>
          </a:xfrm>
          <a:custGeom>
            <a:avLst/>
            <a:gdLst/>
            <a:ahLst/>
            <a:cxnLst/>
            <a:rect l="l" t="t" r="r" b="b"/>
            <a:pathLst>
              <a:path w="7821294" h="1047115">
                <a:moveTo>
                  <a:pt x="240097" y="0"/>
                </a:moveTo>
                <a:lnTo>
                  <a:pt x="7580754" y="0"/>
                </a:lnTo>
                <a:lnTo>
                  <a:pt x="7628532" y="183"/>
                </a:lnTo>
                <a:lnTo>
                  <a:pt x="7667063" y="1470"/>
                </a:lnTo>
                <a:lnTo>
                  <a:pt x="7721667" y="11765"/>
                </a:lnTo>
                <a:lnTo>
                  <a:pt x="7775066" y="45785"/>
                </a:lnTo>
                <a:lnTo>
                  <a:pt x="7809085" y="99184"/>
                </a:lnTo>
                <a:lnTo>
                  <a:pt x="7819381" y="153788"/>
                </a:lnTo>
                <a:lnTo>
                  <a:pt x="7820668" y="192318"/>
                </a:lnTo>
                <a:lnTo>
                  <a:pt x="7820851" y="240097"/>
                </a:lnTo>
                <a:lnTo>
                  <a:pt x="7820851" y="806991"/>
                </a:lnTo>
                <a:lnTo>
                  <a:pt x="7820668" y="854769"/>
                </a:lnTo>
                <a:lnTo>
                  <a:pt x="7819381" y="893300"/>
                </a:lnTo>
                <a:lnTo>
                  <a:pt x="7809085" y="947904"/>
                </a:lnTo>
                <a:lnTo>
                  <a:pt x="7775066" y="1001303"/>
                </a:lnTo>
                <a:lnTo>
                  <a:pt x="7721667" y="1035322"/>
                </a:lnTo>
                <a:lnTo>
                  <a:pt x="7667063" y="1045617"/>
                </a:lnTo>
                <a:lnTo>
                  <a:pt x="7628532" y="1046904"/>
                </a:lnTo>
                <a:lnTo>
                  <a:pt x="7580754" y="1047088"/>
                </a:lnTo>
                <a:lnTo>
                  <a:pt x="240097" y="1047088"/>
                </a:lnTo>
                <a:lnTo>
                  <a:pt x="192318" y="1046904"/>
                </a:lnTo>
                <a:lnTo>
                  <a:pt x="153788" y="1045617"/>
                </a:lnTo>
                <a:lnTo>
                  <a:pt x="99184" y="1035322"/>
                </a:lnTo>
                <a:lnTo>
                  <a:pt x="45785" y="1001303"/>
                </a:lnTo>
                <a:lnTo>
                  <a:pt x="11765" y="947904"/>
                </a:lnTo>
                <a:lnTo>
                  <a:pt x="1470" y="893300"/>
                </a:lnTo>
                <a:lnTo>
                  <a:pt x="183" y="854769"/>
                </a:lnTo>
                <a:lnTo>
                  <a:pt x="0" y="806991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295364" y="7462376"/>
            <a:ext cx="31908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帧间间隔</a:t>
            </a:r>
            <a:r>
              <a:rPr dirty="0" sz="3300" spc="1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0.96ms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57004" y="8587154"/>
            <a:ext cx="332168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-155" i="1">
                <a:latin typeface="Arial"/>
                <a:cs typeface="Arial"/>
              </a:rPr>
              <a:t>α </a:t>
            </a:r>
            <a:r>
              <a:rPr dirty="0" sz="8250" spc="825">
                <a:latin typeface="Arial"/>
                <a:cs typeface="Arial"/>
              </a:rPr>
              <a:t>=</a:t>
            </a:r>
            <a:r>
              <a:rPr dirty="0" sz="8250" spc="55">
                <a:latin typeface="Arial"/>
                <a:cs typeface="Arial"/>
              </a:rPr>
              <a:t> </a:t>
            </a:r>
            <a:r>
              <a:rPr dirty="0" sz="8250" spc="240" i="1">
                <a:latin typeface="Arial"/>
                <a:cs typeface="Arial"/>
              </a:rPr>
              <a:t>τ</a:t>
            </a:r>
            <a:r>
              <a:rPr dirty="0" sz="8250" spc="240">
                <a:latin typeface="Arial"/>
                <a:cs typeface="Arial"/>
              </a:rPr>
              <a:t>/</a:t>
            </a:r>
            <a:r>
              <a:rPr dirty="0" sz="8250" spc="240" i="1">
                <a:latin typeface="Palatino Linotype"/>
                <a:cs typeface="Palatino Linotype"/>
              </a:rPr>
              <a:t>T</a:t>
            </a:r>
            <a:endParaRPr sz="82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16099" y="9152581"/>
            <a:ext cx="397510" cy="917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50" spc="-330">
                <a:latin typeface="Arial"/>
                <a:cs typeface="Arial"/>
              </a:rPr>
              <a:t>0</a:t>
            </a:r>
            <a:endParaRPr sz="5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34762" y="715916"/>
            <a:ext cx="82346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以太⽹的三种不同的物理层标准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8996" y="3170061"/>
          <a:ext cx="11948160" cy="418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7925"/>
                <a:gridCol w="1185545"/>
                <a:gridCol w="2403475"/>
                <a:gridCol w="5904230"/>
              </a:tblGrid>
              <a:tr h="1001394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4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名称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67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4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媒体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67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4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⽹段最⼤⻓度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67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4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特点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67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1052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100BASE-TX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58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铜缆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766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8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两对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UTP</a:t>
                      </a:r>
                      <a:r>
                        <a:rPr dirty="0" sz="245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类线或屏蔽双绞线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STP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32766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100BASE-T4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66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铜缆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3845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 marR="33020">
                        <a:lnSpc>
                          <a:spcPct val="120500"/>
                        </a:lnSpc>
                        <a:spcBef>
                          <a:spcPts val="250"/>
                        </a:spcBef>
                        <a:tabLst>
                          <a:tab pos="1408430" algn="l"/>
                        </a:tabLst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2450" spc="25">
                          <a:latin typeface="Microsoft JhengHei UI"/>
                          <a:cs typeface="Microsoft JhengHei UI"/>
                        </a:rPr>
                        <a:t>对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UTP	3</a:t>
                      </a:r>
                      <a:r>
                        <a:rPr dirty="0" sz="2450" spc="25">
                          <a:latin typeface="Microsoft JhengHei UI"/>
                          <a:cs typeface="Microsoft JhengHei UI"/>
                        </a:rPr>
                        <a:t>类线或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2450" spc="25">
                          <a:latin typeface="Microsoft JhengHei UI"/>
                          <a:cs typeface="Microsoft JhengHei UI"/>
                        </a:rPr>
                        <a:t>类线，三对传数据，⼀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对碰撞检测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175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1052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100BASE-FX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58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光缆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766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2000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8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两根光纤，发送和接收各⽤⼀根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766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195975" y="8364416"/>
            <a:ext cx="1183767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在标准中把上述的</a:t>
            </a:r>
            <a:r>
              <a:rPr dirty="0" sz="2850" spc="15">
                <a:latin typeface="Arial"/>
                <a:cs typeface="Arial"/>
              </a:rPr>
              <a:t>100BASE-TX</a:t>
            </a:r>
            <a:r>
              <a:rPr dirty="0" sz="2850" spc="30">
                <a:latin typeface="Microsoft JhengHei UI"/>
                <a:cs typeface="Microsoft JhengHei UI"/>
              </a:rPr>
              <a:t>和</a:t>
            </a:r>
            <a:r>
              <a:rPr dirty="0" sz="2850" spc="15">
                <a:latin typeface="Arial"/>
                <a:cs typeface="Arial"/>
              </a:rPr>
              <a:t>100BASE-FX</a:t>
            </a:r>
            <a:r>
              <a:rPr dirty="0" sz="2850" spc="30">
                <a:latin typeface="Microsoft JhengHei UI"/>
                <a:cs typeface="Microsoft JhengHei UI"/>
              </a:rPr>
              <a:t>合在⼀起称为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100BASE-X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吉⽐特以太⽹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628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833234"/>
          </a:xfrm>
          <a:custGeom>
            <a:avLst/>
            <a:gdLst/>
            <a:ahLst/>
            <a:cxnLst/>
            <a:rect l="l" t="t" r="r" b="b"/>
            <a:pathLst>
              <a:path w="12963525" h="683323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574530"/>
                </a:lnTo>
                <a:lnTo>
                  <a:pt x="197" y="6625900"/>
                </a:lnTo>
                <a:lnTo>
                  <a:pt x="1581" y="6667327"/>
                </a:lnTo>
                <a:lnTo>
                  <a:pt x="12649" y="6726036"/>
                </a:lnTo>
                <a:lnTo>
                  <a:pt x="49226" y="6783449"/>
                </a:lnTo>
                <a:lnTo>
                  <a:pt x="106640" y="6820025"/>
                </a:lnTo>
                <a:lnTo>
                  <a:pt x="165348" y="6831095"/>
                </a:lnTo>
                <a:lnTo>
                  <a:pt x="206776" y="6832479"/>
                </a:lnTo>
                <a:lnTo>
                  <a:pt x="258146" y="6832676"/>
                </a:lnTo>
                <a:lnTo>
                  <a:pt x="12705299" y="6832676"/>
                </a:lnTo>
                <a:lnTo>
                  <a:pt x="12756671" y="6832479"/>
                </a:lnTo>
                <a:lnTo>
                  <a:pt x="12798099" y="6831095"/>
                </a:lnTo>
                <a:lnTo>
                  <a:pt x="12856802" y="6820025"/>
                </a:lnTo>
                <a:lnTo>
                  <a:pt x="12914218" y="6783449"/>
                </a:lnTo>
                <a:lnTo>
                  <a:pt x="12950799" y="6726036"/>
                </a:lnTo>
                <a:lnTo>
                  <a:pt x="12961867" y="6667327"/>
                </a:lnTo>
                <a:lnTo>
                  <a:pt x="12963250" y="6625900"/>
                </a:lnTo>
                <a:lnTo>
                  <a:pt x="12963448" y="657453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833234"/>
          </a:xfrm>
          <a:custGeom>
            <a:avLst/>
            <a:gdLst/>
            <a:ahLst/>
            <a:cxnLst/>
            <a:rect l="l" t="t" r="r" b="b"/>
            <a:pathLst>
              <a:path w="12963525" h="683323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574530"/>
                </a:lnTo>
                <a:lnTo>
                  <a:pt x="12963250" y="6625900"/>
                </a:lnTo>
                <a:lnTo>
                  <a:pt x="12961867" y="6667327"/>
                </a:lnTo>
                <a:lnTo>
                  <a:pt x="12950799" y="6726036"/>
                </a:lnTo>
                <a:lnTo>
                  <a:pt x="12914218" y="6783449"/>
                </a:lnTo>
                <a:lnTo>
                  <a:pt x="12856802" y="6820025"/>
                </a:lnTo>
                <a:lnTo>
                  <a:pt x="12798099" y="6831095"/>
                </a:lnTo>
                <a:lnTo>
                  <a:pt x="12756671" y="6832479"/>
                </a:lnTo>
                <a:lnTo>
                  <a:pt x="12705299" y="6832676"/>
                </a:lnTo>
                <a:lnTo>
                  <a:pt x="258145" y="6832676"/>
                </a:lnTo>
                <a:lnTo>
                  <a:pt x="206775" y="6832479"/>
                </a:lnTo>
                <a:lnTo>
                  <a:pt x="165348" y="6831095"/>
                </a:lnTo>
                <a:lnTo>
                  <a:pt x="106640" y="6820025"/>
                </a:lnTo>
                <a:lnTo>
                  <a:pt x="49226" y="6783449"/>
                </a:lnTo>
                <a:lnTo>
                  <a:pt x="12650" y="6726036"/>
                </a:lnTo>
                <a:lnTo>
                  <a:pt x="1581" y="6667327"/>
                </a:lnTo>
                <a:lnTo>
                  <a:pt x="197" y="6625900"/>
                </a:lnTo>
                <a:lnTo>
                  <a:pt x="0" y="657453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79451"/>
            <a:ext cx="134620" cy="398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50" spc="-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2810" y="2815742"/>
            <a:ext cx="9148445" cy="523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250" spc="5">
                <a:latin typeface="Microsoft JhengHei UI"/>
                <a:cs typeface="Microsoft JhengHei UI"/>
              </a:rPr>
              <a:t>允许在</a:t>
            </a:r>
            <a:r>
              <a:rPr dirty="0" sz="3250" spc="85">
                <a:latin typeface="Microsoft JhengHei UI"/>
                <a:cs typeface="Microsoft JhengHei UI"/>
              </a:rPr>
              <a:t> </a:t>
            </a:r>
            <a:r>
              <a:rPr dirty="0" sz="3250" spc="0">
                <a:solidFill>
                  <a:srgbClr val="FF2600"/>
                </a:solidFill>
                <a:latin typeface="Arial"/>
                <a:cs typeface="Arial"/>
              </a:rPr>
              <a:t>1 </a:t>
            </a:r>
            <a:r>
              <a:rPr dirty="0" sz="3250">
                <a:solidFill>
                  <a:srgbClr val="FF2600"/>
                </a:solidFill>
                <a:latin typeface="Arial"/>
                <a:cs typeface="Arial"/>
              </a:rPr>
              <a:t>Gbit/s</a:t>
            </a:r>
            <a:r>
              <a:rPr dirty="0" sz="3250" spc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50" spc="5">
                <a:latin typeface="Microsoft JhengHei UI"/>
                <a:cs typeface="Microsoft JhengHei UI"/>
              </a:rPr>
              <a:t>下全双⼯和半双⼯两种⽅式⼯作：</a:t>
            </a:r>
            <a:endParaRPr sz="32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288738"/>
            <a:ext cx="134620" cy="398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50" spc="-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698025"/>
            <a:ext cx="134620" cy="398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50" spc="-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3313319"/>
            <a:ext cx="10887075" cy="2844165"/>
          </a:xfrm>
          <a:prstGeom prst="rect">
            <a:avLst/>
          </a:prstGeom>
        </p:spPr>
        <p:txBody>
          <a:bodyPr wrap="square" lIns="0" tIns="221615" rIns="0" bIns="0" rtlCol="0" vert="horz">
            <a:spAutoFit/>
          </a:bodyPr>
          <a:lstStyle/>
          <a:p>
            <a:pPr marL="438784" indent="-426084">
              <a:lnSpc>
                <a:spcPct val="100000"/>
              </a:lnSpc>
              <a:spcBef>
                <a:spcPts val="1745"/>
              </a:spcBef>
              <a:buSzPct val="75384"/>
              <a:buFont typeface="Arial"/>
              <a:buChar char="•"/>
              <a:tabLst>
                <a:tab pos="438784" algn="l"/>
                <a:tab pos="439420" algn="l"/>
              </a:tabLst>
            </a:pPr>
            <a:r>
              <a:rPr dirty="0" sz="3250" spc="5">
                <a:latin typeface="Microsoft JhengHei UI"/>
                <a:cs typeface="Microsoft JhengHei UI"/>
              </a:rPr>
              <a:t>使⽤</a:t>
            </a:r>
            <a:r>
              <a:rPr dirty="0" sz="3250" spc="80">
                <a:latin typeface="Microsoft JhengHei UI"/>
                <a:cs typeface="Microsoft JhengHei UI"/>
              </a:rPr>
              <a:t> </a:t>
            </a:r>
            <a:r>
              <a:rPr dirty="0" sz="3250" spc="0">
                <a:latin typeface="Arial"/>
                <a:cs typeface="Arial"/>
              </a:rPr>
              <a:t>IEEE</a:t>
            </a:r>
            <a:r>
              <a:rPr dirty="0" sz="3250" spc="-5">
                <a:latin typeface="Arial"/>
                <a:cs typeface="Arial"/>
              </a:rPr>
              <a:t> </a:t>
            </a:r>
            <a:r>
              <a:rPr dirty="0" sz="3250" spc="0">
                <a:latin typeface="Arial"/>
                <a:cs typeface="Arial"/>
              </a:rPr>
              <a:t>802.3</a:t>
            </a:r>
            <a:r>
              <a:rPr dirty="0" sz="3250" spc="-5">
                <a:latin typeface="Arial"/>
                <a:cs typeface="Arial"/>
              </a:rPr>
              <a:t> </a:t>
            </a:r>
            <a:r>
              <a:rPr dirty="0" sz="3250" spc="5">
                <a:latin typeface="Microsoft JhengHei UI"/>
                <a:cs typeface="Microsoft JhengHei UI"/>
              </a:rPr>
              <a:t>协议规定的帧格式；</a:t>
            </a:r>
            <a:endParaRPr sz="3250">
              <a:latin typeface="Microsoft JhengHei UI"/>
              <a:cs typeface="Microsoft JhengHei UI"/>
            </a:endParaRPr>
          </a:p>
          <a:p>
            <a:pPr marL="438784">
              <a:lnSpc>
                <a:spcPct val="100000"/>
              </a:lnSpc>
              <a:spcBef>
                <a:spcPts val="1645"/>
              </a:spcBef>
            </a:pPr>
            <a:r>
              <a:rPr dirty="0" sz="3250" spc="5">
                <a:latin typeface="Microsoft JhengHei UI"/>
                <a:cs typeface="Microsoft JhengHei UI"/>
              </a:rPr>
              <a:t>在半双⼯⽅式下使⽤</a:t>
            </a:r>
            <a:r>
              <a:rPr dirty="0" sz="3250" spc="100">
                <a:latin typeface="Microsoft JhengHei UI"/>
                <a:cs typeface="Microsoft JhengHei UI"/>
              </a:rPr>
              <a:t> </a:t>
            </a:r>
            <a:r>
              <a:rPr dirty="0" sz="3250" spc="0">
                <a:latin typeface="Arial"/>
                <a:cs typeface="Arial"/>
              </a:rPr>
              <a:t>CSMA/CD</a:t>
            </a:r>
            <a:r>
              <a:rPr dirty="0" sz="3250" spc="5">
                <a:latin typeface="Arial"/>
                <a:cs typeface="Arial"/>
              </a:rPr>
              <a:t> </a:t>
            </a:r>
            <a:r>
              <a:rPr dirty="0" sz="3250" spc="5">
                <a:latin typeface="Microsoft JhengHei UI"/>
                <a:cs typeface="Microsoft JhengHei UI"/>
              </a:rPr>
              <a:t>协议，</a:t>
            </a:r>
            <a:r>
              <a:rPr dirty="0" sz="3250" spc="5">
                <a:solidFill>
                  <a:srgbClr val="FF2600"/>
                </a:solidFill>
                <a:latin typeface="Microsoft JhengHei UI"/>
                <a:cs typeface="Microsoft JhengHei UI"/>
              </a:rPr>
              <a:t>全双⼯⽅式不使⽤</a:t>
            </a:r>
            <a:endParaRPr sz="3250">
              <a:latin typeface="Microsoft JhengHei UI"/>
              <a:cs typeface="Microsoft JhengHei UI"/>
            </a:endParaRPr>
          </a:p>
          <a:p>
            <a:pPr marL="438784">
              <a:lnSpc>
                <a:spcPct val="100000"/>
              </a:lnSpc>
              <a:spcBef>
                <a:spcPts val="1650"/>
              </a:spcBef>
            </a:pPr>
            <a:r>
              <a:rPr dirty="0" sz="3250" spc="0">
                <a:solidFill>
                  <a:srgbClr val="FF2600"/>
                </a:solidFill>
                <a:latin typeface="Arial"/>
                <a:cs typeface="Arial"/>
              </a:rPr>
              <a:t>CSMA/CD</a:t>
            </a:r>
            <a:r>
              <a:rPr dirty="0" sz="32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50" spc="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dirty="0" sz="3250" spc="5">
                <a:latin typeface="Microsoft JhengHei UI"/>
                <a:cs typeface="Microsoft JhengHei UI"/>
              </a:rPr>
              <a:t>；</a:t>
            </a:r>
            <a:endParaRPr sz="3250">
              <a:latin typeface="Microsoft JhengHei UI"/>
              <a:cs typeface="Microsoft JhengHei UI"/>
            </a:endParaRPr>
          </a:p>
          <a:p>
            <a:pPr marL="438784">
              <a:lnSpc>
                <a:spcPct val="100000"/>
              </a:lnSpc>
              <a:spcBef>
                <a:spcPts val="1650"/>
              </a:spcBef>
            </a:pPr>
            <a:r>
              <a:rPr dirty="0" sz="3250" spc="5">
                <a:latin typeface="Microsoft JhengHei UI"/>
                <a:cs typeface="Microsoft JhengHei UI"/>
              </a:rPr>
              <a:t>与</a:t>
            </a:r>
            <a:r>
              <a:rPr dirty="0" sz="3250" spc="85">
                <a:latin typeface="Microsoft JhengHei UI"/>
                <a:cs typeface="Microsoft JhengHei UI"/>
              </a:rPr>
              <a:t> </a:t>
            </a:r>
            <a:r>
              <a:rPr dirty="0" sz="3250" spc="0">
                <a:latin typeface="Arial"/>
                <a:cs typeface="Arial"/>
              </a:rPr>
              <a:t>10BASE-T</a:t>
            </a:r>
            <a:r>
              <a:rPr dirty="0" sz="3250" spc="-60">
                <a:latin typeface="Arial"/>
                <a:cs typeface="Arial"/>
              </a:rPr>
              <a:t> </a:t>
            </a:r>
            <a:r>
              <a:rPr dirty="0" sz="3250" spc="5">
                <a:latin typeface="Microsoft JhengHei UI"/>
                <a:cs typeface="Microsoft JhengHei UI"/>
              </a:rPr>
              <a:t>和</a:t>
            </a:r>
            <a:r>
              <a:rPr dirty="0" sz="3250" spc="85">
                <a:latin typeface="Microsoft JhengHei UI"/>
                <a:cs typeface="Microsoft JhengHei UI"/>
              </a:rPr>
              <a:t> </a:t>
            </a:r>
            <a:r>
              <a:rPr dirty="0" sz="3250" spc="0">
                <a:latin typeface="Arial"/>
                <a:cs typeface="Arial"/>
              </a:rPr>
              <a:t>100BASE-T</a:t>
            </a:r>
            <a:r>
              <a:rPr dirty="0" sz="3250" spc="-60">
                <a:latin typeface="Arial"/>
                <a:cs typeface="Arial"/>
              </a:rPr>
              <a:t> </a:t>
            </a:r>
            <a:r>
              <a:rPr dirty="0" sz="3250" spc="5">
                <a:latin typeface="Microsoft JhengHei UI"/>
                <a:cs typeface="Microsoft JhengHei UI"/>
              </a:rPr>
              <a:t>技术</a:t>
            </a:r>
            <a:r>
              <a:rPr dirty="0" sz="3250" spc="5">
                <a:solidFill>
                  <a:srgbClr val="FF2600"/>
                </a:solidFill>
                <a:latin typeface="Microsoft JhengHei UI"/>
                <a:cs typeface="Microsoft JhengHei UI"/>
              </a:rPr>
              <a:t>向后兼容</a:t>
            </a:r>
            <a:r>
              <a:rPr dirty="0" sz="3250" spc="5">
                <a:latin typeface="Microsoft JhengHei UI"/>
                <a:cs typeface="Microsoft JhengHei UI"/>
              </a:rPr>
              <a:t>。</a:t>
            </a:r>
            <a:endParaRPr sz="32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6402670"/>
            <a:ext cx="134620" cy="398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50" spc="-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6145459"/>
            <a:ext cx="10403205" cy="2098675"/>
          </a:xfrm>
          <a:prstGeom prst="rect">
            <a:avLst/>
          </a:prstGeom>
        </p:spPr>
        <p:txBody>
          <a:bodyPr wrap="square" lIns="0" tIns="207645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1635"/>
              </a:spcBef>
            </a:pPr>
            <a:r>
              <a:rPr dirty="0" sz="3250" spc="5">
                <a:latin typeface="Microsoft JhengHei UI"/>
                <a:cs typeface="Microsoft JhengHei UI"/>
              </a:rPr>
              <a:t>物理层使⽤两种成熟的技术：</a:t>
            </a:r>
            <a:endParaRPr sz="3250">
              <a:latin typeface="Microsoft JhengHei UI"/>
              <a:cs typeface="Microsoft JhengHei UI"/>
            </a:endParaRPr>
          </a:p>
          <a:p>
            <a:pPr marL="438784" indent="-426084">
              <a:lnSpc>
                <a:spcPct val="100000"/>
              </a:lnSpc>
              <a:spcBef>
                <a:spcPts val="1545"/>
              </a:spcBef>
              <a:buSzPct val="75384"/>
              <a:buFont typeface="Arial"/>
              <a:buChar char="•"/>
              <a:tabLst>
                <a:tab pos="438784" algn="l"/>
                <a:tab pos="439420" algn="l"/>
              </a:tabLst>
            </a:pPr>
            <a:r>
              <a:rPr dirty="0" sz="3250" spc="5">
                <a:latin typeface="Microsoft JhengHei UI"/>
                <a:cs typeface="Microsoft JhengHei UI"/>
              </a:rPr>
              <a:t>⼀种来⾃现有的</a:t>
            </a:r>
            <a:r>
              <a:rPr dirty="0" sz="3250" spc="5">
                <a:solidFill>
                  <a:srgbClr val="FF2600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3250" spc="5">
                <a:latin typeface="Microsoft JhengHei UI"/>
                <a:cs typeface="Microsoft JhengHei UI"/>
              </a:rPr>
              <a:t>，另⼀种则是美国国家标准协会</a:t>
            </a:r>
            <a:endParaRPr sz="3250">
              <a:latin typeface="Microsoft JhengHei UI"/>
              <a:cs typeface="Microsoft JhengHei UI"/>
            </a:endParaRPr>
          </a:p>
          <a:p>
            <a:pPr marL="438784">
              <a:lnSpc>
                <a:spcPct val="100000"/>
              </a:lnSpc>
              <a:spcBef>
                <a:spcPts val="1540"/>
              </a:spcBef>
            </a:pPr>
            <a:r>
              <a:rPr dirty="0" sz="3250" spc="0">
                <a:latin typeface="Arial"/>
                <a:cs typeface="Arial"/>
              </a:rPr>
              <a:t>ANSI</a:t>
            </a:r>
            <a:r>
              <a:rPr dirty="0" sz="3250" spc="5">
                <a:latin typeface="Microsoft JhengHei UI"/>
                <a:cs typeface="Microsoft JhengHei UI"/>
              </a:rPr>
              <a:t>制定的</a:t>
            </a:r>
            <a:r>
              <a:rPr dirty="0" sz="3250" spc="5">
                <a:solidFill>
                  <a:srgbClr val="FF2600"/>
                </a:solidFill>
                <a:latin typeface="Microsoft JhengHei UI"/>
                <a:cs typeface="Microsoft JhengHei UI"/>
              </a:rPr>
              <a:t>光纤通道</a:t>
            </a:r>
            <a:r>
              <a:rPr dirty="0" sz="3250" spc="0">
                <a:solidFill>
                  <a:srgbClr val="FF2600"/>
                </a:solidFill>
                <a:latin typeface="Arial"/>
                <a:cs typeface="Arial"/>
              </a:rPr>
              <a:t>FC</a:t>
            </a:r>
            <a:r>
              <a:rPr dirty="0" sz="32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250">
                <a:latin typeface="Arial"/>
                <a:cs typeface="Arial"/>
              </a:rPr>
              <a:t>(Fibre</a:t>
            </a:r>
            <a:r>
              <a:rPr dirty="0" sz="3250" spc="-5">
                <a:latin typeface="Arial"/>
                <a:cs typeface="Arial"/>
              </a:rPr>
              <a:t> </a:t>
            </a:r>
            <a:r>
              <a:rPr dirty="0" sz="3250" spc="0">
                <a:latin typeface="Arial"/>
                <a:cs typeface="Arial"/>
              </a:rPr>
              <a:t>Channel)</a:t>
            </a:r>
            <a:r>
              <a:rPr dirty="0" sz="3250" spc="5">
                <a:latin typeface="Microsoft JhengHei UI"/>
                <a:cs typeface="Microsoft JhengHei UI"/>
              </a:rPr>
              <a:t>。</a:t>
            </a:r>
            <a:endParaRPr sz="32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04495" y="2643898"/>
          <a:ext cx="12193905" cy="530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1430"/>
                <a:gridCol w="1428115"/>
                <a:gridCol w="2246629"/>
                <a:gridCol w="5922009"/>
              </a:tblGrid>
              <a:tr h="1053465">
                <a:tc>
                  <a:txBody>
                    <a:bodyPr/>
                    <a:lstStyle/>
                    <a:p>
                      <a:pPr algn="ctr" marL="41275">
                        <a:lnSpc>
                          <a:spcPct val="100000"/>
                        </a:lnSpc>
                        <a:spcBef>
                          <a:spcPts val="2640"/>
                        </a:spcBef>
                      </a:pP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名称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3528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6395">
                        <a:lnSpc>
                          <a:spcPct val="100000"/>
                        </a:lnSpc>
                        <a:spcBef>
                          <a:spcPts val="2640"/>
                        </a:spcBef>
                      </a:pP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媒体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352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9209">
                        <a:lnSpc>
                          <a:spcPct val="100000"/>
                        </a:lnSpc>
                        <a:spcBef>
                          <a:spcPts val="2640"/>
                        </a:spcBef>
                      </a:pP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⽹段最⼤⻓度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352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2640"/>
                        </a:spcBef>
                      </a:pP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特点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3528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1053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41275">
                        <a:lnSpc>
                          <a:spcPct val="100000"/>
                        </a:lnSpc>
                      </a:pPr>
                      <a:r>
                        <a:rPr dirty="0" sz="2550">
                          <a:latin typeface="Arial"/>
                          <a:cs typeface="Arial"/>
                        </a:rPr>
                        <a:t>1000BASE-SX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66395">
                        <a:lnSpc>
                          <a:spcPct val="100000"/>
                        </a:lnSpc>
                        <a:spcBef>
                          <a:spcPts val="2555"/>
                        </a:spcBef>
                      </a:pP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光缆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44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29209">
                        <a:lnSpc>
                          <a:spcPct val="100000"/>
                        </a:lnSpc>
                      </a:pPr>
                      <a:r>
                        <a:rPr dirty="0" sz="2550" spc="-5">
                          <a:latin typeface="Arial"/>
                          <a:cs typeface="Arial"/>
                        </a:rPr>
                        <a:t>550</a:t>
                      </a:r>
                      <a:r>
                        <a:rPr dirty="0" sz="25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m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55"/>
                        </a:spcBef>
                      </a:pP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多模光纤</a:t>
                      </a: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50</a:t>
                      </a: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和</a:t>
                      </a:r>
                      <a:r>
                        <a:rPr dirty="0" sz="2550" spc="-5">
                          <a:latin typeface="Arial"/>
                          <a:cs typeface="Arial"/>
                        </a:rPr>
                        <a:t>62.5 </a:t>
                      </a:r>
                      <a:r>
                        <a:rPr dirty="0" sz="2550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4485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53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41275">
                        <a:lnSpc>
                          <a:spcPct val="100000"/>
                        </a:lnSpc>
                      </a:pPr>
                      <a:r>
                        <a:rPr dirty="0" sz="2550">
                          <a:latin typeface="Arial"/>
                          <a:cs typeface="Arial"/>
                        </a:rPr>
                        <a:t>1000BASE-LX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66395">
                        <a:lnSpc>
                          <a:spcPct val="100000"/>
                        </a:lnSpc>
                        <a:spcBef>
                          <a:spcPts val="2555"/>
                        </a:spcBef>
                      </a:pP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光缆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44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29209">
                        <a:lnSpc>
                          <a:spcPct val="100000"/>
                        </a:lnSpc>
                      </a:pPr>
                      <a:r>
                        <a:rPr dirty="0" sz="2550" spc="-5">
                          <a:latin typeface="Arial"/>
                          <a:cs typeface="Arial"/>
                        </a:rPr>
                        <a:t>5000</a:t>
                      </a:r>
                      <a:r>
                        <a:rPr dirty="0" sz="25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m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单模光纤</a:t>
                      </a: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5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50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）</a:t>
                      </a: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多模光纤</a:t>
                      </a: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50</a:t>
                      </a: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和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2550" spc="-5">
                          <a:latin typeface="Arial"/>
                          <a:cs typeface="Arial"/>
                        </a:rPr>
                        <a:t>62.5 </a:t>
                      </a:r>
                      <a:r>
                        <a:rPr dirty="0" sz="2550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382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53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41275">
                        <a:lnSpc>
                          <a:spcPct val="100000"/>
                        </a:lnSpc>
                      </a:pPr>
                      <a:r>
                        <a:rPr dirty="0" sz="2550">
                          <a:latin typeface="Arial"/>
                          <a:cs typeface="Arial"/>
                        </a:rPr>
                        <a:t>1000BASE-CX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66395">
                        <a:lnSpc>
                          <a:spcPct val="100000"/>
                        </a:lnSpc>
                        <a:spcBef>
                          <a:spcPts val="2555"/>
                        </a:spcBef>
                      </a:pP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铜缆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44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29209">
                        <a:lnSpc>
                          <a:spcPct val="100000"/>
                        </a:lnSpc>
                      </a:pPr>
                      <a:r>
                        <a:rPr dirty="0" sz="2550">
                          <a:latin typeface="Arial"/>
                          <a:cs typeface="Arial"/>
                        </a:rPr>
                        <a:t>25</a:t>
                      </a:r>
                      <a:r>
                        <a:rPr dirty="0" sz="25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m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55"/>
                        </a:spcBef>
                      </a:pP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使⽤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对屏蔽双绞线电缆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STP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24485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53465">
                <a:tc>
                  <a:txBody>
                    <a:bodyPr/>
                    <a:lstStyle/>
                    <a:p>
                      <a:pPr algn="ctr" marL="41275">
                        <a:lnSpc>
                          <a:spcPct val="100000"/>
                        </a:lnSpc>
                        <a:spcBef>
                          <a:spcPts val="2470"/>
                        </a:spcBef>
                      </a:pPr>
                      <a:r>
                        <a:rPr dirty="0" sz="2550">
                          <a:latin typeface="Arial"/>
                          <a:cs typeface="Arial"/>
                        </a:rPr>
                        <a:t>1000BASE-T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1369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66395">
                        <a:lnSpc>
                          <a:spcPct val="100000"/>
                        </a:lnSpc>
                        <a:spcBef>
                          <a:spcPts val="2555"/>
                        </a:spcBef>
                      </a:pPr>
                      <a:r>
                        <a:rPr dirty="0" sz="2550">
                          <a:latin typeface="Microsoft JhengHei UI"/>
                          <a:cs typeface="Microsoft JhengHei UI"/>
                        </a:rPr>
                        <a:t>铜缆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44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209">
                        <a:lnSpc>
                          <a:spcPct val="100000"/>
                        </a:lnSpc>
                        <a:spcBef>
                          <a:spcPts val="2470"/>
                        </a:spcBef>
                      </a:pPr>
                      <a:r>
                        <a:rPr dirty="0" sz="2550" spc="-5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5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m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313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555"/>
                        </a:spcBef>
                      </a:pP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使⽤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对</a:t>
                      </a:r>
                      <a:r>
                        <a:rPr dirty="0" sz="2550">
                          <a:latin typeface="Arial"/>
                          <a:cs typeface="Arial"/>
                        </a:rPr>
                        <a:t>UTP</a:t>
                      </a:r>
                      <a:r>
                        <a:rPr dirty="0" sz="255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550" spc="-5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2550" spc="0">
                          <a:latin typeface="Microsoft JhengHei UI"/>
                          <a:cs typeface="Microsoft JhengHei UI"/>
                        </a:rPr>
                        <a:t>类线</a:t>
                      </a:r>
                      <a:endParaRPr sz="25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4485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07501" y="715916"/>
            <a:ext cx="58896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吉⽐特以太⽹的物理层</a:t>
            </a: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1354" y="8304869"/>
            <a:ext cx="9601200" cy="105410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2800">
                <a:solidFill>
                  <a:srgbClr val="FF2600"/>
                </a:solidFill>
                <a:latin typeface="Arial"/>
                <a:cs typeface="Arial"/>
              </a:rPr>
              <a:t>1000BASE-X</a:t>
            </a:r>
            <a:r>
              <a:rPr dirty="0" sz="2800">
                <a:latin typeface="Microsoft JhengHei UI"/>
                <a:cs typeface="Microsoft JhengHei UI"/>
              </a:rPr>
              <a:t>（包括表</a:t>
            </a:r>
            <a:r>
              <a:rPr dirty="0" sz="2800" spc="-5">
                <a:latin typeface="Arial"/>
                <a:cs typeface="Arial"/>
              </a:rPr>
              <a:t>3-2</a:t>
            </a:r>
            <a:r>
              <a:rPr dirty="0" sz="2800">
                <a:latin typeface="Microsoft JhengHei UI"/>
                <a:cs typeface="Microsoft JhengHei UI"/>
              </a:rPr>
              <a:t>中的前三项）的标准是</a:t>
            </a:r>
            <a:r>
              <a:rPr dirty="0" sz="2800">
                <a:latin typeface="Arial"/>
                <a:cs typeface="Arial"/>
              </a:rPr>
              <a:t>IEEE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802.3z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2800">
                <a:latin typeface="Arial"/>
                <a:cs typeface="Arial"/>
              </a:rPr>
              <a:t>1000BASE-T</a:t>
            </a:r>
            <a:r>
              <a:rPr dirty="0" sz="2800">
                <a:latin typeface="Microsoft JhengHei UI"/>
                <a:cs typeface="Microsoft JhengHei UI"/>
              </a:rPr>
              <a:t>的标准是</a:t>
            </a:r>
            <a:r>
              <a:rPr dirty="0" sz="2800">
                <a:latin typeface="Arial"/>
                <a:cs typeface="Arial"/>
              </a:rPr>
              <a:t>IEEE</a:t>
            </a:r>
            <a:r>
              <a:rPr dirty="0" sz="2800" spc="-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802.3ab</a:t>
            </a:r>
            <a:r>
              <a:rPr dirty="0" sz="2800">
                <a:latin typeface="Microsoft JhengHei UI"/>
                <a:cs typeface="Microsoft JhengHei UI"/>
              </a:rPr>
              <a:t>。</a:t>
            </a:r>
            <a:endParaRPr sz="28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18888" y="7345860"/>
            <a:ext cx="11020425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当吉⽐特以太⽹⼯作在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全双⼯⽅式</a:t>
            </a:r>
            <a:r>
              <a:rPr dirty="0" sz="2850" spc="25">
                <a:latin typeface="Microsoft JhengHei UI"/>
                <a:cs typeface="Microsoft JhengHei UI"/>
              </a:rPr>
              <a:t>时（即通信双⽅可同时进⾏发送和 </a:t>
            </a:r>
            <a:r>
              <a:rPr dirty="0" sz="2850" spc="30">
                <a:latin typeface="Microsoft JhengHei UI"/>
                <a:cs typeface="Microsoft JhengHei UI"/>
              </a:rPr>
              <a:t>接收数据），不使⽤载波延伸和分组突发。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34762" y="715916"/>
            <a:ext cx="82346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半双⼯⽅式⼯作的吉⽐特以太⽹</a:t>
            </a: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530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512945"/>
          </a:xfrm>
          <a:custGeom>
            <a:avLst/>
            <a:gdLst/>
            <a:ahLst/>
            <a:cxnLst/>
            <a:rect l="l" t="t" r="r" b="b"/>
            <a:pathLst>
              <a:path w="12963525" h="45129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254291"/>
                </a:lnTo>
                <a:lnTo>
                  <a:pt x="197" y="4305661"/>
                </a:lnTo>
                <a:lnTo>
                  <a:pt x="1581" y="4347088"/>
                </a:lnTo>
                <a:lnTo>
                  <a:pt x="12649" y="4405796"/>
                </a:lnTo>
                <a:lnTo>
                  <a:pt x="49226" y="4463210"/>
                </a:lnTo>
                <a:lnTo>
                  <a:pt x="106640" y="4499787"/>
                </a:lnTo>
                <a:lnTo>
                  <a:pt x="165348" y="4510856"/>
                </a:lnTo>
                <a:lnTo>
                  <a:pt x="206776" y="4512239"/>
                </a:lnTo>
                <a:lnTo>
                  <a:pt x="258146" y="4512437"/>
                </a:lnTo>
                <a:lnTo>
                  <a:pt x="12705299" y="4512437"/>
                </a:lnTo>
                <a:lnTo>
                  <a:pt x="12756671" y="4512239"/>
                </a:lnTo>
                <a:lnTo>
                  <a:pt x="12798099" y="4510856"/>
                </a:lnTo>
                <a:lnTo>
                  <a:pt x="12856802" y="4499787"/>
                </a:lnTo>
                <a:lnTo>
                  <a:pt x="12914218" y="4463210"/>
                </a:lnTo>
                <a:lnTo>
                  <a:pt x="12950799" y="4405796"/>
                </a:lnTo>
                <a:lnTo>
                  <a:pt x="12961867" y="4347088"/>
                </a:lnTo>
                <a:lnTo>
                  <a:pt x="12963250" y="4305661"/>
                </a:lnTo>
                <a:lnTo>
                  <a:pt x="12963448" y="425429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4512945"/>
          </a:xfrm>
          <a:custGeom>
            <a:avLst/>
            <a:gdLst/>
            <a:ahLst/>
            <a:cxnLst/>
            <a:rect l="l" t="t" r="r" b="b"/>
            <a:pathLst>
              <a:path w="12963525" h="45129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254291"/>
                </a:lnTo>
                <a:lnTo>
                  <a:pt x="12963250" y="4305661"/>
                </a:lnTo>
                <a:lnTo>
                  <a:pt x="12961867" y="4347088"/>
                </a:lnTo>
                <a:lnTo>
                  <a:pt x="12950799" y="4405796"/>
                </a:lnTo>
                <a:lnTo>
                  <a:pt x="12914218" y="4463210"/>
                </a:lnTo>
                <a:lnTo>
                  <a:pt x="12856802" y="4499787"/>
                </a:lnTo>
                <a:lnTo>
                  <a:pt x="12798099" y="4510856"/>
                </a:lnTo>
                <a:lnTo>
                  <a:pt x="12756671" y="4512239"/>
                </a:lnTo>
                <a:lnTo>
                  <a:pt x="12705299" y="4512437"/>
                </a:lnTo>
                <a:lnTo>
                  <a:pt x="258145" y="4512437"/>
                </a:lnTo>
                <a:lnTo>
                  <a:pt x="206775" y="4512239"/>
                </a:lnTo>
                <a:lnTo>
                  <a:pt x="165348" y="4510856"/>
                </a:lnTo>
                <a:lnTo>
                  <a:pt x="106640" y="4499787"/>
                </a:lnTo>
                <a:lnTo>
                  <a:pt x="49226" y="4463210"/>
                </a:lnTo>
                <a:lnTo>
                  <a:pt x="12650" y="4405796"/>
                </a:lnTo>
                <a:lnTo>
                  <a:pt x="1581" y="4347088"/>
                </a:lnTo>
                <a:lnTo>
                  <a:pt x="197" y="4305661"/>
                </a:lnTo>
                <a:lnTo>
                  <a:pt x="0" y="425429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878353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632335"/>
            <a:ext cx="10873740" cy="199834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just" marL="12700" marR="5080">
              <a:lnSpc>
                <a:spcPct val="141900"/>
              </a:lnSpc>
              <a:spcBef>
                <a:spcPts val="50"/>
              </a:spcBef>
            </a:pPr>
            <a:r>
              <a:rPr dirty="0" sz="3050">
                <a:latin typeface="Microsoft JhengHei UI"/>
                <a:cs typeface="Microsoft JhengHei UI"/>
              </a:rPr>
              <a:t>吉⽐特以太⽹⼯作在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半双⼯⽅式</a:t>
            </a:r>
            <a:r>
              <a:rPr dirty="0" sz="3050">
                <a:latin typeface="Microsoft JhengHei UI"/>
                <a:cs typeface="Microsoft JhengHei UI"/>
              </a:rPr>
              <a:t>时，就必须进⾏碰撞检测。为保 持</a:t>
            </a:r>
            <a:r>
              <a:rPr dirty="0" sz="3050" spc="50">
                <a:latin typeface="Microsoft JhengHei UI"/>
                <a:cs typeface="Microsoft JhengHei UI"/>
              </a:rPr>
              <a:t> </a:t>
            </a:r>
            <a:r>
              <a:rPr dirty="0" sz="3050" spc="-5">
                <a:latin typeface="Arial"/>
                <a:cs typeface="Arial"/>
              </a:rPr>
              <a:t>64</a:t>
            </a:r>
            <a:r>
              <a:rPr dirty="0" sz="3050" spc="-25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字节最⼩帧⻓度，以及</a:t>
            </a:r>
            <a:r>
              <a:rPr dirty="0" sz="3050" spc="50">
                <a:latin typeface="Microsoft JhengHei UI"/>
                <a:cs typeface="Microsoft JhengHei UI"/>
              </a:rPr>
              <a:t> </a:t>
            </a:r>
            <a:r>
              <a:rPr dirty="0" sz="3050" spc="-5">
                <a:latin typeface="Arial"/>
                <a:cs typeface="Arial"/>
              </a:rPr>
              <a:t>100</a:t>
            </a:r>
            <a:r>
              <a:rPr dirty="0" sz="3050" spc="-25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⽶的⽹段的最⼤⻓度，吉⽐特 以太⽹增加了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两个功能</a:t>
            </a:r>
            <a:r>
              <a:rPr dirty="0" sz="3050">
                <a:latin typeface="Microsoft JhengHei UI"/>
                <a:cs typeface="Microsoft JhengHei UI"/>
              </a:rPr>
              <a:t>：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517235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4592484"/>
            <a:ext cx="5622925" cy="1357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5080" indent="-429895">
              <a:lnSpc>
                <a:spcPct val="143300"/>
              </a:lnSpc>
              <a:spcBef>
                <a:spcPts val="100"/>
              </a:spcBef>
              <a:buSzPct val="73770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050">
                <a:latin typeface="Microsoft JhengHei UI"/>
                <a:cs typeface="Microsoft JhengHei UI"/>
              </a:rPr>
              <a:t>载波延伸</a:t>
            </a:r>
            <a:r>
              <a:rPr dirty="0" sz="3050" spc="55">
                <a:latin typeface="Microsoft JhengHei UI"/>
                <a:cs typeface="Microsoft JhengHei UI"/>
              </a:rPr>
              <a:t> </a:t>
            </a:r>
            <a:r>
              <a:rPr dirty="0" sz="3050" spc="-5">
                <a:latin typeface="Arial"/>
                <a:cs typeface="Arial"/>
              </a:rPr>
              <a:t>(carrier</a:t>
            </a:r>
            <a:r>
              <a:rPr dirty="0" sz="3050" spc="-2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extension)</a:t>
            </a:r>
            <a:r>
              <a:rPr dirty="0" sz="3050" spc="-5">
                <a:latin typeface="Microsoft JhengHei UI"/>
                <a:cs typeface="Microsoft JhengHei UI"/>
              </a:rPr>
              <a:t>；  </a:t>
            </a:r>
            <a:r>
              <a:rPr dirty="0" sz="3050">
                <a:latin typeface="Microsoft JhengHei UI"/>
                <a:cs typeface="Microsoft JhengHei UI"/>
              </a:rPr>
              <a:t>分组突发</a:t>
            </a:r>
            <a:r>
              <a:rPr dirty="0" sz="3050" spc="60">
                <a:latin typeface="Microsoft JhengHei UI"/>
                <a:cs typeface="Microsoft JhengHei UI"/>
              </a:rPr>
              <a:t> </a:t>
            </a:r>
            <a:r>
              <a:rPr dirty="0" sz="3050" spc="-5">
                <a:latin typeface="Arial"/>
                <a:cs typeface="Arial"/>
              </a:rPr>
              <a:t>(packet</a:t>
            </a:r>
            <a:r>
              <a:rPr dirty="0" sz="3050" spc="-15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bursting)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641" y="1829608"/>
            <a:ext cx="18290814" cy="4459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04535" y="2206560"/>
            <a:ext cx="17495520" cy="3663950"/>
          </a:xfrm>
          <a:custGeom>
            <a:avLst/>
            <a:gdLst/>
            <a:ahLst/>
            <a:cxnLst/>
            <a:rect l="l" t="t" r="r" b="b"/>
            <a:pathLst>
              <a:path w="17495520" h="3663950">
                <a:moveTo>
                  <a:pt x="1723687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7" y="49227"/>
                </a:lnTo>
                <a:lnTo>
                  <a:pt x="12650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405369"/>
                </a:lnTo>
                <a:lnTo>
                  <a:pt x="197" y="3456738"/>
                </a:lnTo>
                <a:lnTo>
                  <a:pt x="1581" y="3498165"/>
                </a:lnTo>
                <a:lnTo>
                  <a:pt x="12650" y="3556873"/>
                </a:lnTo>
                <a:lnTo>
                  <a:pt x="49227" y="3614288"/>
                </a:lnTo>
                <a:lnTo>
                  <a:pt x="106640" y="3650864"/>
                </a:lnTo>
                <a:lnTo>
                  <a:pt x="165348" y="3661933"/>
                </a:lnTo>
                <a:lnTo>
                  <a:pt x="206776" y="3663316"/>
                </a:lnTo>
                <a:lnTo>
                  <a:pt x="258146" y="3663514"/>
                </a:lnTo>
                <a:lnTo>
                  <a:pt x="17236879" y="3663514"/>
                </a:lnTo>
                <a:lnTo>
                  <a:pt x="17288251" y="3663316"/>
                </a:lnTo>
                <a:lnTo>
                  <a:pt x="17329681" y="3661933"/>
                </a:lnTo>
                <a:lnTo>
                  <a:pt x="17388393" y="3650864"/>
                </a:lnTo>
                <a:lnTo>
                  <a:pt x="17445803" y="3614288"/>
                </a:lnTo>
                <a:lnTo>
                  <a:pt x="17482379" y="3556873"/>
                </a:lnTo>
                <a:lnTo>
                  <a:pt x="17493447" y="3498165"/>
                </a:lnTo>
                <a:lnTo>
                  <a:pt x="17494830" y="3456738"/>
                </a:lnTo>
                <a:lnTo>
                  <a:pt x="17495028" y="3405369"/>
                </a:lnTo>
                <a:lnTo>
                  <a:pt x="17495028" y="258146"/>
                </a:lnTo>
                <a:lnTo>
                  <a:pt x="17494830" y="206776"/>
                </a:lnTo>
                <a:lnTo>
                  <a:pt x="17493447" y="165348"/>
                </a:lnTo>
                <a:lnTo>
                  <a:pt x="17482379" y="106640"/>
                </a:lnTo>
                <a:lnTo>
                  <a:pt x="17445803" y="49227"/>
                </a:lnTo>
                <a:lnTo>
                  <a:pt x="17388393" y="12650"/>
                </a:lnTo>
                <a:lnTo>
                  <a:pt x="17329681" y="1581"/>
                </a:lnTo>
                <a:lnTo>
                  <a:pt x="17288251" y="197"/>
                </a:lnTo>
                <a:lnTo>
                  <a:pt x="172368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04535" y="2206560"/>
            <a:ext cx="17495520" cy="3663950"/>
          </a:xfrm>
          <a:custGeom>
            <a:avLst/>
            <a:gdLst/>
            <a:ahLst/>
            <a:cxnLst/>
            <a:rect l="l" t="t" r="r" b="b"/>
            <a:pathLst>
              <a:path w="17495520" h="3663950">
                <a:moveTo>
                  <a:pt x="258145" y="0"/>
                </a:moveTo>
                <a:lnTo>
                  <a:pt x="17236888" y="0"/>
                </a:lnTo>
                <a:lnTo>
                  <a:pt x="17288255" y="197"/>
                </a:lnTo>
                <a:lnTo>
                  <a:pt x="17329681" y="1581"/>
                </a:lnTo>
                <a:lnTo>
                  <a:pt x="17388392" y="12650"/>
                </a:lnTo>
                <a:lnTo>
                  <a:pt x="17445802" y="49226"/>
                </a:lnTo>
                <a:lnTo>
                  <a:pt x="17482378" y="106640"/>
                </a:lnTo>
                <a:lnTo>
                  <a:pt x="17493446" y="165348"/>
                </a:lnTo>
                <a:lnTo>
                  <a:pt x="17494829" y="206775"/>
                </a:lnTo>
                <a:lnTo>
                  <a:pt x="17495027" y="258145"/>
                </a:lnTo>
                <a:lnTo>
                  <a:pt x="17495027" y="3405368"/>
                </a:lnTo>
                <a:lnTo>
                  <a:pt x="17494829" y="3456738"/>
                </a:lnTo>
                <a:lnTo>
                  <a:pt x="17493446" y="3498165"/>
                </a:lnTo>
                <a:lnTo>
                  <a:pt x="17482378" y="3556873"/>
                </a:lnTo>
                <a:lnTo>
                  <a:pt x="17445802" y="3614287"/>
                </a:lnTo>
                <a:lnTo>
                  <a:pt x="17388392" y="3650863"/>
                </a:lnTo>
                <a:lnTo>
                  <a:pt x="17329681" y="3661933"/>
                </a:lnTo>
                <a:lnTo>
                  <a:pt x="17288255" y="3663316"/>
                </a:lnTo>
                <a:lnTo>
                  <a:pt x="17236888" y="3663514"/>
                </a:lnTo>
                <a:lnTo>
                  <a:pt x="258145" y="3663514"/>
                </a:lnTo>
                <a:lnTo>
                  <a:pt x="206775" y="3663316"/>
                </a:lnTo>
                <a:lnTo>
                  <a:pt x="165348" y="3661933"/>
                </a:lnTo>
                <a:lnTo>
                  <a:pt x="106640" y="3650863"/>
                </a:lnTo>
                <a:lnTo>
                  <a:pt x="49226" y="3614287"/>
                </a:lnTo>
                <a:lnTo>
                  <a:pt x="12650" y="3556873"/>
                </a:lnTo>
                <a:lnTo>
                  <a:pt x="1581" y="3498165"/>
                </a:lnTo>
                <a:lnTo>
                  <a:pt x="197" y="3456738"/>
                </a:lnTo>
                <a:lnTo>
                  <a:pt x="0" y="340536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90593" y="285011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7253" y="2790871"/>
            <a:ext cx="139122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使最短帧⻓仍为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64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字节（这样可以保持兼容性），同时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将争⽤时间增⼤为</a:t>
            </a:r>
            <a:r>
              <a:rPr dirty="0" sz="2850" spc="6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512</a:t>
            </a:r>
            <a:r>
              <a:rPr dirty="0" sz="28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字节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78015" y="478445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8015" y="3281954"/>
            <a:ext cx="15612110" cy="1908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45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凡发送的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帧⻓不⾜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512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字节时，就⽤⼀些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特殊字符填充在帧的后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⾯</a:t>
            </a:r>
            <a:r>
              <a:rPr dirty="0" sz="2850" spc="30">
                <a:latin typeface="Microsoft JhengHei UI"/>
                <a:cs typeface="Microsoft JhengHei UI"/>
              </a:rPr>
              <a:t>，使</a:t>
            </a: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帧的发送⻓ 度增⼤到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512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字节；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接收端在收到以太⽹的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帧后，要将所填充的特殊字符删除后才向⾼层交付。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65650" y="8608293"/>
            <a:ext cx="3448685" cy="0"/>
          </a:xfrm>
          <a:custGeom>
            <a:avLst/>
            <a:gdLst/>
            <a:ahLst/>
            <a:cxnLst/>
            <a:rect l="l" t="t" r="r" b="b"/>
            <a:pathLst>
              <a:path w="3448684" h="0">
                <a:moveTo>
                  <a:pt x="0" y="0"/>
                </a:moveTo>
                <a:lnTo>
                  <a:pt x="344834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94186" y="8608293"/>
            <a:ext cx="3722370" cy="0"/>
          </a:xfrm>
          <a:custGeom>
            <a:avLst/>
            <a:gdLst/>
            <a:ahLst/>
            <a:cxnLst/>
            <a:rect l="l" t="t" r="r" b="b"/>
            <a:pathLst>
              <a:path w="3722370" h="0">
                <a:moveTo>
                  <a:pt x="0" y="0"/>
                </a:moveTo>
                <a:lnTo>
                  <a:pt x="372228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703530" y="855803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04136" y="855803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40434" y="7041915"/>
            <a:ext cx="4080510" cy="772160"/>
          </a:xfrm>
          <a:custGeom>
            <a:avLst/>
            <a:gdLst/>
            <a:ahLst/>
            <a:cxnLst/>
            <a:rect l="l" t="t" r="r" b="b"/>
            <a:pathLst>
              <a:path w="4080509" h="772159">
                <a:moveTo>
                  <a:pt x="0" y="772064"/>
                </a:moveTo>
                <a:lnTo>
                  <a:pt x="4080291" y="772064"/>
                </a:lnTo>
                <a:lnTo>
                  <a:pt x="4080291" y="0"/>
                </a:lnTo>
                <a:lnTo>
                  <a:pt x="0" y="0"/>
                </a:lnTo>
                <a:lnTo>
                  <a:pt x="0" y="77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878982" y="7031444"/>
          <a:ext cx="14356715" cy="793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4380"/>
                <a:gridCol w="2023110"/>
                <a:gridCol w="1103629"/>
                <a:gridCol w="4062729"/>
                <a:gridCol w="1663065"/>
                <a:gridCol w="3448684"/>
              </a:tblGrid>
              <a:tr h="771525"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⽬的地址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54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D5D43"/>
                    </a:solidFill>
                  </a:tcPr>
                </a:tc>
                <a:tc>
                  <a:txBody>
                    <a:bodyPr/>
                    <a:lstStyle/>
                    <a:p>
                      <a:pPr marL="549275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源地址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54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D5D43"/>
                    </a:solidFill>
                  </a:tcPr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⻓度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54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D5D4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ct val="100000"/>
                        </a:lnSpc>
                        <a:spcBef>
                          <a:spcPts val="1460"/>
                        </a:spcBef>
                        <a:tabLst>
                          <a:tab pos="526415" algn="l"/>
                        </a:tabLst>
                      </a:pPr>
                      <a:r>
                        <a:rPr dirty="0" sz="2450" spc="15">
                          <a:solidFill>
                            <a:srgbClr val="1767AB"/>
                          </a:solidFill>
                          <a:latin typeface="Microsoft JhengHei UI"/>
                          <a:cs typeface="Microsoft JhengHei UI"/>
                        </a:rPr>
                        <a:t>数	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54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6890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dirty="0" sz="255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FCS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1790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109347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载波延伸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854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35F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2898039" y="9257489"/>
            <a:ext cx="4211955" cy="0"/>
          </a:xfrm>
          <a:custGeom>
            <a:avLst/>
            <a:gdLst/>
            <a:ahLst/>
            <a:cxnLst/>
            <a:rect l="l" t="t" r="r" b="b"/>
            <a:pathLst>
              <a:path w="4211955" h="0">
                <a:moveTo>
                  <a:pt x="0" y="0"/>
                </a:moveTo>
                <a:lnTo>
                  <a:pt x="421187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94186" y="9257489"/>
            <a:ext cx="4582795" cy="0"/>
          </a:xfrm>
          <a:custGeom>
            <a:avLst/>
            <a:gdLst/>
            <a:ahLst/>
            <a:cxnLst/>
            <a:rect l="l" t="t" r="r" b="b"/>
            <a:pathLst>
              <a:path w="4582795" h="0">
                <a:moveTo>
                  <a:pt x="0" y="0"/>
                </a:moveTo>
                <a:lnTo>
                  <a:pt x="4582577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099447" y="920722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04136" y="920722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762674" y="8151628"/>
            <a:ext cx="6078855" cy="1323975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30">
                <a:latin typeface="Microsoft JhengHei UI"/>
                <a:cs typeface="Microsoft JhengHei UI"/>
              </a:rPr>
              <a:t>最⼩帧⻓</a:t>
            </a:r>
            <a:r>
              <a:rPr dirty="0" sz="2850" spc="10">
                <a:latin typeface="Arial"/>
                <a:cs typeface="Arial"/>
              </a:rPr>
              <a:t>64</a:t>
            </a:r>
            <a:r>
              <a:rPr dirty="0" sz="2850" spc="30">
                <a:latin typeface="Microsoft JhengHei UI"/>
                <a:cs typeface="Microsoft JhengHei UI"/>
              </a:rPr>
              <a:t>字节</a:t>
            </a:r>
            <a:endParaRPr sz="2850">
              <a:latin typeface="Microsoft JhengHei UI"/>
              <a:cs typeface="Microsoft JhengHei UI"/>
            </a:endParaRPr>
          </a:p>
          <a:p>
            <a:pPr marL="872490">
              <a:lnSpc>
                <a:spcPct val="100000"/>
              </a:lnSpc>
              <a:spcBef>
                <a:spcPts val="1689"/>
              </a:spcBef>
            </a:pP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30">
                <a:latin typeface="Microsoft JhengHei UI"/>
                <a:cs typeface="Microsoft JhengHei UI"/>
              </a:rPr>
              <a:t>帧⻓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+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载波延伸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1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512</a:t>
            </a:r>
            <a:r>
              <a:rPr dirty="0" sz="2850" spc="30">
                <a:latin typeface="Microsoft JhengHei UI"/>
                <a:cs typeface="Microsoft JhengHei UI"/>
              </a:rPr>
              <a:t>字节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载波延伸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3114" y="6330809"/>
            <a:ext cx="10589260" cy="1047115"/>
          </a:xfrm>
          <a:custGeom>
            <a:avLst/>
            <a:gdLst/>
            <a:ahLst/>
            <a:cxnLst/>
            <a:rect l="l" t="t" r="r" b="b"/>
            <a:pathLst>
              <a:path w="10589260" h="1047115">
                <a:moveTo>
                  <a:pt x="0" y="1047088"/>
                </a:moveTo>
                <a:lnTo>
                  <a:pt x="10588850" y="1047088"/>
                </a:lnTo>
                <a:lnTo>
                  <a:pt x="10588850" y="0"/>
                </a:lnTo>
                <a:lnTo>
                  <a:pt x="0" y="0"/>
                </a:lnTo>
                <a:lnTo>
                  <a:pt x="0" y="104708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3114" y="6330809"/>
            <a:ext cx="10589260" cy="1047115"/>
          </a:xfrm>
          <a:custGeom>
            <a:avLst/>
            <a:gdLst/>
            <a:ahLst/>
            <a:cxnLst/>
            <a:rect l="l" t="t" r="r" b="b"/>
            <a:pathLst>
              <a:path w="10589260" h="1047115">
                <a:moveTo>
                  <a:pt x="0" y="0"/>
                </a:moveTo>
                <a:lnTo>
                  <a:pt x="10588850" y="0"/>
                </a:lnTo>
                <a:lnTo>
                  <a:pt x="10588850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30237" y="8247391"/>
            <a:ext cx="1781810" cy="1047115"/>
          </a:xfrm>
          <a:custGeom>
            <a:avLst/>
            <a:gdLst/>
            <a:ahLst/>
            <a:cxnLst/>
            <a:rect l="l" t="t" r="r" b="b"/>
            <a:pathLst>
              <a:path w="1781809" h="1047115">
                <a:moveTo>
                  <a:pt x="0" y="1047088"/>
                </a:moveTo>
                <a:lnTo>
                  <a:pt x="1781726" y="1047088"/>
                </a:lnTo>
                <a:lnTo>
                  <a:pt x="1781726" y="0"/>
                </a:lnTo>
                <a:lnTo>
                  <a:pt x="0" y="0"/>
                </a:lnTo>
                <a:lnTo>
                  <a:pt x="0" y="104708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23114" y="8247391"/>
            <a:ext cx="10589260" cy="1047115"/>
          </a:xfrm>
          <a:custGeom>
            <a:avLst/>
            <a:gdLst/>
            <a:ahLst/>
            <a:cxnLst/>
            <a:rect l="l" t="t" r="r" b="b"/>
            <a:pathLst>
              <a:path w="10589260" h="1047115">
                <a:moveTo>
                  <a:pt x="0" y="0"/>
                </a:moveTo>
                <a:lnTo>
                  <a:pt x="10588850" y="0"/>
                </a:lnTo>
                <a:lnTo>
                  <a:pt x="10588850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79620" y="8247391"/>
            <a:ext cx="2731135" cy="1047115"/>
          </a:xfrm>
          <a:custGeom>
            <a:avLst/>
            <a:gdLst/>
            <a:ahLst/>
            <a:cxnLst/>
            <a:rect l="l" t="t" r="r" b="b"/>
            <a:pathLst>
              <a:path w="2731134" h="1047115">
                <a:moveTo>
                  <a:pt x="0" y="1047088"/>
                </a:moveTo>
                <a:lnTo>
                  <a:pt x="2730856" y="1047088"/>
                </a:lnTo>
                <a:lnTo>
                  <a:pt x="2730856" y="0"/>
                </a:lnTo>
                <a:lnTo>
                  <a:pt x="0" y="0"/>
                </a:lnTo>
                <a:lnTo>
                  <a:pt x="0" y="104708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79620" y="8247391"/>
            <a:ext cx="2731135" cy="1047115"/>
          </a:xfrm>
          <a:custGeom>
            <a:avLst/>
            <a:gdLst/>
            <a:ahLst/>
            <a:cxnLst/>
            <a:rect l="l" t="t" r="r" b="b"/>
            <a:pathLst>
              <a:path w="2731134" h="1047115">
                <a:moveTo>
                  <a:pt x="0" y="0"/>
                </a:moveTo>
                <a:lnTo>
                  <a:pt x="2730856" y="0"/>
                </a:lnTo>
                <a:lnTo>
                  <a:pt x="2730856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411514" y="8551812"/>
            <a:ext cx="20675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RRRRRRRRR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3499" y="8257861"/>
            <a:ext cx="1245870" cy="1026160"/>
          </a:xfrm>
          <a:prstGeom prst="rect">
            <a:avLst/>
          </a:prstGeom>
          <a:solidFill>
            <a:srgbClr val="AEAEAE"/>
          </a:solidFill>
        </p:spPr>
        <p:txBody>
          <a:bodyPr wrap="square" lIns="0" tIns="314960" rIns="0" bIns="0" rtlCol="0" vert="horz">
            <a:spAutoFit/>
          </a:bodyPr>
          <a:lstStyle/>
          <a:p>
            <a:pPr marL="326390">
              <a:lnSpc>
                <a:spcPct val="100000"/>
              </a:lnSpc>
              <a:spcBef>
                <a:spcPts val="248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</a:t>
            </a:r>
            <a:r>
              <a:rPr dirty="0" sz="2450" spc="5">
                <a:latin typeface="Arial"/>
                <a:cs typeface="Arial"/>
              </a:rPr>
              <a:t>#1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51249" y="8247391"/>
            <a:ext cx="1269365" cy="1047115"/>
          </a:xfrm>
          <a:custGeom>
            <a:avLst/>
            <a:gdLst/>
            <a:ahLst/>
            <a:cxnLst/>
            <a:rect l="l" t="t" r="r" b="b"/>
            <a:pathLst>
              <a:path w="1269365" h="1047115">
                <a:moveTo>
                  <a:pt x="0" y="0"/>
                </a:moveTo>
                <a:lnTo>
                  <a:pt x="1269103" y="0"/>
                </a:lnTo>
                <a:lnTo>
                  <a:pt x="1269103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961720" y="8257861"/>
            <a:ext cx="1248410" cy="1026160"/>
          </a:xfrm>
          <a:prstGeom prst="rect">
            <a:avLst/>
          </a:prstGeom>
          <a:solidFill>
            <a:srgbClr val="AEAEAE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2450" spc="10">
                <a:latin typeface="Arial"/>
                <a:cs typeface="Arial"/>
              </a:rPr>
              <a:t>RRRR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31419" y="8257861"/>
            <a:ext cx="1109980" cy="1026160"/>
          </a:xfrm>
          <a:prstGeom prst="rect">
            <a:avLst/>
          </a:prstGeom>
          <a:solidFill>
            <a:srgbClr val="AEAEAE"/>
          </a:solidFill>
        </p:spPr>
        <p:txBody>
          <a:bodyPr wrap="square" lIns="0" tIns="314960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248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</a:t>
            </a:r>
            <a:r>
              <a:rPr dirty="0" sz="2450" spc="5">
                <a:latin typeface="Arial"/>
                <a:cs typeface="Arial"/>
              </a:rPr>
              <a:t>#2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361133" y="8247391"/>
            <a:ext cx="1269365" cy="1047115"/>
          </a:xfrm>
          <a:custGeom>
            <a:avLst/>
            <a:gdLst/>
            <a:ahLst/>
            <a:cxnLst/>
            <a:rect l="l" t="t" r="r" b="b"/>
            <a:pathLst>
              <a:path w="1269365" h="1047115">
                <a:moveTo>
                  <a:pt x="0" y="0"/>
                </a:moveTo>
                <a:lnTo>
                  <a:pt x="1269103" y="0"/>
                </a:lnTo>
                <a:lnTo>
                  <a:pt x="1269103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371605" y="8257861"/>
            <a:ext cx="1248410" cy="1026160"/>
          </a:xfrm>
          <a:prstGeom prst="rect">
            <a:avLst/>
          </a:prstGeom>
          <a:solidFill>
            <a:srgbClr val="AEAEAE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2450" spc="10">
                <a:latin typeface="Arial"/>
                <a:cs typeface="Arial"/>
              </a:rPr>
              <a:t>RRRR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30824" y="8257861"/>
            <a:ext cx="1120140" cy="1026160"/>
          </a:xfrm>
          <a:prstGeom prst="rect">
            <a:avLst/>
          </a:prstGeom>
          <a:solidFill>
            <a:srgbClr val="AEAEAE"/>
          </a:solidFill>
        </p:spPr>
        <p:txBody>
          <a:bodyPr wrap="square" lIns="0" tIns="314960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248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</a:t>
            </a:r>
            <a:r>
              <a:rPr dirty="0" sz="2450" spc="5">
                <a:latin typeface="Arial"/>
                <a:cs typeface="Arial"/>
              </a:rPr>
              <a:t>#3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40709" y="8257861"/>
            <a:ext cx="883285" cy="1026160"/>
          </a:xfrm>
          <a:prstGeom prst="rect">
            <a:avLst/>
          </a:prstGeom>
          <a:solidFill>
            <a:srgbClr val="AEAEAE"/>
          </a:solidFill>
        </p:spPr>
        <p:txBody>
          <a:bodyPr wrap="square" lIns="0" tIns="314960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248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</a:t>
            </a:r>
            <a:r>
              <a:rPr dirty="0" sz="2450" spc="5">
                <a:latin typeface="Arial"/>
                <a:cs typeface="Arial"/>
              </a:rPr>
              <a:t>#4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74830" y="7367427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4015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74830" y="9294069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4015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354572" y="7367427"/>
            <a:ext cx="997585" cy="0"/>
          </a:xfrm>
          <a:custGeom>
            <a:avLst/>
            <a:gdLst/>
            <a:ahLst/>
            <a:cxnLst/>
            <a:rect l="l" t="t" r="r" b="b"/>
            <a:pathLst>
              <a:path w="997584" h="0">
                <a:moveTo>
                  <a:pt x="0" y="0"/>
                </a:moveTo>
                <a:lnTo>
                  <a:pt x="99699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344100" y="9294069"/>
            <a:ext cx="1000760" cy="0"/>
          </a:xfrm>
          <a:custGeom>
            <a:avLst/>
            <a:gdLst/>
            <a:ahLst/>
            <a:cxnLst/>
            <a:rect l="l" t="t" r="r" b="b"/>
            <a:pathLst>
              <a:path w="1000759" h="0">
                <a:moveTo>
                  <a:pt x="0" y="0"/>
                </a:moveTo>
                <a:lnTo>
                  <a:pt x="100042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847668" y="6423865"/>
            <a:ext cx="654050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载波 监听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47668" y="8340446"/>
            <a:ext cx="654050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发送 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13027" y="5355870"/>
            <a:ext cx="0" cy="4044315"/>
          </a:xfrm>
          <a:custGeom>
            <a:avLst/>
            <a:gdLst/>
            <a:ahLst/>
            <a:cxnLst/>
            <a:rect l="l" t="t" r="r" b="b"/>
            <a:pathLst>
              <a:path w="0" h="4044315">
                <a:moveTo>
                  <a:pt x="0" y="4044053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20949" y="5780785"/>
            <a:ext cx="0" cy="3619500"/>
          </a:xfrm>
          <a:custGeom>
            <a:avLst/>
            <a:gdLst/>
            <a:ahLst/>
            <a:cxnLst/>
            <a:rect l="l" t="t" r="r" b="b"/>
            <a:pathLst>
              <a:path w="0" h="3619500">
                <a:moveTo>
                  <a:pt x="0" y="0"/>
                </a:moveTo>
                <a:lnTo>
                  <a:pt x="0" y="3619139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534294" y="5355870"/>
            <a:ext cx="0" cy="4044315"/>
          </a:xfrm>
          <a:custGeom>
            <a:avLst/>
            <a:gdLst/>
            <a:ahLst/>
            <a:cxnLst/>
            <a:rect l="l" t="t" r="r" b="b"/>
            <a:pathLst>
              <a:path w="0" h="4044315">
                <a:moveTo>
                  <a:pt x="0" y="4044053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918020" y="5964246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5" h="0">
                <a:moveTo>
                  <a:pt x="0" y="0"/>
                </a:moveTo>
                <a:lnTo>
                  <a:pt x="77400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21004" y="5964246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5" h="0">
                <a:moveTo>
                  <a:pt x="0" y="0"/>
                </a:moveTo>
                <a:lnTo>
                  <a:pt x="77400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681560" y="591398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30954" y="591398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741211" y="5722556"/>
            <a:ext cx="21202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争⽤期</a:t>
            </a:r>
            <a:r>
              <a:rPr dirty="0" sz="2450" spc="5">
                <a:latin typeface="Arial"/>
                <a:cs typeface="Arial"/>
              </a:rPr>
              <a:t>51</a:t>
            </a:r>
            <a:r>
              <a:rPr dirty="0" sz="2450" spc="0">
                <a:latin typeface="Arial"/>
                <a:cs typeface="Arial"/>
              </a:rPr>
              <a:t>2</a:t>
            </a:r>
            <a:r>
              <a:rPr dirty="0" sz="2450" spc="15"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809657" y="5501997"/>
            <a:ext cx="2606675" cy="0"/>
          </a:xfrm>
          <a:custGeom>
            <a:avLst/>
            <a:gdLst/>
            <a:ahLst/>
            <a:cxnLst/>
            <a:rect l="l" t="t" r="r" b="b"/>
            <a:pathLst>
              <a:path w="2606675" h="0">
                <a:moveTo>
                  <a:pt x="0" y="0"/>
                </a:moveTo>
                <a:lnTo>
                  <a:pt x="260618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21004" y="5501997"/>
            <a:ext cx="2606675" cy="0"/>
          </a:xfrm>
          <a:custGeom>
            <a:avLst/>
            <a:gdLst/>
            <a:ahLst/>
            <a:cxnLst/>
            <a:rect l="l" t="t" r="r" b="b"/>
            <a:pathLst>
              <a:path w="2606675" h="0">
                <a:moveTo>
                  <a:pt x="0" y="0"/>
                </a:moveTo>
                <a:lnTo>
                  <a:pt x="260618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405376" y="545173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30954" y="545173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527187" y="5223210"/>
            <a:ext cx="4283075" cy="558165"/>
          </a:xfrm>
          <a:custGeom>
            <a:avLst/>
            <a:gdLst/>
            <a:ahLst/>
            <a:cxnLst/>
            <a:rect l="l" t="t" r="r" b="b"/>
            <a:pathLst>
              <a:path w="4283075" h="558164">
                <a:moveTo>
                  <a:pt x="0" y="557574"/>
                </a:moveTo>
                <a:lnTo>
                  <a:pt x="4282469" y="557574"/>
                </a:lnTo>
                <a:lnTo>
                  <a:pt x="4282469" y="0"/>
                </a:lnTo>
                <a:lnTo>
                  <a:pt x="0" y="0"/>
                </a:lnTo>
                <a:lnTo>
                  <a:pt x="0" y="557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0573386" y="5288257"/>
            <a:ext cx="418020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将突发计时器设定为</a:t>
            </a:r>
            <a:r>
              <a:rPr dirty="0" sz="2450" spc="5">
                <a:latin typeface="Arial"/>
                <a:cs typeface="Arial"/>
              </a:rPr>
              <a:t>1500</a:t>
            </a:r>
            <a:r>
              <a:rPr dirty="0" sz="2450" spc="15"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756977" y="9652239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载波延伸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30954" y="9304540"/>
            <a:ext cx="10573385" cy="0"/>
          </a:xfrm>
          <a:custGeom>
            <a:avLst/>
            <a:gdLst/>
            <a:ahLst/>
            <a:cxnLst/>
            <a:rect l="l" t="t" r="r" b="b"/>
            <a:pathLst>
              <a:path w="10573385" h="0">
                <a:moveTo>
                  <a:pt x="0" y="0"/>
                </a:moveTo>
                <a:lnTo>
                  <a:pt x="1057316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831486" y="7377897"/>
            <a:ext cx="10573385" cy="0"/>
          </a:xfrm>
          <a:custGeom>
            <a:avLst/>
            <a:gdLst/>
            <a:ahLst/>
            <a:cxnLst/>
            <a:rect l="l" t="t" r="r" b="b"/>
            <a:pathLst>
              <a:path w="10573385" h="0">
                <a:moveTo>
                  <a:pt x="0" y="0"/>
                </a:moveTo>
                <a:lnTo>
                  <a:pt x="1057316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457052" y="9024384"/>
            <a:ext cx="0" cy="629920"/>
          </a:xfrm>
          <a:custGeom>
            <a:avLst/>
            <a:gdLst/>
            <a:ahLst/>
            <a:cxnLst/>
            <a:rect l="l" t="t" r="r" b="b"/>
            <a:pathLst>
              <a:path w="0" h="629920">
                <a:moveTo>
                  <a:pt x="0" y="0"/>
                </a:moveTo>
                <a:lnTo>
                  <a:pt x="0" y="629421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406791" y="893433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1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分组突发</a:t>
            </a:r>
          </a:p>
        </p:txBody>
      </p:sp>
      <p:sp>
        <p:nvSpPr>
          <p:cNvPr id="44" name="object 4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83584" y="1790521"/>
            <a:ext cx="13759235" cy="3359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481478" y="2167473"/>
            <a:ext cx="12963525" cy="2564130"/>
          </a:xfrm>
          <a:custGeom>
            <a:avLst/>
            <a:gdLst/>
            <a:ahLst/>
            <a:cxnLst/>
            <a:rect l="l" t="t" r="r" b="b"/>
            <a:pathLst>
              <a:path w="12963525" h="256412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305459"/>
                </a:lnTo>
                <a:lnTo>
                  <a:pt x="197" y="2356829"/>
                </a:lnTo>
                <a:lnTo>
                  <a:pt x="1581" y="2398256"/>
                </a:lnTo>
                <a:lnTo>
                  <a:pt x="12649" y="2456964"/>
                </a:lnTo>
                <a:lnTo>
                  <a:pt x="49226" y="2514378"/>
                </a:lnTo>
                <a:lnTo>
                  <a:pt x="106640" y="2550954"/>
                </a:lnTo>
                <a:lnTo>
                  <a:pt x="165348" y="2562024"/>
                </a:lnTo>
                <a:lnTo>
                  <a:pt x="206776" y="2563408"/>
                </a:lnTo>
                <a:lnTo>
                  <a:pt x="258146" y="2563605"/>
                </a:lnTo>
                <a:lnTo>
                  <a:pt x="12705299" y="2563605"/>
                </a:lnTo>
                <a:lnTo>
                  <a:pt x="12756671" y="2563408"/>
                </a:lnTo>
                <a:lnTo>
                  <a:pt x="12798099" y="2562024"/>
                </a:lnTo>
                <a:lnTo>
                  <a:pt x="12856802" y="2550954"/>
                </a:lnTo>
                <a:lnTo>
                  <a:pt x="12914218" y="2514378"/>
                </a:lnTo>
                <a:lnTo>
                  <a:pt x="12950799" y="2456964"/>
                </a:lnTo>
                <a:lnTo>
                  <a:pt x="12961867" y="2398256"/>
                </a:lnTo>
                <a:lnTo>
                  <a:pt x="12963250" y="2356829"/>
                </a:lnTo>
                <a:lnTo>
                  <a:pt x="12963448" y="230545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481478" y="2167473"/>
            <a:ext cx="12963525" cy="2564130"/>
          </a:xfrm>
          <a:custGeom>
            <a:avLst/>
            <a:gdLst/>
            <a:ahLst/>
            <a:cxnLst/>
            <a:rect l="l" t="t" r="r" b="b"/>
            <a:pathLst>
              <a:path w="12963525" h="256412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305459"/>
                </a:lnTo>
                <a:lnTo>
                  <a:pt x="12963250" y="2356829"/>
                </a:lnTo>
                <a:lnTo>
                  <a:pt x="12961867" y="2398256"/>
                </a:lnTo>
                <a:lnTo>
                  <a:pt x="12950799" y="2456964"/>
                </a:lnTo>
                <a:lnTo>
                  <a:pt x="12914218" y="2514378"/>
                </a:lnTo>
                <a:lnTo>
                  <a:pt x="12856802" y="2550954"/>
                </a:lnTo>
                <a:lnTo>
                  <a:pt x="12798099" y="2562024"/>
                </a:lnTo>
                <a:lnTo>
                  <a:pt x="12756671" y="2563408"/>
                </a:lnTo>
                <a:lnTo>
                  <a:pt x="12705299" y="2563605"/>
                </a:lnTo>
                <a:lnTo>
                  <a:pt x="258145" y="2563605"/>
                </a:lnTo>
                <a:lnTo>
                  <a:pt x="206775" y="2563408"/>
                </a:lnTo>
                <a:lnTo>
                  <a:pt x="165348" y="2562024"/>
                </a:lnTo>
                <a:lnTo>
                  <a:pt x="106640" y="2550954"/>
                </a:lnTo>
                <a:lnTo>
                  <a:pt x="49226" y="2514378"/>
                </a:lnTo>
                <a:lnTo>
                  <a:pt x="12650" y="2456964"/>
                </a:lnTo>
                <a:lnTo>
                  <a:pt x="1581" y="2398256"/>
                </a:lnTo>
                <a:lnTo>
                  <a:pt x="197" y="2356829"/>
                </a:lnTo>
                <a:lnTo>
                  <a:pt x="0" y="230545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166645" y="2630281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588506" y="2407202"/>
            <a:ext cx="11159490" cy="1835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当很多短帧要发送时，第⼀个短帧要采⽤载波延伸⽅法进⾏填充</a:t>
            </a:r>
            <a:r>
              <a:rPr dirty="0" sz="2800" spc="25">
                <a:latin typeface="Microsoft JhengHei UI"/>
                <a:cs typeface="Microsoft JhengHei UI"/>
              </a:rPr>
              <a:t>，随后 </a:t>
            </a:r>
            <a:r>
              <a:rPr dirty="0" sz="2800" spc="25">
                <a:latin typeface="Microsoft JhengHei UI"/>
                <a:cs typeface="Microsoft JhengHei UI"/>
              </a:rPr>
              <a:t>的⼀些短帧⼀个接⼀个地发送，只需留有必要的帧间最⼩间隔即可。这 </a:t>
            </a:r>
            <a:r>
              <a:rPr dirty="0" sz="2800" spc="25">
                <a:latin typeface="Microsoft JhengHei UI"/>
                <a:cs typeface="Microsoft JhengHei UI"/>
              </a:rPr>
              <a:t>样就形成可⼀串分组的突发，直到达到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5">
                <a:latin typeface="Arial"/>
                <a:cs typeface="Arial"/>
              </a:rPr>
              <a:t>1500</a:t>
            </a:r>
            <a:r>
              <a:rPr dirty="0" sz="2800" spc="0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字节或稍多⼀些为⽌。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66624" y="2496897"/>
            <a:ext cx="3660140" cy="32740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33105" y="5942342"/>
            <a:ext cx="3293745" cy="304482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516255">
              <a:lnSpc>
                <a:spcPct val="100000"/>
              </a:lnSpc>
              <a:spcBef>
                <a:spcPts val="1300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516890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606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267960"/>
          </a:xfrm>
          <a:custGeom>
            <a:avLst/>
            <a:gdLst/>
            <a:ahLst/>
            <a:cxnLst/>
            <a:rect l="l" t="t" r="r" b="b"/>
            <a:pathLst>
              <a:path w="12963525" h="52679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009295"/>
                </a:lnTo>
                <a:lnTo>
                  <a:pt x="197" y="5060665"/>
                </a:lnTo>
                <a:lnTo>
                  <a:pt x="1581" y="5102092"/>
                </a:lnTo>
                <a:lnTo>
                  <a:pt x="12649" y="5160800"/>
                </a:lnTo>
                <a:lnTo>
                  <a:pt x="49226" y="5218215"/>
                </a:lnTo>
                <a:lnTo>
                  <a:pt x="106640" y="5254791"/>
                </a:lnTo>
                <a:lnTo>
                  <a:pt x="165348" y="5265860"/>
                </a:lnTo>
                <a:lnTo>
                  <a:pt x="206776" y="5267244"/>
                </a:lnTo>
                <a:lnTo>
                  <a:pt x="258146" y="5267441"/>
                </a:lnTo>
                <a:lnTo>
                  <a:pt x="12705299" y="5267441"/>
                </a:lnTo>
                <a:lnTo>
                  <a:pt x="12756671" y="5267244"/>
                </a:lnTo>
                <a:lnTo>
                  <a:pt x="12798099" y="5265860"/>
                </a:lnTo>
                <a:lnTo>
                  <a:pt x="12856802" y="5254791"/>
                </a:lnTo>
                <a:lnTo>
                  <a:pt x="12914218" y="5218215"/>
                </a:lnTo>
                <a:lnTo>
                  <a:pt x="12950799" y="5160800"/>
                </a:lnTo>
                <a:lnTo>
                  <a:pt x="12961867" y="5102092"/>
                </a:lnTo>
                <a:lnTo>
                  <a:pt x="12963250" y="5060665"/>
                </a:lnTo>
                <a:lnTo>
                  <a:pt x="12963448" y="500929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267960"/>
          </a:xfrm>
          <a:custGeom>
            <a:avLst/>
            <a:gdLst/>
            <a:ahLst/>
            <a:cxnLst/>
            <a:rect l="l" t="t" r="r" b="b"/>
            <a:pathLst>
              <a:path w="12963525" h="52679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009295"/>
                </a:lnTo>
                <a:lnTo>
                  <a:pt x="12963250" y="5060665"/>
                </a:lnTo>
                <a:lnTo>
                  <a:pt x="12961867" y="5102092"/>
                </a:lnTo>
                <a:lnTo>
                  <a:pt x="12950799" y="5160800"/>
                </a:lnTo>
                <a:lnTo>
                  <a:pt x="12914218" y="5218215"/>
                </a:lnTo>
                <a:lnTo>
                  <a:pt x="12856802" y="5254791"/>
                </a:lnTo>
                <a:lnTo>
                  <a:pt x="12798099" y="5265860"/>
                </a:lnTo>
                <a:lnTo>
                  <a:pt x="12756671" y="5267244"/>
                </a:lnTo>
                <a:lnTo>
                  <a:pt x="12705299" y="5267441"/>
                </a:lnTo>
                <a:lnTo>
                  <a:pt x="258145" y="5267441"/>
                </a:lnTo>
                <a:lnTo>
                  <a:pt x="206775" y="5267244"/>
                </a:lnTo>
                <a:lnTo>
                  <a:pt x="165348" y="5265860"/>
                </a:lnTo>
                <a:lnTo>
                  <a:pt x="106640" y="5254791"/>
                </a:lnTo>
                <a:lnTo>
                  <a:pt x="49226" y="5218215"/>
                </a:lnTo>
                <a:lnTo>
                  <a:pt x="12650" y="5160800"/>
                </a:lnTo>
                <a:lnTo>
                  <a:pt x="1581" y="5102092"/>
                </a:lnTo>
                <a:lnTo>
                  <a:pt x="197" y="5060665"/>
                </a:lnTo>
                <a:lnTo>
                  <a:pt x="0" y="500929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769862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7115" y="2717533"/>
            <a:ext cx="92284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字节填充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-15">
                <a:latin typeface="Tahoma"/>
                <a:cs typeface="Tahoma"/>
              </a:rPr>
              <a:t>(byte</a:t>
            </a:r>
            <a:r>
              <a:rPr dirty="0" sz="2850" spc="-100">
                <a:latin typeface="Tahoma"/>
                <a:cs typeface="Tahoma"/>
              </a:rPr>
              <a:t> </a:t>
            </a:r>
            <a:r>
              <a:rPr dirty="0" sz="2850" spc="-35">
                <a:latin typeface="Tahoma"/>
                <a:cs typeface="Tahoma"/>
              </a:rPr>
              <a:t>stuffing)</a:t>
            </a:r>
            <a:r>
              <a:rPr dirty="0" sz="2850" spc="-100">
                <a:latin typeface="Tahoma"/>
                <a:cs typeface="Tahoma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或字符填充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-20">
                <a:latin typeface="Tahoma"/>
                <a:cs typeface="Tahoma"/>
              </a:rPr>
              <a:t>(character</a:t>
            </a:r>
            <a:r>
              <a:rPr dirty="0" sz="2850" spc="-100">
                <a:latin typeface="Tahoma"/>
                <a:cs typeface="Tahoma"/>
              </a:rPr>
              <a:t> </a:t>
            </a:r>
            <a:r>
              <a:rPr dirty="0" sz="2850" spc="-25">
                <a:latin typeface="Tahoma"/>
                <a:cs typeface="Tahoma"/>
              </a:rPr>
              <a:t>stuffing)</a:t>
            </a:r>
            <a:r>
              <a:rPr dirty="0" sz="2850" spc="-25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4068" y="4332900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4068" y="5359047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4068" y="3157309"/>
            <a:ext cx="11153140" cy="36550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2595" marR="5080" indent="-429895">
              <a:lnSpc>
                <a:spcPct val="120300"/>
              </a:lnSpc>
              <a:spcBef>
                <a:spcPts val="90"/>
              </a:spcBef>
              <a:buSzPct val="75438"/>
              <a:buFont typeface="Tahoma"/>
              <a:buChar char="•"/>
              <a:tabLst>
                <a:tab pos="442595" algn="l"/>
                <a:tab pos="44323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发送端的数据链路层在数据中出现控制字符</a:t>
            </a:r>
            <a:r>
              <a:rPr dirty="0" sz="2850" spc="250">
                <a:latin typeface="Tahoma"/>
                <a:cs typeface="Tahoma"/>
              </a:rPr>
              <a:t>“SOH”</a:t>
            </a:r>
            <a:r>
              <a:rPr dirty="0" sz="2850" spc="30">
                <a:latin typeface="Microsoft JhengHei UI"/>
                <a:cs typeface="Microsoft JhengHei UI"/>
              </a:rPr>
              <a:t>或</a:t>
            </a:r>
            <a:r>
              <a:rPr dirty="0" sz="2850" spc="235">
                <a:latin typeface="Tahoma"/>
                <a:cs typeface="Tahoma"/>
              </a:rPr>
              <a:t>“EOT”</a:t>
            </a:r>
            <a:r>
              <a:rPr dirty="0" sz="2850" spc="25">
                <a:latin typeface="Microsoft JhengHei UI"/>
                <a:cs typeface="Microsoft JhengHei UI"/>
              </a:rPr>
              <a:t>的前⾯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插⼊⼀个转义字符</a:t>
            </a:r>
            <a:r>
              <a:rPr dirty="0" sz="2850" spc="190">
                <a:solidFill>
                  <a:srgbClr val="FF2600"/>
                </a:solidFill>
                <a:latin typeface="Tahoma"/>
                <a:cs typeface="Tahoma"/>
              </a:rPr>
              <a:t>“ESC”</a:t>
            </a:r>
            <a:r>
              <a:rPr dirty="0" sz="2850" spc="19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42595" marR="440690">
              <a:lnSpc>
                <a:spcPct val="118100"/>
              </a:lnSpc>
              <a:spcBef>
                <a:spcPts val="8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接收端的数据链路层在将数据送往⽹络层之前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删除插⼊的转义字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符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442595" marR="26034">
              <a:lnSpc>
                <a:spcPct val="118100"/>
              </a:lnSpc>
            </a:pPr>
            <a:r>
              <a:rPr dirty="0" sz="2850" spc="30">
                <a:latin typeface="Microsoft JhengHei UI"/>
                <a:cs typeface="Microsoft JhengHei UI"/>
              </a:rPr>
              <a:t>如果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转义字符</a:t>
            </a:r>
            <a:r>
              <a:rPr dirty="0" sz="2850" spc="30">
                <a:latin typeface="Microsoft JhengHei UI"/>
                <a:cs typeface="Microsoft JhengHei UI"/>
              </a:rPr>
              <a:t>也出现在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数据</a:t>
            </a:r>
            <a:r>
              <a:rPr dirty="0" sz="2850" spc="30">
                <a:latin typeface="Microsoft JhengHei UI"/>
                <a:cs typeface="Microsoft JhengHei UI"/>
              </a:rPr>
              <a:t>当中，那么应在转义字符前⾯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插⼊⼀个 转义字符</a:t>
            </a:r>
            <a:r>
              <a:rPr dirty="0" sz="2850" spc="1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40">
                <a:solidFill>
                  <a:srgbClr val="FF2600"/>
                </a:solidFill>
                <a:latin typeface="Tahoma"/>
                <a:cs typeface="Tahoma"/>
              </a:rPr>
              <a:t>ESC</a:t>
            </a:r>
            <a:r>
              <a:rPr dirty="0" sz="2850" spc="30">
                <a:latin typeface="Microsoft JhengHei UI"/>
                <a:cs typeface="Microsoft JhengHei UI"/>
              </a:rPr>
              <a:t>。当接收端收到连续的两个转义字符时，就删除其中</a:t>
            </a:r>
            <a:endParaRPr sz="285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69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前⾯的⼀个。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解决办法</a:t>
            </a:r>
          </a:p>
        </p:txBody>
      </p:sp>
      <p:sp>
        <p:nvSpPr>
          <p:cNvPr id="12" name="object 1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121150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数据链路层功能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20381" y="715916"/>
            <a:ext cx="84639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10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0"/>
              <a:t>吉⽐特以太⽹和更快的以太⽹</a:t>
            </a:r>
          </a:p>
        </p:txBody>
      </p:sp>
      <p:sp>
        <p:nvSpPr>
          <p:cNvPr id="4" name="object 4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66645" y="287670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7115" y="2629557"/>
            <a:ext cx="11000740" cy="12807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10">
                <a:latin typeface="Arial"/>
                <a:cs typeface="Arial"/>
              </a:rPr>
              <a:t>10</a:t>
            </a:r>
            <a:r>
              <a:rPr dirty="0" sz="2850" spc="-5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吉⽐特以太⽹</a:t>
            </a:r>
            <a:r>
              <a:rPr dirty="0" sz="2850" spc="25">
                <a:latin typeface="Microsoft JhengHei UI"/>
                <a:cs typeface="Microsoft JhengHei UI"/>
              </a:rPr>
              <a:t>（</a:t>
            </a:r>
            <a:r>
              <a:rPr dirty="0" sz="2850" spc="25">
                <a:latin typeface="Arial"/>
                <a:cs typeface="Arial"/>
              </a:rPr>
              <a:t>10GE</a:t>
            </a:r>
            <a:r>
              <a:rPr dirty="0" sz="2850" spc="25">
                <a:latin typeface="Microsoft JhengHei UI"/>
                <a:cs typeface="Microsoft JhengHei UI"/>
              </a:rPr>
              <a:t>）</a:t>
            </a:r>
            <a:r>
              <a:rPr dirty="0" sz="2850" spc="30">
                <a:latin typeface="Microsoft JhengHei UI"/>
                <a:cs typeface="Microsoft JhengHei UI"/>
              </a:rPr>
              <a:t>并⾮把吉⽐特以太⽹的速率简单地提⾼到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10">
                <a:latin typeface="Arial"/>
                <a:cs typeface="Arial"/>
              </a:rPr>
              <a:t>10</a:t>
            </a:r>
            <a:r>
              <a:rPr dirty="0" sz="2850" spc="30">
                <a:latin typeface="Microsoft JhengHei UI"/>
                <a:cs typeface="Microsoft JhengHei UI"/>
              </a:rPr>
              <a:t>倍，其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主要特点</a:t>
            </a:r>
            <a:r>
              <a:rPr dirty="0" sz="2850" spc="30">
                <a:latin typeface="Microsoft JhengHei UI"/>
                <a:cs typeface="Microsoft JhengHei UI"/>
              </a:rPr>
              <a:t>有：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4068" y="413205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4068" y="475973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538741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600310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84538" y="3884915"/>
            <a:ext cx="10714990" cy="2524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49250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与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10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Mbit/s</a:t>
            </a:r>
            <a:r>
              <a:rPr dirty="0" sz="2850" spc="30">
                <a:latin typeface="Microsoft JhengHei UI"/>
                <a:cs typeface="Microsoft JhengHei UI"/>
              </a:rPr>
              <a:t>、</a:t>
            </a:r>
            <a:r>
              <a:rPr dirty="0" sz="2850" spc="10">
                <a:latin typeface="Arial"/>
                <a:cs typeface="Arial"/>
              </a:rPr>
              <a:t>100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Mbit/s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和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Gbit/s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以太⽹的帧格式完全相同；  保留了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802.3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标准规定的以太⽹最⼩和最⼤帧⻓，便于升级；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 不再使⽤铜线</a:t>
            </a:r>
            <a:r>
              <a:rPr dirty="0" sz="2850" spc="30">
                <a:latin typeface="Microsoft JhengHei UI"/>
                <a:cs typeface="Microsoft JhengHei UI"/>
              </a:rPr>
              <a:t>⽽只使⽤光纤作为传输媒体；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只⼯作在全双⼯⽅式</a:t>
            </a:r>
            <a:r>
              <a:rPr dirty="0" sz="2850" spc="30">
                <a:latin typeface="Microsoft JhengHei UI"/>
                <a:cs typeface="Microsoft JhengHei UI"/>
              </a:rPr>
              <a:t>，没有争⽤问题，也不使⽤</a:t>
            </a:r>
            <a:r>
              <a:rPr dirty="0" sz="2850" spc="50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CSMA/CD</a:t>
            </a:r>
            <a:r>
              <a:rPr dirty="0" sz="2850" spc="-2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9935" y="715916"/>
            <a:ext cx="67043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10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10"/>
              <a:t>吉⽐特以太⽹的物理层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410769" y="2992055"/>
          <a:ext cx="11037570" cy="4893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9845"/>
                <a:gridCol w="1186180"/>
                <a:gridCol w="2416810"/>
                <a:gridCol w="4855845"/>
              </a:tblGrid>
              <a:tr h="95123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17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名称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755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217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媒体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755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217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⽹段最⼤⻓度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755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217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特点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7559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</a:tr>
              <a:tr h="79946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10GBASE-SR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光缆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256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300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多模光纤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0.85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µm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256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9946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10GBASE-LR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光缆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256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km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单模光纤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1.3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µm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256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9946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10GBASE-ER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光缆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256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km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单模光纤</a:t>
                      </a:r>
                      <a:r>
                        <a:rPr dirty="0" sz="2450" spc="5">
                          <a:latin typeface="Microsoft JhengHei UI"/>
                          <a:cs typeface="Microsoft JhengHei UI"/>
                        </a:rPr>
                        <a:t>（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1.5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µm</a:t>
                      </a:r>
                      <a:r>
                        <a:rPr dirty="0" sz="2450" spc="1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256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10GBASE-CX4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797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铜缆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15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797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使⽤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对双芯同轴电缆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(twinax)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9177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10GBASE-T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797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铜缆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797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使⽤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对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6A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类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UTP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双绞线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490348" y="8354208"/>
            <a:ext cx="8197215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dirty="0" sz="2800">
                <a:latin typeface="Microsoft JhengHei UI"/>
                <a:cs typeface="Microsoft JhengHei UI"/>
              </a:rPr>
              <a:t>前三项的标准是</a:t>
            </a:r>
            <a:r>
              <a:rPr dirty="0" sz="2800">
                <a:latin typeface="Arial"/>
                <a:cs typeface="Arial"/>
              </a:rPr>
              <a:t>IEEE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802.3ae</a:t>
            </a:r>
            <a:r>
              <a:rPr dirty="0" sz="2800">
                <a:latin typeface="Microsoft JhengHei UI"/>
                <a:cs typeface="Microsoft JhengHei UI"/>
              </a:rPr>
              <a:t>，在</a:t>
            </a:r>
            <a:r>
              <a:rPr dirty="0" sz="2800">
                <a:latin typeface="Arial"/>
                <a:cs typeface="Arial"/>
              </a:rPr>
              <a:t>2002</a:t>
            </a:r>
            <a:r>
              <a:rPr dirty="0" sz="2800">
                <a:latin typeface="Microsoft JhengHei UI"/>
                <a:cs typeface="Microsoft JhengHei UI"/>
              </a:rPr>
              <a:t>年</a:t>
            </a:r>
            <a:r>
              <a:rPr dirty="0" sz="2800">
                <a:latin typeface="Arial"/>
                <a:cs typeface="Arial"/>
              </a:rPr>
              <a:t>6</a:t>
            </a:r>
            <a:r>
              <a:rPr dirty="0" sz="2800">
                <a:latin typeface="Microsoft JhengHei UI"/>
                <a:cs typeface="Microsoft JhengHei UI"/>
              </a:rPr>
              <a:t>⽉完成。 第四项的标准是</a:t>
            </a:r>
            <a:r>
              <a:rPr dirty="0" sz="2800">
                <a:latin typeface="Arial"/>
                <a:cs typeface="Arial"/>
              </a:rPr>
              <a:t>IEEE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802.3ak</a:t>
            </a:r>
            <a:r>
              <a:rPr dirty="0" sz="2800">
                <a:latin typeface="Microsoft JhengHei UI"/>
                <a:cs typeface="Microsoft JhengHei UI"/>
              </a:rPr>
              <a:t>，完成于</a:t>
            </a:r>
            <a:r>
              <a:rPr dirty="0" sz="2800">
                <a:latin typeface="Arial"/>
                <a:cs typeface="Arial"/>
              </a:rPr>
              <a:t>2004</a:t>
            </a:r>
            <a:r>
              <a:rPr dirty="0" sz="2800">
                <a:latin typeface="Microsoft JhengHei UI"/>
                <a:cs typeface="Microsoft JhengHei UI"/>
              </a:rPr>
              <a:t>年。 最后⼀项的标准是</a:t>
            </a:r>
            <a:r>
              <a:rPr dirty="0" sz="2800">
                <a:latin typeface="Arial"/>
                <a:cs typeface="Arial"/>
              </a:rPr>
              <a:t>IEEE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802.3an</a:t>
            </a:r>
            <a:r>
              <a:rPr dirty="0" sz="2800">
                <a:latin typeface="Microsoft JhengHei UI"/>
                <a:cs typeface="Microsoft JhengHei UI"/>
              </a:rPr>
              <a:t>，完成于</a:t>
            </a:r>
            <a:r>
              <a:rPr dirty="0" sz="2800">
                <a:latin typeface="Arial"/>
                <a:cs typeface="Arial"/>
              </a:rPr>
              <a:t>2006</a:t>
            </a:r>
            <a:r>
              <a:rPr dirty="0" sz="2800">
                <a:latin typeface="Microsoft JhengHei UI"/>
                <a:cs typeface="Microsoft JhengHei UI"/>
              </a:rPr>
              <a:t>年。</a:t>
            </a:r>
            <a:endParaRPr sz="28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更快的以太⽹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071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275580"/>
          </a:xfrm>
          <a:custGeom>
            <a:avLst/>
            <a:gdLst/>
            <a:ahLst/>
            <a:cxnLst/>
            <a:rect l="l" t="t" r="r" b="b"/>
            <a:pathLst>
              <a:path w="12963525" h="52755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017317"/>
                </a:lnTo>
                <a:lnTo>
                  <a:pt x="197" y="5068687"/>
                </a:lnTo>
                <a:lnTo>
                  <a:pt x="1581" y="5110114"/>
                </a:lnTo>
                <a:lnTo>
                  <a:pt x="12649" y="5168822"/>
                </a:lnTo>
                <a:lnTo>
                  <a:pt x="49226" y="5226236"/>
                </a:lnTo>
                <a:lnTo>
                  <a:pt x="106640" y="5262812"/>
                </a:lnTo>
                <a:lnTo>
                  <a:pt x="165348" y="5273882"/>
                </a:lnTo>
                <a:lnTo>
                  <a:pt x="206776" y="5275265"/>
                </a:lnTo>
                <a:lnTo>
                  <a:pt x="258146" y="5275463"/>
                </a:lnTo>
                <a:lnTo>
                  <a:pt x="12705299" y="5275463"/>
                </a:lnTo>
                <a:lnTo>
                  <a:pt x="12756671" y="5275265"/>
                </a:lnTo>
                <a:lnTo>
                  <a:pt x="12798099" y="5273882"/>
                </a:lnTo>
                <a:lnTo>
                  <a:pt x="12856802" y="5262812"/>
                </a:lnTo>
                <a:lnTo>
                  <a:pt x="12914218" y="5226236"/>
                </a:lnTo>
                <a:lnTo>
                  <a:pt x="12950799" y="5168822"/>
                </a:lnTo>
                <a:lnTo>
                  <a:pt x="12961867" y="5110114"/>
                </a:lnTo>
                <a:lnTo>
                  <a:pt x="12963250" y="5068687"/>
                </a:lnTo>
                <a:lnTo>
                  <a:pt x="12963448" y="501731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275580"/>
          </a:xfrm>
          <a:custGeom>
            <a:avLst/>
            <a:gdLst/>
            <a:ahLst/>
            <a:cxnLst/>
            <a:rect l="l" t="t" r="r" b="b"/>
            <a:pathLst>
              <a:path w="12963525" h="52755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017317"/>
                </a:lnTo>
                <a:lnTo>
                  <a:pt x="12963250" y="5068687"/>
                </a:lnTo>
                <a:lnTo>
                  <a:pt x="12961867" y="5110114"/>
                </a:lnTo>
                <a:lnTo>
                  <a:pt x="12950799" y="5168822"/>
                </a:lnTo>
                <a:lnTo>
                  <a:pt x="12914218" y="5226236"/>
                </a:lnTo>
                <a:lnTo>
                  <a:pt x="12856802" y="5262812"/>
                </a:lnTo>
                <a:lnTo>
                  <a:pt x="12798099" y="5273882"/>
                </a:lnTo>
                <a:lnTo>
                  <a:pt x="12756671" y="5275265"/>
                </a:lnTo>
                <a:lnTo>
                  <a:pt x="12705299" y="5275463"/>
                </a:lnTo>
                <a:lnTo>
                  <a:pt x="258145" y="5275463"/>
                </a:lnTo>
                <a:lnTo>
                  <a:pt x="206775" y="5275265"/>
                </a:lnTo>
                <a:lnTo>
                  <a:pt x="165348" y="5273882"/>
                </a:lnTo>
                <a:lnTo>
                  <a:pt x="106640" y="5262812"/>
                </a:lnTo>
                <a:lnTo>
                  <a:pt x="49226" y="5226236"/>
                </a:lnTo>
                <a:lnTo>
                  <a:pt x="12650" y="5168822"/>
                </a:lnTo>
                <a:lnTo>
                  <a:pt x="1581" y="5110114"/>
                </a:lnTo>
                <a:lnTo>
                  <a:pt x="197" y="5068687"/>
                </a:lnTo>
                <a:lnTo>
                  <a:pt x="0" y="501731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7670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307" y="2817459"/>
            <a:ext cx="99060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40GE/100GE</a:t>
            </a:r>
            <a:r>
              <a:rPr dirty="0" sz="2850" spc="30">
                <a:latin typeface="Microsoft JhengHei UI"/>
                <a:cs typeface="Microsoft JhengHei UI"/>
              </a:rPr>
              <a:t>的标准</a:t>
            </a:r>
            <a:r>
              <a:rPr dirty="0" sz="2850" spc="90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IEEE 802.3ba-2010 </a:t>
            </a:r>
            <a:r>
              <a:rPr dirty="0" sz="2850" spc="30">
                <a:latin typeface="Microsoft JhengHei UI"/>
                <a:cs typeface="Microsoft JhengHei UI"/>
              </a:rPr>
              <a:t>和</a:t>
            </a:r>
            <a:r>
              <a:rPr dirty="0" sz="2850" spc="90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802.3bm-2015</a:t>
            </a:r>
            <a:r>
              <a:rPr dirty="0" sz="2850" spc="1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55568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491365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4538" y="3257237"/>
            <a:ext cx="10736580" cy="34207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56300"/>
              </a:lnSpc>
              <a:spcBef>
                <a:spcPts val="90"/>
              </a:spcBef>
            </a:pPr>
            <a:r>
              <a:rPr dirty="0" sz="2850" spc="10">
                <a:latin typeface="Arial"/>
                <a:cs typeface="Arial"/>
              </a:rPr>
              <a:t>40GE/100GE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只⼯作在全双⼯的传输⽅式，并仍保持了以太⽹的帧 格式以及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802.3 </a:t>
            </a:r>
            <a:r>
              <a:rPr dirty="0" sz="2850" spc="30">
                <a:latin typeface="Microsoft JhengHei UI"/>
                <a:cs typeface="Microsoft JhengHei UI"/>
              </a:rPr>
              <a:t>标准规定的以太⽹最⼩和最⼤帧⻓；</a:t>
            </a:r>
            <a:endParaRPr sz="2850">
              <a:latin typeface="Microsoft JhengHei UI"/>
              <a:cs typeface="Microsoft JhengHei UI"/>
            </a:endParaRPr>
          </a:p>
          <a:p>
            <a:pPr marL="12700" marR="46355">
              <a:lnSpc>
                <a:spcPct val="156300"/>
              </a:lnSpc>
              <a:spcBef>
                <a:spcPts val="5"/>
              </a:spcBef>
            </a:pPr>
            <a:r>
              <a:rPr dirty="0" sz="2850" spc="15">
                <a:latin typeface="Arial"/>
                <a:cs typeface="Arial"/>
              </a:rPr>
              <a:t>100GE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在使⽤单模光纤传输时，仍然可以达到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40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km</a:t>
            </a:r>
            <a:r>
              <a:rPr dirty="0" sz="2850" spc="30">
                <a:latin typeface="Microsoft JhengHei UI"/>
                <a:cs typeface="Microsoft JhengHei UI"/>
              </a:rPr>
              <a:t>的传输距 离，但这是需要波分复⽤（使⽤</a:t>
            </a:r>
            <a:r>
              <a:rPr dirty="0" sz="2850" spc="40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4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个波⻓复⽤⼀根光纤，每⼀个波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⻓的有效传输速率是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25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Gb/s</a:t>
            </a:r>
            <a:r>
              <a:rPr dirty="0" sz="2850" spc="10">
                <a:latin typeface="Microsoft JhengHei UI"/>
                <a:cs typeface="Microsoft JhengHei UI"/>
              </a:rPr>
              <a:t>）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41220" y="715916"/>
            <a:ext cx="60217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40GE/100GE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10"/>
              <a:t>的物理层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688277" y="2583691"/>
          <a:ext cx="12786360" cy="5163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5155"/>
                <a:gridCol w="2758439"/>
                <a:gridCol w="5605780"/>
              </a:tblGrid>
              <a:tr h="996315"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41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0670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40GE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52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100GE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527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</a:tr>
              <a:tr h="83185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在背板上传输⾄少超过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288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40GBASE-KR4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1454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83185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在铜缆上传输⾄少超过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7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288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40GBASE-CR4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1454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100GBASE-CR10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1454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83185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在多模光纤上传输⾄少</a:t>
                      </a:r>
                      <a:r>
                        <a:rPr dirty="0" sz="2450" spc="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288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40GBASE-SR4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1454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100GBASE-SR10,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*100GBASE-SR4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1454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83185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在单模光纤上传输⾄少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km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288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40GBASE-LR4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1454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100GBASE-LR4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1454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83185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在单模光纤上传输⾄少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km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2288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*40GBASE-ER4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1454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100GBASE-ER4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11454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787417" y="8139858"/>
            <a:ext cx="8265159" cy="2167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9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在</a:t>
            </a:r>
            <a:r>
              <a:rPr dirty="0" sz="2450" spc="5">
                <a:latin typeface="Arial"/>
                <a:cs typeface="Arial"/>
              </a:rPr>
              <a:t>2017</a:t>
            </a:r>
            <a:r>
              <a:rPr dirty="0" sz="2450" spc="15">
                <a:latin typeface="Microsoft JhengHei UI"/>
                <a:cs typeface="Microsoft JhengHei UI"/>
              </a:rPr>
              <a:t>年</a:t>
            </a:r>
            <a:r>
              <a:rPr dirty="0" sz="2450" spc="5">
                <a:latin typeface="Arial"/>
                <a:cs typeface="Arial"/>
              </a:rPr>
              <a:t>12</a:t>
            </a:r>
            <a:r>
              <a:rPr dirty="0" sz="2450" spc="15">
                <a:latin typeface="Microsoft JhengHei UI"/>
                <a:cs typeface="Microsoft JhengHei UI"/>
              </a:rPr>
              <a:t>⽉，颁布</a:t>
            </a:r>
            <a:r>
              <a:rPr dirty="0" sz="2450" spc="10">
                <a:latin typeface="Arial"/>
                <a:cs typeface="Arial"/>
              </a:rPr>
              <a:t>EEE</a:t>
            </a:r>
            <a:r>
              <a:rPr dirty="0" sz="2450" spc="-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802.3bs</a:t>
            </a:r>
            <a:r>
              <a:rPr dirty="0" sz="2450" spc="15">
                <a:latin typeface="Microsoft JhengHei UI"/>
                <a:cs typeface="Microsoft JhengHei UI"/>
              </a:rPr>
              <a:t>标准，共有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两种速率</a:t>
            </a:r>
            <a:r>
              <a:rPr dirty="0" sz="2450" spc="15">
                <a:latin typeface="Microsoft JhengHei UI"/>
                <a:cs typeface="Microsoft JhengHei UI"/>
              </a:rPr>
              <a:t>：  即</a:t>
            </a:r>
            <a:r>
              <a:rPr dirty="0" sz="2450" spc="5">
                <a:latin typeface="Arial"/>
                <a:cs typeface="Arial"/>
              </a:rPr>
              <a:t>200GE </a:t>
            </a:r>
            <a:r>
              <a:rPr dirty="0" sz="2450">
                <a:latin typeface="Arial"/>
                <a:cs typeface="Arial"/>
              </a:rPr>
              <a:t>(</a:t>
            </a:r>
            <a:r>
              <a:rPr dirty="0" sz="2450" spc="15">
                <a:latin typeface="Microsoft JhengHei UI"/>
                <a:cs typeface="Microsoft JhengHei UI"/>
              </a:rPr>
              <a:t>速率为</a:t>
            </a:r>
            <a:r>
              <a:rPr dirty="0" sz="2450" spc="5">
                <a:latin typeface="Arial"/>
                <a:cs typeface="Arial"/>
              </a:rPr>
              <a:t>200 </a:t>
            </a:r>
            <a:r>
              <a:rPr dirty="0" sz="2450" spc="0">
                <a:latin typeface="Arial"/>
                <a:cs typeface="Arial"/>
              </a:rPr>
              <a:t>Gbit/s)</a:t>
            </a:r>
            <a:r>
              <a:rPr dirty="0" sz="2450" spc="15">
                <a:latin typeface="Microsoft JhengHei UI"/>
                <a:cs typeface="Microsoft JhengHei UI"/>
              </a:rPr>
              <a:t>和</a:t>
            </a:r>
            <a:r>
              <a:rPr dirty="0" sz="2450" spc="5">
                <a:latin typeface="Arial"/>
                <a:cs typeface="Arial"/>
              </a:rPr>
              <a:t>400GE </a:t>
            </a:r>
            <a:r>
              <a:rPr dirty="0" sz="2450">
                <a:latin typeface="Arial"/>
                <a:cs typeface="Arial"/>
              </a:rPr>
              <a:t>(</a:t>
            </a:r>
            <a:r>
              <a:rPr dirty="0" sz="2450" spc="15">
                <a:latin typeface="Microsoft JhengHei UI"/>
                <a:cs typeface="Microsoft JhengHei UI"/>
              </a:rPr>
              <a:t>速率为</a:t>
            </a:r>
            <a:r>
              <a:rPr dirty="0" sz="2450" spc="5">
                <a:latin typeface="Arial"/>
                <a:cs typeface="Arial"/>
              </a:rPr>
              <a:t>400 </a:t>
            </a:r>
            <a:r>
              <a:rPr dirty="0" sz="2450" spc="0">
                <a:latin typeface="Arial"/>
                <a:cs typeface="Arial"/>
              </a:rPr>
              <a:t>Gbit/s)</a:t>
            </a:r>
            <a:r>
              <a:rPr dirty="0" sz="2450" spc="0">
                <a:latin typeface="Microsoft JhengHei UI"/>
                <a:cs typeface="Microsoft JhengHei UI"/>
              </a:rPr>
              <a:t>，  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全部⽤光纤传输</a:t>
            </a:r>
            <a:r>
              <a:rPr dirty="0" sz="2450" spc="15">
                <a:latin typeface="Microsoft JhengHei UI"/>
                <a:cs typeface="Microsoft JhengHei UI"/>
              </a:rPr>
              <a:t>（单模和多模）。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根据传输⽅式的不同，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传输距离从</a:t>
            </a: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100</a:t>
            </a:r>
            <a:r>
              <a:rPr dirty="0" sz="24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⾄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10</a:t>
            </a:r>
            <a:r>
              <a:rPr dirty="0" sz="24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km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不等</a:t>
            </a:r>
            <a:r>
              <a:rPr dirty="0" sz="2450" spc="15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端到端的以太⽹传输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756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961380"/>
          </a:xfrm>
          <a:custGeom>
            <a:avLst/>
            <a:gdLst/>
            <a:ahLst/>
            <a:cxnLst/>
            <a:rect l="l" t="t" r="r" b="b"/>
            <a:pathLst>
              <a:path w="12963525" h="59613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02716"/>
                </a:lnTo>
                <a:lnTo>
                  <a:pt x="197" y="5754086"/>
                </a:lnTo>
                <a:lnTo>
                  <a:pt x="1581" y="5795513"/>
                </a:lnTo>
                <a:lnTo>
                  <a:pt x="12649" y="5854221"/>
                </a:lnTo>
                <a:lnTo>
                  <a:pt x="49226" y="5911635"/>
                </a:lnTo>
                <a:lnTo>
                  <a:pt x="106640" y="5948211"/>
                </a:lnTo>
                <a:lnTo>
                  <a:pt x="165348" y="5959281"/>
                </a:lnTo>
                <a:lnTo>
                  <a:pt x="206776" y="5960664"/>
                </a:lnTo>
                <a:lnTo>
                  <a:pt x="258146" y="5960862"/>
                </a:lnTo>
                <a:lnTo>
                  <a:pt x="12705299" y="5960862"/>
                </a:lnTo>
                <a:lnTo>
                  <a:pt x="12756671" y="5960664"/>
                </a:lnTo>
                <a:lnTo>
                  <a:pt x="12798099" y="5959281"/>
                </a:lnTo>
                <a:lnTo>
                  <a:pt x="12856802" y="5948211"/>
                </a:lnTo>
                <a:lnTo>
                  <a:pt x="12914218" y="5911635"/>
                </a:lnTo>
                <a:lnTo>
                  <a:pt x="12950799" y="5854221"/>
                </a:lnTo>
                <a:lnTo>
                  <a:pt x="12961867" y="5795513"/>
                </a:lnTo>
                <a:lnTo>
                  <a:pt x="12963250" y="5754086"/>
                </a:lnTo>
                <a:lnTo>
                  <a:pt x="12963448" y="570271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961380"/>
          </a:xfrm>
          <a:custGeom>
            <a:avLst/>
            <a:gdLst/>
            <a:ahLst/>
            <a:cxnLst/>
            <a:rect l="l" t="t" r="r" b="b"/>
            <a:pathLst>
              <a:path w="12963525" h="59613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02716"/>
                </a:lnTo>
                <a:lnTo>
                  <a:pt x="12963250" y="5754086"/>
                </a:lnTo>
                <a:lnTo>
                  <a:pt x="12961867" y="5795513"/>
                </a:lnTo>
                <a:lnTo>
                  <a:pt x="12950799" y="5854221"/>
                </a:lnTo>
                <a:lnTo>
                  <a:pt x="12914218" y="5911635"/>
                </a:lnTo>
                <a:lnTo>
                  <a:pt x="12856802" y="5948211"/>
                </a:lnTo>
                <a:lnTo>
                  <a:pt x="12798099" y="5959281"/>
                </a:lnTo>
                <a:lnTo>
                  <a:pt x="12756671" y="5960664"/>
                </a:lnTo>
                <a:lnTo>
                  <a:pt x="12705299" y="5960862"/>
                </a:lnTo>
                <a:lnTo>
                  <a:pt x="258145" y="5960862"/>
                </a:lnTo>
                <a:lnTo>
                  <a:pt x="206775" y="5960664"/>
                </a:lnTo>
                <a:lnTo>
                  <a:pt x="165348" y="5959281"/>
                </a:lnTo>
                <a:lnTo>
                  <a:pt x="106640" y="5948211"/>
                </a:lnTo>
                <a:lnTo>
                  <a:pt x="49226" y="5911635"/>
                </a:lnTo>
                <a:lnTo>
                  <a:pt x="12650" y="5854221"/>
                </a:lnTo>
                <a:lnTo>
                  <a:pt x="1581" y="5795513"/>
                </a:lnTo>
                <a:lnTo>
                  <a:pt x="197" y="5754086"/>
                </a:lnTo>
                <a:lnTo>
                  <a:pt x="0" y="570271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8082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619559"/>
            <a:ext cx="10915650" cy="213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99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以太⽹的⼯作范围已经从局域⽹（校园⽹、企业⽹）扩⼤到 城域⽹和⼴域⽹，从⽽实现了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端到端的以太⽹传输</a:t>
            </a:r>
            <a:r>
              <a:rPr dirty="0" sz="3300" spc="-5">
                <a:latin typeface="Microsoft JhengHei UI"/>
                <a:cs typeface="Microsoft JhengHei UI"/>
              </a:rPr>
              <a:t>。这种⼯ </a:t>
            </a:r>
            <a:r>
              <a:rPr dirty="0" sz="3300" spc="-5">
                <a:latin typeface="Microsoft JhengHei UI"/>
                <a:cs typeface="Microsoft JhengHei UI"/>
              </a:rPr>
              <a:t>作⽅式的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好处有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570910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641274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711639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4744192"/>
            <a:ext cx="9251950" cy="284035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技术成熟；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互操作性很好；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在⼴域⽹中使⽤以太⽹时价格便宜；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采⽤统⼀的以太⽹帧格式，简化了操作和管理。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23647" y="715916"/>
            <a:ext cx="1025715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以太⽹从</a:t>
            </a:r>
            <a:r>
              <a:rPr dirty="0" spc="114"/>
              <a:t> </a:t>
            </a:r>
            <a:r>
              <a:rPr dirty="0" spc="0">
                <a:latin typeface="Arial"/>
                <a:cs typeface="Arial"/>
              </a:rPr>
              <a:t>10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Mbit/s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10"/>
              <a:t>到</a:t>
            </a:r>
            <a:r>
              <a:rPr dirty="0" spc="0">
                <a:latin typeface="Arial"/>
                <a:cs typeface="Arial"/>
              </a:rPr>
              <a:t>100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Gbit/s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10"/>
              <a:t>的演进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613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817745"/>
          </a:xfrm>
          <a:custGeom>
            <a:avLst/>
            <a:gdLst/>
            <a:ahLst/>
            <a:cxnLst/>
            <a:rect l="l" t="t" r="r" b="b"/>
            <a:pathLst>
              <a:path w="12963525" h="48177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559083"/>
                </a:lnTo>
                <a:lnTo>
                  <a:pt x="197" y="4610452"/>
                </a:lnTo>
                <a:lnTo>
                  <a:pt x="1581" y="4651879"/>
                </a:lnTo>
                <a:lnTo>
                  <a:pt x="12649" y="4710588"/>
                </a:lnTo>
                <a:lnTo>
                  <a:pt x="49226" y="4768001"/>
                </a:lnTo>
                <a:lnTo>
                  <a:pt x="106640" y="4804578"/>
                </a:lnTo>
                <a:lnTo>
                  <a:pt x="165348" y="4815646"/>
                </a:lnTo>
                <a:lnTo>
                  <a:pt x="206776" y="4817030"/>
                </a:lnTo>
                <a:lnTo>
                  <a:pt x="258146" y="4817228"/>
                </a:lnTo>
                <a:lnTo>
                  <a:pt x="12705299" y="4817228"/>
                </a:lnTo>
                <a:lnTo>
                  <a:pt x="12756671" y="4817030"/>
                </a:lnTo>
                <a:lnTo>
                  <a:pt x="12798099" y="4815646"/>
                </a:lnTo>
                <a:lnTo>
                  <a:pt x="12856802" y="4804578"/>
                </a:lnTo>
                <a:lnTo>
                  <a:pt x="12914218" y="4768001"/>
                </a:lnTo>
                <a:lnTo>
                  <a:pt x="12950799" y="4710588"/>
                </a:lnTo>
                <a:lnTo>
                  <a:pt x="12961867" y="4651879"/>
                </a:lnTo>
                <a:lnTo>
                  <a:pt x="12963250" y="4610452"/>
                </a:lnTo>
                <a:lnTo>
                  <a:pt x="12963448" y="455908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817745"/>
          </a:xfrm>
          <a:custGeom>
            <a:avLst/>
            <a:gdLst/>
            <a:ahLst/>
            <a:cxnLst/>
            <a:rect l="l" t="t" r="r" b="b"/>
            <a:pathLst>
              <a:path w="12963525" h="48177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559083"/>
                </a:lnTo>
                <a:lnTo>
                  <a:pt x="12963250" y="4610452"/>
                </a:lnTo>
                <a:lnTo>
                  <a:pt x="12961867" y="4651879"/>
                </a:lnTo>
                <a:lnTo>
                  <a:pt x="12950799" y="4710588"/>
                </a:lnTo>
                <a:lnTo>
                  <a:pt x="12914218" y="4768001"/>
                </a:lnTo>
                <a:lnTo>
                  <a:pt x="12856802" y="4804578"/>
                </a:lnTo>
                <a:lnTo>
                  <a:pt x="12798099" y="4815646"/>
                </a:lnTo>
                <a:lnTo>
                  <a:pt x="12756671" y="4817030"/>
                </a:lnTo>
                <a:lnTo>
                  <a:pt x="12705299" y="4817228"/>
                </a:lnTo>
                <a:lnTo>
                  <a:pt x="258145" y="4817228"/>
                </a:lnTo>
                <a:lnTo>
                  <a:pt x="206775" y="4817030"/>
                </a:lnTo>
                <a:lnTo>
                  <a:pt x="165348" y="4815646"/>
                </a:lnTo>
                <a:lnTo>
                  <a:pt x="106640" y="4804578"/>
                </a:lnTo>
                <a:lnTo>
                  <a:pt x="49226" y="4768001"/>
                </a:lnTo>
                <a:lnTo>
                  <a:pt x="12650" y="4710588"/>
                </a:lnTo>
                <a:lnTo>
                  <a:pt x="1581" y="4651879"/>
                </a:lnTo>
                <a:lnTo>
                  <a:pt x="197" y="4610452"/>
                </a:lnTo>
                <a:lnTo>
                  <a:pt x="0" y="455908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8082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820600"/>
            <a:ext cx="1080071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以太⽹从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10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Mbit/s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到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100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Gbit/s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的演进证明了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以太⽹是：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31552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03286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5736509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3323204"/>
            <a:ext cx="9903460" cy="288163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785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可扩展的（从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10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Mbit/s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到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100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Gbit/s</a:t>
            </a:r>
            <a:r>
              <a:rPr dirty="0" sz="3300" spc="-5">
                <a:latin typeface="Microsoft JhengHei UI"/>
                <a:cs typeface="Microsoft JhengHei UI"/>
              </a:rPr>
              <a:t>）；</a:t>
            </a:r>
            <a:endParaRPr sz="3300">
              <a:latin typeface="Microsoft JhengHei UI"/>
              <a:cs typeface="Microsoft JhengHei UI"/>
            </a:endParaRPr>
          </a:p>
          <a:p>
            <a:pPr marL="442595" marR="5080">
              <a:lnSpc>
                <a:spcPct val="142600"/>
              </a:lnSpc>
              <a:spcBef>
                <a:spcPts val="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灵活的（多种传输媒体、全</a:t>
            </a:r>
            <a:r>
              <a:rPr dirty="0" sz="3300" spc="-5">
                <a:latin typeface="Arial"/>
                <a:cs typeface="Arial"/>
              </a:rPr>
              <a:t>/</a:t>
            </a:r>
            <a:r>
              <a:rPr dirty="0" sz="3300" spc="-5">
                <a:latin typeface="Microsoft JhengHei UI"/>
                <a:cs typeface="Microsoft JhengHei UI"/>
              </a:rPr>
              <a:t>半双⼯、共享</a:t>
            </a:r>
            <a:r>
              <a:rPr dirty="0" sz="3300" spc="-5">
                <a:latin typeface="Arial"/>
                <a:cs typeface="Arial"/>
              </a:rPr>
              <a:t>/</a:t>
            </a:r>
            <a:r>
              <a:rPr dirty="0" sz="3300" spc="-5">
                <a:latin typeface="Microsoft JhengHei UI"/>
                <a:cs typeface="Microsoft JhengHei UI"/>
              </a:rPr>
              <a:t>交换）； </a:t>
            </a:r>
            <a:r>
              <a:rPr dirty="0" sz="3300" spc="-5">
                <a:latin typeface="Microsoft JhengHei UI"/>
                <a:cs typeface="Microsoft JhengHei UI"/>
              </a:rPr>
              <a:t>易于安装；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稳健性好。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62787" y="9710128"/>
            <a:ext cx="12134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Ethernet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22691" y="6650703"/>
            <a:ext cx="313055" cy="701040"/>
          </a:xfrm>
          <a:custGeom>
            <a:avLst/>
            <a:gdLst/>
            <a:ahLst/>
            <a:cxnLst/>
            <a:rect l="l" t="t" r="r" b="b"/>
            <a:pathLst>
              <a:path w="313055" h="701040">
                <a:moveTo>
                  <a:pt x="0" y="700559"/>
                </a:moveTo>
                <a:lnTo>
                  <a:pt x="312979" y="700559"/>
                </a:lnTo>
                <a:lnTo>
                  <a:pt x="312979" y="0"/>
                </a:lnTo>
                <a:lnTo>
                  <a:pt x="0" y="0"/>
                </a:lnTo>
                <a:lnTo>
                  <a:pt x="0" y="700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656382" y="6650703"/>
            <a:ext cx="313055" cy="701040"/>
          </a:xfrm>
          <a:custGeom>
            <a:avLst/>
            <a:gdLst/>
            <a:ahLst/>
            <a:cxnLst/>
            <a:rect l="l" t="t" r="r" b="b"/>
            <a:pathLst>
              <a:path w="313055" h="701040">
                <a:moveTo>
                  <a:pt x="0" y="700559"/>
                </a:moveTo>
                <a:lnTo>
                  <a:pt x="312979" y="700559"/>
                </a:lnTo>
                <a:lnTo>
                  <a:pt x="312979" y="0"/>
                </a:lnTo>
                <a:lnTo>
                  <a:pt x="0" y="0"/>
                </a:lnTo>
                <a:lnTo>
                  <a:pt x="0" y="700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12221" y="6640231"/>
          <a:ext cx="2980055" cy="72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/>
                <a:gridCol w="2320925"/>
                <a:gridCol w="311150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2450" spc="0">
                          <a:solidFill>
                            <a:srgbClr val="FF4D26"/>
                          </a:solidFill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2450" spc="-55">
                          <a:solidFill>
                            <a:srgbClr val="FF4D2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solidFill>
                            <a:srgbClr val="FF4D26"/>
                          </a:solidFill>
                          <a:latin typeface="Arial"/>
                          <a:cs typeface="Arial"/>
                        </a:rPr>
                        <a:t>Packet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416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ED4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6204920" y="6787978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PPP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48341" y="7687424"/>
            <a:ext cx="492125" cy="408940"/>
          </a:xfrm>
          <a:custGeom>
            <a:avLst/>
            <a:gdLst/>
            <a:ahLst/>
            <a:cxnLst/>
            <a:rect l="l" t="t" r="r" b="b"/>
            <a:pathLst>
              <a:path w="492125" h="408940">
                <a:moveTo>
                  <a:pt x="491765" y="0"/>
                </a:moveTo>
                <a:lnTo>
                  <a:pt x="0" y="0"/>
                </a:lnTo>
                <a:lnTo>
                  <a:pt x="245887" y="408876"/>
                </a:lnTo>
                <a:lnTo>
                  <a:pt x="491765" y="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359835" y="7376740"/>
            <a:ext cx="269240" cy="351155"/>
          </a:xfrm>
          <a:custGeom>
            <a:avLst/>
            <a:gdLst/>
            <a:ahLst/>
            <a:cxnLst/>
            <a:rect l="l" t="t" r="r" b="b"/>
            <a:pathLst>
              <a:path w="269240" h="351154">
                <a:moveTo>
                  <a:pt x="0" y="350597"/>
                </a:moveTo>
                <a:lnTo>
                  <a:pt x="268776" y="350597"/>
                </a:lnTo>
                <a:lnTo>
                  <a:pt x="268776" y="0"/>
                </a:lnTo>
                <a:lnTo>
                  <a:pt x="0" y="0"/>
                </a:lnTo>
                <a:lnTo>
                  <a:pt x="0" y="350597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248341" y="9147447"/>
            <a:ext cx="492125" cy="408940"/>
          </a:xfrm>
          <a:custGeom>
            <a:avLst/>
            <a:gdLst/>
            <a:ahLst/>
            <a:cxnLst/>
            <a:rect l="l" t="t" r="r" b="b"/>
            <a:pathLst>
              <a:path w="492125" h="408940">
                <a:moveTo>
                  <a:pt x="491765" y="0"/>
                </a:moveTo>
                <a:lnTo>
                  <a:pt x="0" y="0"/>
                </a:lnTo>
                <a:lnTo>
                  <a:pt x="245887" y="408876"/>
                </a:lnTo>
                <a:lnTo>
                  <a:pt x="491765" y="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359835" y="8836763"/>
            <a:ext cx="269240" cy="351155"/>
          </a:xfrm>
          <a:custGeom>
            <a:avLst/>
            <a:gdLst/>
            <a:ahLst/>
            <a:cxnLst/>
            <a:rect l="l" t="t" r="r" b="b"/>
            <a:pathLst>
              <a:path w="269240" h="351154">
                <a:moveTo>
                  <a:pt x="0" y="350597"/>
                </a:moveTo>
                <a:lnTo>
                  <a:pt x="268776" y="350597"/>
                </a:lnTo>
                <a:lnTo>
                  <a:pt x="268776" y="0"/>
                </a:lnTo>
                <a:lnTo>
                  <a:pt x="0" y="0"/>
                </a:lnTo>
                <a:lnTo>
                  <a:pt x="0" y="350597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204920" y="8249653"/>
            <a:ext cx="1038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PPPoE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73764" y="8112456"/>
            <a:ext cx="313055" cy="701040"/>
          </a:xfrm>
          <a:custGeom>
            <a:avLst/>
            <a:gdLst/>
            <a:ahLst/>
            <a:cxnLst/>
            <a:rect l="l" t="t" r="r" b="b"/>
            <a:pathLst>
              <a:path w="313055" h="701040">
                <a:moveTo>
                  <a:pt x="0" y="700559"/>
                </a:moveTo>
                <a:lnTo>
                  <a:pt x="312979" y="700559"/>
                </a:lnTo>
                <a:lnTo>
                  <a:pt x="312979" y="0"/>
                </a:lnTo>
                <a:lnTo>
                  <a:pt x="0" y="0"/>
                </a:lnTo>
                <a:lnTo>
                  <a:pt x="0" y="700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80725" y="8112278"/>
            <a:ext cx="313055" cy="701040"/>
          </a:xfrm>
          <a:custGeom>
            <a:avLst/>
            <a:gdLst/>
            <a:ahLst/>
            <a:cxnLst/>
            <a:rect l="l" t="t" r="r" b="b"/>
            <a:pathLst>
              <a:path w="313055" h="701040">
                <a:moveTo>
                  <a:pt x="0" y="700559"/>
                </a:moveTo>
                <a:lnTo>
                  <a:pt x="312979" y="700559"/>
                </a:lnTo>
                <a:lnTo>
                  <a:pt x="312979" y="0"/>
                </a:lnTo>
                <a:lnTo>
                  <a:pt x="0" y="0"/>
                </a:lnTo>
                <a:lnTo>
                  <a:pt x="0" y="700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837032" y="8101717"/>
          <a:ext cx="4170679" cy="72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0935"/>
                <a:gridCol w="314959"/>
                <a:gridCol w="2379980"/>
                <a:gridCol w="313054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95E8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254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450" spc="10">
                          <a:solidFill>
                            <a:srgbClr val="FF4D26"/>
                          </a:solidFill>
                          <a:latin typeface="Arial"/>
                          <a:cs typeface="Arial"/>
                        </a:rPr>
                        <a:t>PPP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ED4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5673764" y="9572931"/>
            <a:ext cx="313055" cy="701040"/>
          </a:xfrm>
          <a:custGeom>
            <a:avLst/>
            <a:gdLst/>
            <a:ahLst/>
            <a:cxnLst/>
            <a:rect l="l" t="t" r="r" b="b"/>
            <a:pathLst>
              <a:path w="313055" h="701040">
                <a:moveTo>
                  <a:pt x="0" y="700559"/>
                </a:moveTo>
                <a:lnTo>
                  <a:pt x="312979" y="700559"/>
                </a:lnTo>
                <a:lnTo>
                  <a:pt x="312979" y="0"/>
                </a:lnTo>
                <a:lnTo>
                  <a:pt x="0" y="0"/>
                </a:lnTo>
                <a:lnTo>
                  <a:pt x="0" y="700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980725" y="9572753"/>
            <a:ext cx="313055" cy="701040"/>
          </a:xfrm>
          <a:custGeom>
            <a:avLst/>
            <a:gdLst/>
            <a:ahLst/>
            <a:cxnLst/>
            <a:rect l="l" t="t" r="r" b="b"/>
            <a:pathLst>
              <a:path w="313055" h="701040">
                <a:moveTo>
                  <a:pt x="0" y="700559"/>
                </a:moveTo>
                <a:lnTo>
                  <a:pt x="312979" y="700559"/>
                </a:lnTo>
                <a:lnTo>
                  <a:pt x="312979" y="0"/>
                </a:lnTo>
                <a:lnTo>
                  <a:pt x="0" y="0"/>
                </a:lnTo>
                <a:lnTo>
                  <a:pt x="0" y="700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701511" y="9562242"/>
          <a:ext cx="10920730" cy="72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8825"/>
                <a:gridCol w="2015489"/>
                <a:gridCol w="1090930"/>
                <a:gridCol w="1130935"/>
                <a:gridCol w="314960"/>
                <a:gridCol w="2379979"/>
                <a:gridCol w="313054"/>
                <a:gridCol w="1614170"/>
              </a:tblGrid>
              <a:tr h="700405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⽬的地址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36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D5D43"/>
                    </a:solidFill>
                  </a:tcPr>
                </a:tc>
                <a:tc>
                  <a:txBody>
                    <a:bodyPr/>
                    <a:lstStyle/>
                    <a:p>
                      <a:pPr marL="55118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源地址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36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D5D43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类型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36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D5D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95E8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254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450" spc="10">
                          <a:solidFill>
                            <a:srgbClr val="FF4D26"/>
                          </a:solidFill>
                          <a:latin typeface="Arial"/>
                          <a:cs typeface="Arial"/>
                        </a:rPr>
                        <a:t>PPP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ED4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7359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dirty="0" sz="255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FCS</a:t>
                      </a:r>
                      <a:endParaRPr sz="2550">
                        <a:latin typeface="Arial"/>
                        <a:cs typeface="Arial"/>
                      </a:endParaRPr>
                    </a:p>
                  </a:txBody>
                  <a:tcPr marL="0" marR="0" marB="0" marT="1371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使⽤以太⽹进⾏宽带接⼊</a:t>
            </a:r>
          </a:p>
        </p:txBody>
      </p:sp>
      <p:sp>
        <p:nvSpPr>
          <p:cNvPr id="20" name="object 2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83584" y="1790521"/>
            <a:ext cx="13759235" cy="4807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81478" y="2167473"/>
            <a:ext cx="12963525" cy="4012565"/>
          </a:xfrm>
          <a:custGeom>
            <a:avLst/>
            <a:gdLst/>
            <a:ahLst/>
            <a:cxnLst/>
            <a:rect l="l" t="t" r="r" b="b"/>
            <a:pathLst>
              <a:path w="12963525" h="40125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53809"/>
                </a:lnTo>
                <a:lnTo>
                  <a:pt x="197" y="3805179"/>
                </a:lnTo>
                <a:lnTo>
                  <a:pt x="1581" y="3846606"/>
                </a:lnTo>
                <a:lnTo>
                  <a:pt x="12649" y="3905314"/>
                </a:lnTo>
                <a:lnTo>
                  <a:pt x="49226" y="3962728"/>
                </a:lnTo>
                <a:lnTo>
                  <a:pt x="106640" y="3999304"/>
                </a:lnTo>
                <a:lnTo>
                  <a:pt x="165348" y="4010373"/>
                </a:lnTo>
                <a:lnTo>
                  <a:pt x="206776" y="4011757"/>
                </a:lnTo>
                <a:lnTo>
                  <a:pt x="258146" y="4011955"/>
                </a:lnTo>
                <a:lnTo>
                  <a:pt x="12705299" y="4011955"/>
                </a:lnTo>
                <a:lnTo>
                  <a:pt x="12756671" y="4011757"/>
                </a:lnTo>
                <a:lnTo>
                  <a:pt x="12798099" y="4010373"/>
                </a:lnTo>
                <a:lnTo>
                  <a:pt x="12856802" y="3999304"/>
                </a:lnTo>
                <a:lnTo>
                  <a:pt x="12914218" y="3962728"/>
                </a:lnTo>
                <a:lnTo>
                  <a:pt x="12950799" y="3905314"/>
                </a:lnTo>
                <a:lnTo>
                  <a:pt x="12961867" y="3846606"/>
                </a:lnTo>
                <a:lnTo>
                  <a:pt x="12963250" y="3805179"/>
                </a:lnTo>
                <a:lnTo>
                  <a:pt x="12963448" y="375380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81478" y="2167473"/>
            <a:ext cx="12963525" cy="4012565"/>
          </a:xfrm>
          <a:custGeom>
            <a:avLst/>
            <a:gdLst/>
            <a:ahLst/>
            <a:cxnLst/>
            <a:rect l="l" t="t" r="r" b="b"/>
            <a:pathLst>
              <a:path w="12963525" h="40125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53809"/>
                </a:lnTo>
                <a:lnTo>
                  <a:pt x="12963250" y="3805179"/>
                </a:lnTo>
                <a:lnTo>
                  <a:pt x="12961867" y="3846606"/>
                </a:lnTo>
                <a:lnTo>
                  <a:pt x="12950799" y="3905314"/>
                </a:lnTo>
                <a:lnTo>
                  <a:pt x="12914218" y="3962728"/>
                </a:lnTo>
                <a:lnTo>
                  <a:pt x="12856802" y="3999304"/>
                </a:lnTo>
                <a:lnTo>
                  <a:pt x="12798099" y="4010373"/>
                </a:lnTo>
                <a:lnTo>
                  <a:pt x="12756671" y="4011757"/>
                </a:lnTo>
                <a:lnTo>
                  <a:pt x="12705299" y="4011955"/>
                </a:lnTo>
                <a:lnTo>
                  <a:pt x="258145" y="4011955"/>
                </a:lnTo>
                <a:lnTo>
                  <a:pt x="206775" y="4011757"/>
                </a:lnTo>
                <a:lnTo>
                  <a:pt x="165348" y="4010373"/>
                </a:lnTo>
                <a:lnTo>
                  <a:pt x="106640" y="3999304"/>
                </a:lnTo>
                <a:lnTo>
                  <a:pt x="49226" y="3962728"/>
                </a:lnTo>
                <a:lnTo>
                  <a:pt x="12650" y="3905314"/>
                </a:lnTo>
                <a:lnTo>
                  <a:pt x="1581" y="3846606"/>
                </a:lnTo>
                <a:lnTo>
                  <a:pt x="197" y="3805179"/>
                </a:lnTo>
                <a:lnTo>
                  <a:pt x="0" y="375380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166645" y="273468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43307" y="2487537"/>
            <a:ext cx="11149965" cy="314007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15">
                <a:latin typeface="Arial"/>
                <a:cs typeface="Arial"/>
              </a:rPr>
              <a:t>PPPoE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(PPP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over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Ethernet)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的意思是</a:t>
            </a: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在以太⽹上运⾏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PPP</a:t>
            </a:r>
            <a:r>
              <a:rPr dirty="0" sz="2850" spc="15">
                <a:latin typeface="Arial"/>
                <a:cs typeface="Arial"/>
              </a:rPr>
              <a:t>”</a:t>
            </a:r>
            <a:r>
              <a:rPr dirty="0" sz="2850" spc="1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它把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500"/>
              </a:lnSpc>
            </a:pPr>
            <a:r>
              <a:rPr dirty="0" sz="2850" spc="15">
                <a:latin typeface="Arial"/>
                <a:cs typeface="Arial"/>
              </a:rPr>
              <a:t>PPP</a:t>
            </a:r>
            <a:r>
              <a:rPr dirty="0" sz="2850" spc="-6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协议与以太⽹协议结合起来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30">
                <a:latin typeface="Arial"/>
                <a:cs typeface="Arial"/>
              </a:rPr>
              <a:t>——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将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PPP</a:t>
            </a:r>
            <a:r>
              <a:rPr dirty="0" sz="2850" spc="-6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帧再封装到以太⽹中来 传输：</a:t>
            </a:r>
            <a:endParaRPr sz="2850">
              <a:latin typeface="Microsoft JhengHei UI"/>
              <a:cs typeface="Microsoft JhengHei UI"/>
            </a:endParaRPr>
          </a:p>
          <a:p>
            <a:pPr marL="400050" marR="113664" indent="-377190">
              <a:lnSpc>
                <a:spcPts val="4850"/>
              </a:lnSpc>
              <a:spcBef>
                <a:spcPts val="395"/>
              </a:spcBef>
              <a:buSzPct val="75438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⽤上述⽅法，解决了传统以太⽹不能提供的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身份验证、加密以及压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缩等功能。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7715" y="6823995"/>
            <a:ext cx="9595117" cy="3652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15609" y="7200947"/>
            <a:ext cx="8799830" cy="2856865"/>
          </a:xfrm>
          <a:custGeom>
            <a:avLst/>
            <a:gdLst/>
            <a:ahLst/>
            <a:cxnLst/>
            <a:rect l="l" t="t" r="r" b="b"/>
            <a:pathLst>
              <a:path w="8799830" h="2856865">
                <a:moveTo>
                  <a:pt x="8464698" y="0"/>
                </a:moveTo>
                <a:lnTo>
                  <a:pt x="334631" y="0"/>
                </a:lnTo>
                <a:lnTo>
                  <a:pt x="268042" y="256"/>
                </a:lnTo>
                <a:lnTo>
                  <a:pt x="214340" y="2049"/>
                </a:lnTo>
                <a:lnTo>
                  <a:pt x="171686" y="6918"/>
                </a:lnTo>
                <a:lnTo>
                  <a:pt x="98210" y="36167"/>
                </a:lnTo>
                <a:lnTo>
                  <a:pt x="63813" y="63813"/>
                </a:lnTo>
                <a:lnTo>
                  <a:pt x="36167" y="98210"/>
                </a:lnTo>
                <a:lnTo>
                  <a:pt x="16398" y="138238"/>
                </a:lnTo>
                <a:lnTo>
                  <a:pt x="2049" y="214342"/>
                </a:lnTo>
                <a:lnTo>
                  <a:pt x="256" y="268045"/>
                </a:lnTo>
                <a:lnTo>
                  <a:pt x="0" y="334635"/>
                </a:lnTo>
                <a:lnTo>
                  <a:pt x="0" y="2521947"/>
                </a:lnTo>
                <a:lnTo>
                  <a:pt x="256" y="2588538"/>
                </a:lnTo>
                <a:lnTo>
                  <a:pt x="2049" y="2642240"/>
                </a:lnTo>
                <a:lnTo>
                  <a:pt x="6918" y="2684895"/>
                </a:lnTo>
                <a:lnTo>
                  <a:pt x="36167" y="2758372"/>
                </a:lnTo>
                <a:lnTo>
                  <a:pt x="63813" y="2792770"/>
                </a:lnTo>
                <a:lnTo>
                  <a:pt x="98210" y="2820415"/>
                </a:lnTo>
                <a:lnTo>
                  <a:pt x="138238" y="2840184"/>
                </a:lnTo>
                <a:lnTo>
                  <a:pt x="214340" y="2854533"/>
                </a:lnTo>
                <a:lnTo>
                  <a:pt x="268042" y="2856326"/>
                </a:lnTo>
                <a:lnTo>
                  <a:pt x="334631" y="2856583"/>
                </a:lnTo>
                <a:lnTo>
                  <a:pt x="8464698" y="2856583"/>
                </a:lnTo>
                <a:lnTo>
                  <a:pt x="8531287" y="2856326"/>
                </a:lnTo>
                <a:lnTo>
                  <a:pt x="8584989" y="2854533"/>
                </a:lnTo>
                <a:lnTo>
                  <a:pt x="8627643" y="2849665"/>
                </a:lnTo>
                <a:lnTo>
                  <a:pt x="8701119" y="2820415"/>
                </a:lnTo>
                <a:lnTo>
                  <a:pt x="8735517" y="2792770"/>
                </a:lnTo>
                <a:lnTo>
                  <a:pt x="8763161" y="2758372"/>
                </a:lnTo>
                <a:lnTo>
                  <a:pt x="8782929" y="2718344"/>
                </a:lnTo>
                <a:lnTo>
                  <a:pt x="8797277" y="2642240"/>
                </a:lnTo>
                <a:lnTo>
                  <a:pt x="8799070" y="2588538"/>
                </a:lnTo>
                <a:lnTo>
                  <a:pt x="8799326" y="2521947"/>
                </a:lnTo>
                <a:lnTo>
                  <a:pt x="8799326" y="334635"/>
                </a:lnTo>
                <a:lnTo>
                  <a:pt x="8799070" y="268045"/>
                </a:lnTo>
                <a:lnTo>
                  <a:pt x="8797277" y="214342"/>
                </a:lnTo>
                <a:lnTo>
                  <a:pt x="8792409" y="171687"/>
                </a:lnTo>
                <a:lnTo>
                  <a:pt x="8763161" y="98210"/>
                </a:lnTo>
                <a:lnTo>
                  <a:pt x="8735517" y="63813"/>
                </a:lnTo>
                <a:lnTo>
                  <a:pt x="8701119" y="36167"/>
                </a:lnTo>
                <a:lnTo>
                  <a:pt x="8661090" y="16398"/>
                </a:lnTo>
                <a:lnTo>
                  <a:pt x="8584989" y="2049"/>
                </a:lnTo>
                <a:lnTo>
                  <a:pt x="8531287" y="256"/>
                </a:lnTo>
                <a:lnTo>
                  <a:pt x="84646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15609" y="7200947"/>
            <a:ext cx="8799830" cy="2856865"/>
          </a:xfrm>
          <a:custGeom>
            <a:avLst/>
            <a:gdLst/>
            <a:ahLst/>
            <a:cxnLst/>
            <a:rect l="l" t="t" r="r" b="b"/>
            <a:pathLst>
              <a:path w="8799830" h="2856865">
                <a:moveTo>
                  <a:pt x="334635" y="0"/>
                </a:moveTo>
                <a:lnTo>
                  <a:pt x="8464694" y="0"/>
                </a:lnTo>
                <a:lnTo>
                  <a:pt x="8531284" y="256"/>
                </a:lnTo>
                <a:lnTo>
                  <a:pt x="8584987" y="2049"/>
                </a:lnTo>
                <a:lnTo>
                  <a:pt x="8627642" y="6918"/>
                </a:lnTo>
                <a:lnTo>
                  <a:pt x="8701118" y="36167"/>
                </a:lnTo>
                <a:lnTo>
                  <a:pt x="8735516" y="63812"/>
                </a:lnTo>
                <a:lnTo>
                  <a:pt x="8763162" y="98210"/>
                </a:lnTo>
                <a:lnTo>
                  <a:pt x="8782931" y="138238"/>
                </a:lnTo>
                <a:lnTo>
                  <a:pt x="8797280" y="214342"/>
                </a:lnTo>
                <a:lnTo>
                  <a:pt x="8799073" y="268044"/>
                </a:lnTo>
                <a:lnTo>
                  <a:pt x="8799329" y="334635"/>
                </a:lnTo>
                <a:lnTo>
                  <a:pt x="8799329" y="2521947"/>
                </a:lnTo>
                <a:lnTo>
                  <a:pt x="8799073" y="2588537"/>
                </a:lnTo>
                <a:lnTo>
                  <a:pt x="8797280" y="2642240"/>
                </a:lnTo>
                <a:lnTo>
                  <a:pt x="8792411" y="2684895"/>
                </a:lnTo>
                <a:lnTo>
                  <a:pt x="8763162" y="2758372"/>
                </a:lnTo>
                <a:lnTo>
                  <a:pt x="8735516" y="2792769"/>
                </a:lnTo>
                <a:lnTo>
                  <a:pt x="8701118" y="2820414"/>
                </a:lnTo>
                <a:lnTo>
                  <a:pt x="8661091" y="2840183"/>
                </a:lnTo>
                <a:lnTo>
                  <a:pt x="8584987" y="2854533"/>
                </a:lnTo>
                <a:lnTo>
                  <a:pt x="8531284" y="2856326"/>
                </a:lnTo>
                <a:lnTo>
                  <a:pt x="8464694" y="2856583"/>
                </a:lnTo>
                <a:lnTo>
                  <a:pt x="334635" y="2856583"/>
                </a:lnTo>
                <a:lnTo>
                  <a:pt x="268044" y="2856326"/>
                </a:lnTo>
                <a:lnTo>
                  <a:pt x="214342" y="2854533"/>
                </a:lnTo>
                <a:lnTo>
                  <a:pt x="171687" y="2849664"/>
                </a:lnTo>
                <a:lnTo>
                  <a:pt x="98210" y="2820414"/>
                </a:lnTo>
                <a:lnTo>
                  <a:pt x="63812" y="2792769"/>
                </a:lnTo>
                <a:lnTo>
                  <a:pt x="36167" y="2758372"/>
                </a:lnTo>
                <a:lnTo>
                  <a:pt x="16398" y="2718344"/>
                </a:lnTo>
                <a:lnTo>
                  <a:pt x="2049" y="2642240"/>
                </a:lnTo>
                <a:lnTo>
                  <a:pt x="256" y="2588537"/>
                </a:lnTo>
                <a:lnTo>
                  <a:pt x="0" y="2521947"/>
                </a:lnTo>
                <a:lnTo>
                  <a:pt x="0" y="334635"/>
                </a:lnTo>
                <a:lnTo>
                  <a:pt x="256" y="268044"/>
                </a:lnTo>
                <a:lnTo>
                  <a:pt x="2049" y="214342"/>
                </a:lnTo>
                <a:lnTo>
                  <a:pt x="6918" y="171687"/>
                </a:lnTo>
                <a:lnTo>
                  <a:pt x="36167" y="98210"/>
                </a:lnTo>
                <a:lnTo>
                  <a:pt x="63812" y="63812"/>
                </a:lnTo>
                <a:lnTo>
                  <a:pt x="98210" y="36167"/>
                </a:lnTo>
                <a:lnTo>
                  <a:pt x="138238" y="16398"/>
                </a:lnTo>
                <a:lnTo>
                  <a:pt x="214342" y="2049"/>
                </a:lnTo>
                <a:lnTo>
                  <a:pt x="268044" y="256"/>
                </a:lnTo>
                <a:lnTo>
                  <a:pt x="33463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7715" y="2198942"/>
            <a:ext cx="9595117" cy="4509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15609" y="2575894"/>
            <a:ext cx="8799830" cy="3714115"/>
          </a:xfrm>
          <a:custGeom>
            <a:avLst/>
            <a:gdLst/>
            <a:ahLst/>
            <a:cxnLst/>
            <a:rect l="l" t="t" r="r" b="b"/>
            <a:pathLst>
              <a:path w="8799830" h="3714115">
                <a:moveTo>
                  <a:pt x="8464698" y="0"/>
                </a:moveTo>
                <a:lnTo>
                  <a:pt x="334631" y="0"/>
                </a:lnTo>
                <a:lnTo>
                  <a:pt x="268042" y="256"/>
                </a:lnTo>
                <a:lnTo>
                  <a:pt x="214340" y="2049"/>
                </a:lnTo>
                <a:lnTo>
                  <a:pt x="171686" y="6918"/>
                </a:lnTo>
                <a:lnTo>
                  <a:pt x="98210" y="36167"/>
                </a:lnTo>
                <a:lnTo>
                  <a:pt x="63813" y="63812"/>
                </a:lnTo>
                <a:lnTo>
                  <a:pt x="36167" y="98210"/>
                </a:lnTo>
                <a:lnTo>
                  <a:pt x="16398" y="138238"/>
                </a:lnTo>
                <a:lnTo>
                  <a:pt x="2049" y="214342"/>
                </a:lnTo>
                <a:lnTo>
                  <a:pt x="256" y="268044"/>
                </a:lnTo>
                <a:lnTo>
                  <a:pt x="0" y="334635"/>
                </a:lnTo>
                <a:lnTo>
                  <a:pt x="0" y="3379394"/>
                </a:lnTo>
                <a:lnTo>
                  <a:pt x="256" y="3445985"/>
                </a:lnTo>
                <a:lnTo>
                  <a:pt x="2049" y="3499687"/>
                </a:lnTo>
                <a:lnTo>
                  <a:pt x="6918" y="3542342"/>
                </a:lnTo>
                <a:lnTo>
                  <a:pt x="36167" y="3615819"/>
                </a:lnTo>
                <a:lnTo>
                  <a:pt x="63813" y="3650217"/>
                </a:lnTo>
                <a:lnTo>
                  <a:pt x="98210" y="3677862"/>
                </a:lnTo>
                <a:lnTo>
                  <a:pt x="138238" y="3697631"/>
                </a:lnTo>
                <a:lnTo>
                  <a:pt x="214340" y="3711980"/>
                </a:lnTo>
                <a:lnTo>
                  <a:pt x="268042" y="3713774"/>
                </a:lnTo>
                <a:lnTo>
                  <a:pt x="334631" y="3714030"/>
                </a:lnTo>
                <a:lnTo>
                  <a:pt x="8464698" y="3714030"/>
                </a:lnTo>
                <a:lnTo>
                  <a:pt x="8531287" y="3713774"/>
                </a:lnTo>
                <a:lnTo>
                  <a:pt x="8584989" y="3711980"/>
                </a:lnTo>
                <a:lnTo>
                  <a:pt x="8627643" y="3707112"/>
                </a:lnTo>
                <a:lnTo>
                  <a:pt x="8701119" y="3677862"/>
                </a:lnTo>
                <a:lnTo>
                  <a:pt x="8735517" y="3650217"/>
                </a:lnTo>
                <a:lnTo>
                  <a:pt x="8763161" y="3615819"/>
                </a:lnTo>
                <a:lnTo>
                  <a:pt x="8782929" y="3575791"/>
                </a:lnTo>
                <a:lnTo>
                  <a:pt x="8797277" y="3499687"/>
                </a:lnTo>
                <a:lnTo>
                  <a:pt x="8799070" y="3445985"/>
                </a:lnTo>
                <a:lnTo>
                  <a:pt x="8799326" y="3379394"/>
                </a:lnTo>
                <a:lnTo>
                  <a:pt x="8799326" y="334635"/>
                </a:lnTo>
                <a:lnTo>
                  <a:pt x="8799070" y="268044"/>
                </a:lnTo>
                <a:lnTo>
                  <a:pt x="8797277" y="214342"/>
                </a:lnTo>
                <a:lnTo>
                  <a:pt x="8792409" y="171687"/>
                </a:lnTo>
                <a:lnTo>
                  <a:pt x="8763161" y="98210"/>
                </a:lnTo>
                <a:lnTo>
                  <a:pt x="8735517" y="63812"/>
                </a:lnTo>
                <a:lnTo>
                  <a:pt x="8701119" y="36167"/>
                </a:lnTo>
                <a:lnTo>
                  <a:pt x="8661090" y="16398"/>
                </a:lnTo>
                <a:lnTo>
                  <a:pt x="8584989" y="2049"/>
                </a:lnTo>
                <a:lnTo>
                  <a:pt x="8531287" y="256"/>
                </a:lnTo>
                <a:lnTo>
                  <a:pt x="84646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15609" y="2575894"/>
            <a:ext cx="8799830" cy="3714115"/>
          </a:xfrm>
          <a:custGeom>
            <a:avLst/>
            <a:gdLst/>
            <a:ahLst/>
            <a:cxnLst/>
            <a:rect l="l" t="t" r="r" b="b"/>
            <a:pathLst>
              <a:path w="8799830" h="3714115">
                <a:moveTo>
                  <a:pt x="334635" y="0"/>
                </a:moveTo>
                <a:lnTo>
                  <a:pt x="8464694" y="0"/>
                </a:lnTo>
                <a:lnTo>
                  <a:pt x="8531284" y="256"/>
                </a:lnTo>
                <a:lnTo>
                  <a:pt x="8584987" y="2049"/>
                </a:lnTo>
                <a:lnTo>
                  <a:pt x="8627642" y="6918"/>
                </a:lnTo>
                <a:lnTo>
                  <a:pt x="8701118" y="36167"/>
                </a:lnTo>
                <a:lnTo>
                  <a:pt x="8735516" y="63812"/>
                </a:lnTo>
                <a:lnTo>
                  <a:pt x="8763162" y="98210"/>
                </a:lnTo>
                <a:lnTo>
                  <a:pt x="8782931" y="138238"/>
                </a:lnTo>
                <a:lnTo>
                  <a:pt x="8797280" y="214342"/>
                </a:lnTo>
                <a:lnTo>
                  <a:pt x="8799073" y="268044"/>
                </a:lnTo>
                <a:lnTo>
                  <a:pt x="8799329" y="334635"/>
                </a:lnTo>
                <a:lnTo>
                  <a:pt x="8799329" y="3379394"/>
                </a:lnTo>
                <a:lnTo>
                  <a:pt x="8799073" y="3445985"/>
                </a:lnTo>
                <a:lnTo>
                  <a:pt x="8797280" y="3499687"/>
                </a:lnTo>
                <a:lnTo>
                  <a:pt x="8792411" y="3542342"/>
                </a:lnTo>
                <a:lnTo>
                  <a:pt x="8763162" y="3615819"/>
                </a:lnTo>
                <a:lnTo>
                  <a:pt x="8735516" y="3650217"/>
                </a:lnTo>
                <a:lnTo>
                  <a:pt x="8701118" y="3677862"/>
                </a:lnTo>
                <a:lnTo>
                  <a:pt x="8661091" y="3697631"/>
                </a:lnTo>
                <a:lnTo>
                  <a:pt x="8584987" y="3711980"/>
                </a:lnTo>
                <a:lnTo>
                  <a:pt x="8531284" y="3713774"/>
                </a:lnTo>
                <a:lnTo>
                  <a:pt x="8464694" y="3714030"/>
                </a:lnTo>
                <a:lnTo>
                  <a:pt x="334635" y="3714030"/>
                </a:lnTo>
                <a:lnTo>
                  <a:pt x="268044" y="3713774"/>
                </a:lnTo>
                <a:lnTo>
                  <a:pt x="214342" y="3711980"/>
                </a:lnTo>
                <a:lnTo>
                  <a:pt x="171687" y="3707112"/>
                </a:lnTo>
                <a:lnTo>
                  <a:pt x="98210" y="3677862"/>
                </a:lnTo>
                <a:lnTo>
                  <a:pt x="63812" y="3650217"/>
                </a:lnTo>
                <a:lnTo>
                  <a:pt x="36167" y="3615819"/>
                </a:lnTo>
                <a:lnTo>
                  <a:pt x="16398" y="3575791"/>
                </a:lnTo>
                <a:lnTo>
                  <a:pt x="2049" y="3499687"/>
                </a:lnTo>
                <a:lnTo>
                  <a:pt x="256" y="3445985"/>
                </a:lnTo>
                <a:lnTo>
                  <a:pt x="0" y="3379394"/>
                </a:lnTo>
                <a:lnTo>
                  <a:pt x="0" y="334635"/>
                </a:lnTo>
                <a:lnTo>
                  <a:pt x="256" y="268044"/>
                </a:lnTo>
                <a:lnTo>
                  <a:pt x="2049" y="214342"/>
                </a:lnTo>
                <a:lnTo>
                  <a:pt x="6918" y="171687"/>
                </a:lnTo>
                <a:lnTo>
                  <a:pt x="36167" y="98210"/>
                </a:lnTo>
                <a:lnTo>
                  <a:pt x="63812" y="63812"/>
                </a:lnTo>
                <a:lnTo>
                  <a:pt x="98210" y="36167"/>
                </a:lnTo>
                <a:lnTo>
                  <a:pt x="138238" y="16398"/>
                </a:lnTo>
                <a:lnTo>
                  <a:pt x="214342" y="2049"/>
                </a:lnTo>
                <a:lnTo>
                  <a:pt x="268044" y="256"/>
                </a:lnTo>
                <a:lnTo>
                  <a:pt x="33463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031" y="4907774"/>
            <a:ext cx="7725222" cy="6139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4045" y="5284725"/>
            <a:ext cx="6929755" cy="5344795"/>
          </a:xfrm>
          <a:custGeom>
            <a:avLst/>
            <a:gdLst/>
            <a:ahLst/>
            <a:cxnLst/>
            <a:rect l="l" t="t" r="r" b="b"/>
            <a:pathLst>
              <a:path w="6929755" h="5344795">
                <a:moveTo>
                  <a:pt x="6397405" y="0"/>
                </a:moveTo>
                <a:lnTo>
                  <a:pt x="531788" y="0"/>
                </a:lnTo>
                <a:lnTo>
                  <a:pt x="458802" y="120"/>
                </a:lnTo>
                <a:lnTo>
                  <a:pt x="395355" y="965"/>
                </a:lnTo>
                <a:lnTo>
                  <a:pt x="340580" y="3258"/>
                </a:lnTo>
                <a:lnTo>
                  <a:pt x="293609" y="7723"/>
                </a:lnTo>
                <a:lnTo>
                  <a:pt x="253575" y="15084"/>
                </a:lnTo>
                <a:lnTo>
                  <a:pt x="176289" y="45536"/>
                </a:lnTo>
                <a:lnTo>
                  <a:pt x="136679" y="70834"/>
                </a:lnTo>
                <a:lnTo>
                  <a:pt x="101311" y="101431"/>
                </a:lnTo>
                <a:lnTo>
                  <a:pt x="70713" y="136800"/>
                </a:lnTo>
                <a:lnTo>
                  <a:pt x="45415" y="176409"/>
                </a:lnTo>
                <a:lnTo>
                  <a:pt x="25945" y="219732"/>
                </a:lnTo>
                <a:lnTo>
                  <a:pt x="7602" y="293729"/>
                </a:lnTo>
                <a:lnTo>
                  <a:pt x="3137" y="340700"/>
                </a:lnTo>
                <a:lnTo>
                  <a:pt x="844" y="395476"/>
                </a:lnTo>
                <a:lnTo>
                  <a:pt x="0" y="458923"/>
                </a:lnTo>
                <a:lnTo>
                  <a:pt x="0" y="4885254"/>
                </a:lnTo>
                <a:lnTo>
                  <a:pt x="844" y="4948701"/>
                </a:lnTo>
                <a:lnTo>
                  <a:pt x="3137" y="5003477"/>
                </a:lnTo>
                <a:lnTo>
                  <a:pt x="7602" y="5050448"/>
                </a:lnTo>
                <a:lnTo>
                  <a:pt x="14963" y="5090481"/>
                </a:lnTo>
                <a:lnTo>
                  <a:pt x="45415" y="5167768"/>
                </a:lnTo>
                <a:lnTo>
                  <a:pt x="70713" y="5207377"/>
                </a:lnTo>
                <a:lnTo>
                  <a:pt x="101311" y="5242746"/>
                </a:lnTo>
                <a:lnTo>
                  <a:pt x="136679" y="5273343"/>
                </a:lnTo>
                <a:lnTo>
                  <a:pt x="176289" y="5298641"/>
                </a:lnTo>
                <a:lnTo>
                  <a:pt x="219611" y="5318111"/>
                </a:lnTo>
                <a:lnTo>
                  <a:pt x="293609" y="5336454"/>
                </a:lnTo>
                <a:lnTo>
                  <a:pt x="340580" y="5340919"/>
                </a:lnTo>
                <a:lnTo>
                  <a:pt x="395355" y="5343212"/>
                </a:lnTo>
                <a:lnTo>
                  <a:pt x="458802" y="5344057"/>
                </a:lnTo>
                <a:lnTo>
                  <a:pt x="531788" y="5344177"/>
                </a:lnTo>
                <a:lnTo>
                  <a:pt x="6397405" y="5344177"/>
                </a:lnTo>
                <a:lnTo>
                  <a:pt x="6470391" y="5344057"/>
                </a:lnTo>
                <a:lnTo>
                  <a:pt x="6533838" y="5343212"/>
                </a:lnTo>
                <a:lnTo>
                  <a:pt x="6588614" y="5340919"/>
                </a:lnTo>
                <a:lnTo>
                  <a:pt x="6635585" y="5336454"/>
                </a:lnTo>
                <a:lnTo>
                  <a:pt x="6675618" y="5329093"/>
                </a:lnTo>
                <a:lnTo>
                  <a:pt x="6752905" y="5298641"/>
                </a:lnTo>
                <a:lnTo>
                  <a:pt x="6792515" y="5273343"/>
                </a:lnTo>
                <a:lnTo>
                  <a:pt x="6827883" y="5242746"/>
                </a:lnTo>
                <a:lnTo>
                  <a:pt x="6858480" y="5207377"/>
                </a:lnTo>
                <a:lnTo>
                  <a:pt x="6883779" y="5167768"/>
                </a:lnTo>
                <a:lnTo>
                  <a:pt x="6903249" y="5124445"/>
                </a:lnTo>
                <a:lnTo>
                  <a:pt x="6921592" y="5050448"/>
                </a:lnTo>
                <a:lnTo>
                  <a:pt x="6926057" y="5003477"/>
                </a:lnTo>
                <a:lnTo>
                  <a:pt x="6928349" y="4948701"/>
                </a:lnTo>
                <a:lnTo>
                  <a:pt x="6929194" y="4885254"/>
                </a:lnTo>
                <a:lnTo>
                  <a:pt x="6929194" y="458923"/>
                </a:lnTo>
                <a:lnTo>
                  <a:pt x="6928349" y="395476"/>
                </a:lnTo>
                <a:lnTo>
                  <a:pt x="6926057" y="340700"/>
                </a:lnTo>
                <a:lnTo>
                  <a:pt x="6921592" y="293729"/>
                </a:lnTo>
                <a:lnTo>
                  <a:pt x="6914230" y="253696"/>
                </a:lnTo>
                <a:lnTo>
                  <a:pt x="6883779" y="176409"/>
                </a:lnTo>
                <a:lnTo>
                  <a:pt x="6858480" y="136800"/>
                </a:lnTo>
                <a:lnTo>
                  <a:pt x="6827883" y="101431"/>
                </a:lnTo>
                <a:lnTo>
                  <a:pt x="6792515" y="70834"/>
                </a:lnTo>
                <a:lnTo>
                  <a:pt x="6752905" y="45536"/>
                </a:lnTo>
                <a:lnTo>
                  <a:pt x="6709582" y="26066"/>
                </a:lnTo>
                <a:lnTo>
                  <a:pt x="6635585" y="7723"/>
                </a:lnTo>
                <a:lnTo>
                  <a:pt x="6588614" y="3258"/>
                </a:lnTo>
                <a:lnTo>
                  <a:pt x="6533838" y="965"/>
                </a:lnTo>
                <a:lnTo>
                  <a:pt x="6470391" y="120"/>
                </a:lnTo>
                <a:lnTo>
                  <a:pt x="6397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83925" y="5284725"/>
            <a:ext cx="6929755" cy="5344795"/>
          </a:xfrm>
          <a:custGeom>
            <a:avLst/>
            <a:gdLst/>
            <a:ahLst/>
            <a:cxnLst/>
            <a:rect l="l" t="t" r="r" b="b"/>
            <a:pathLst>
              <a:path w="6929755" h="5344795">
                <a:moveTo>
                  <a:pt x="531908" y="0"/>
                </a:moveTo>
                <a:lnTo>
                  <a:pt x="6397526" y="0"/>
                </a:lnTo>
                <a:lnTo>
                  <a:pt x="6470512" y="120"/>
                </a:lnTo>
                <a:lnTo>
                  <a:pt x="6533959" y="965"/>
                </a:lnTo>
                <a:lnTo>
                  <a:pt x="6588734" y="3258"/>
                </a:lnTo>
                <a:lnTo>
                  <a:pt x="6635705" y="7723"/>
                </a:lnTo>
                <a:lnTo>
                  <a:pt x="6675739" y="15084"/>
                </a:lnTo>
                <a:lnTo>
                  <a:pt x="6753026" y="45535"/>
                </a:lnTo>
                <a:lnTo>
                  <a:pt x="6792636" y="70834"/>
                </a:lnTo>
                <a:lnTo>
                  <a:pt x="6828004" y="101431"/>
                </a:lnTo>
                <a:lnTo>
                  <a:pt x="6858601" y="136799"/>
                </a:lnTo>
                <a:lnTo>
                  <a:pt x="6883899" y="176409"/>
                </a:lnTo>
                <a:lnTo>
                  <a:pt x="6903369" y="219732"/>
                </a:lnTo>
                <a:lnTo>
                  <a:pt x="6921712" y="293729"/>
                </a:lnTo>
                <a:lnTo>
                  <a:pt x="6926176" y="340700"/>
                </a:lnTo>
                <a:lnTo>
                  <a:pt x="6928469" y="395476"/>
                </a:lnTo>
                <a:lnTo>
                  <a:pt x="6929314" y="458923"/>
                </a:lnTo>
                <a:lnTo>
                  <a:pt x="6929435" y="531908"/>
                </a:lnTo>
                <a:lnTo>
                  <a:pt x="6929435" y="4812269"/>
                </a:lnTo>
                <a:lnTo>
                  <a:pt x="6929314" y="4885254"/>
                </a:lnTo>
                <a:lnTo>
                  <a:pt x="6928469" y="4948701"/>
                </a:lnTo>
                <a:lnTo>
                  <a:pt x="6926177" y="5003477"/>
                </a:lnTo>
                <a:lnTo>
                  <a:pt x="6921712" y="5050448"/>
                </a:lnTo>
                <a:lnTo>
                  <a:pt x="6914351" y="5090481"/>
                </a:lnTo>
                <a:lnTo>
                  <a:pt x="6883899" y="5167768"/>
                </a:lnTo>
                <a:lnTo>
                  <a:pt x="6858601" y="5207377"/>
                </a:lnTo>
                <a:lnTo>
                  <a:pt x="6828004" y="5242746"/>
                </a:lnTo>
                <a:lnTo>
                  <a:pt x="6792636" y="5273343"/>
                </a:lnTo>
                <a:lnTo>
                  <a:pt x="6753026" y="5298642"/>
                </a:lnTo>
                <a:lnTo>
                  <a:pt x="6709703" y="5318112"/>
                </a:lnTo>
                <a:lnTo>
                  <a:pt x="6635705" y="5336454"/>
                </a:lnTo>
                <a:lnTo>
                  <a:pt x="6588734" y="5340919"/>
                </a:lnTo>
                <a:lnTo>
                  <a:pt x="6533959" y="5343212"/>
                </a:lnTo>
                <a:lnTo>
                  <a:pt x="6470512" y="5344056"/>
                </a:lnTo>
                <a:lnTo>
                  <a:pt x="6397526" y="5344177"/>
                </a:lnTo>
                <a:lnTo>
                  <a:pt x="531908" y="5344177"/>
                </a:lnTo>
                <a:lnTo>
                  <a:pt x="458923" y="5344056"/>
                </a:lnTo>
                <a:lnTo>
                  <a:pt x="395476" y="5343212"/>
                </a:lnTo>
                <a:lnTo>
                  <a:pt x="340700" y="5340919"/>
                </a:lnTo>
                <a:lnTo>
                  <a:pt x="293729" y="5336454"/>
                </a:lnTo>
                <a:lnTo>
                  <a:pt x="253696" y="5329093"/>
                </a:lnTo>
                <a:lnTo>
                  <a:pt x="176409" y="5298642"/>
                </a:lnTo>
                <a:lnTo>
                  <a:pt x="136799" y="5273343"/>
                </a:lnTo>
                <a:lnTo>
                  <a:pt x="101431" y="5242746"/>
                </a:lnTo>
                <a:lnTo>
                  <a:pt x="70834" y="5207377"/>
                </a:lnTo>
                <a:lnTo>
                  <a:pt x="45535" y="5167768"/>
                </a:lnTo>
                <a:lnTo>
                  <a:pt x="26065" y="5124445"/>
                </a:lnTo>
                <a:lnTo>
                  <a:pt x="7723" y="5050448"/>
                </a:lnTo>
                <a:lnTo>
                  <a:pt x="3258" y="5003477"/>
                </a:lnTo>
                <a:lnTo>
                  <a:pt x="965" y="4948701"/>
                </a:lnTo>
                <a:lnTo>
                  <a:pt x="120" y="4885254"/>
                </a:lnTo>
                <a:lnTo>
                  <a:pt x="0" y="4812269"/>
                </a:lnTo>
                <a:lnTo>
                  <a:pt x="0" y="531908"/>
                </a:lnTo>
                <a:lnTo>
                  <a:pt x="120" y="458923"/>
                </a:lnTo>
                <a:lnTo>
                  <a:pt x="965" y="395476"/>
                </a:lnTo>
                <a:lnTo>
                  <a:pt x="3258" y="340700"/>
                </a:lnTo>
                <a:lnTo>
                  <a:pt x="7723" y="293729"/>
                </a:lnTo>
                <a:lnTo>
                  <a:pt x="15084" y="253696"/>
                </a:lnTo>
                <a:lnTo>
                  <a:pt x="45535" y="176409"/>
                </a:lnTo>
                <a:lnTo>
                  <a:pt x="70834" y="136799"/>
                </a:lnTo>
                <a:lnTo>
                  <a:pt x="101431" y="101431"/>
                </a:lnTo>
                <a:lnTo>
                  <a:pt x="136799" y="70834"/>
                </a:lnTo>
                <a:lnTo>
                  <a:pt x="176409" y="45535"/>
                </a:lnTo>
                <a:lnTo>
                  <a:pt x="219732" y="26065"/>
                </a:lnTo>
                <a:lnTo>
                  <a:pt x="293729" y="7723"/>
                </a:lnTo>
                <a:lnTo>
                  <a:pt x="340700" y="3258"/>
                </a:lnTo>
                <a:lnTo>
                  <a:pt x="395476" y="965"/>
                </a:lnTo>
                <a:lnTo>
                  <a:pt x="458923" y="120"/>
                </a:lnTo>
                <a:lnTo>
                  <a:pt x="53190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6031" y="1915354"/>
            <a:ext cx="7725222" cy="3417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4045" y="2292306"/>
            <a:ext cx="6929755" cy="2622550"/>
          </a:xfrm>
          <a:custGeom>
            <a:avLst/>
            <a:gdLst/>
            <a:ahLst/>
            <a:cxnLst/>
            <a:rect l="l" t="t" r="r" b="b"/>
            <a:pathLst>
              <a:path w="6929755" h="2622550">
                <a:moveTo>
                  <a:pt x="6397405" y="0"/>
                </a:moveTo>
                <a:lnTo>
                  <a:pt x="531788" y="0"/>
                </a:lnTo>
                <a:lnTo>
                  <a:pt x="458802" y="120"/>
                </a:lnTo>
                <a:lnTo>
                  <a:pt x="395355" y="965"/>
                </a:lnTo>
                <a:lnTo>
                  <a:pt x="340580" y="3258"/>
                </a:lnTo>
                <a:lnTo>
                  <a:pt x="293609" y="7723"/>
                </a:lnTo>
                <a:lnTo>
                  <a:pt x="253575" y="15084"/>
                </a:lnTo>
                <a:lnTo>
                  <a:pt x="176289" y="45535"/>
                </a:lnTo>
                <a:lnTo>
                  <a:pt x="136679" y="70833"/>
                </a:lnTo>
                <a:lnTo>
                  <a:pt x="101311" y="101431"/>
                </a:lnTo>
                <a:lnTo>
                  <a:pt x="70713" y="136799"/>
                </a:lnTo>
                <a:lnTo>
                  <a:pt x="45415" y="176408"/>
                </a:lnTo>
                <a:lnTo>
                  <a:pt x="25945" y="219731"/>
                </a:lnTo>
                <a:lnTo>
                  <a:pt x="7602" y="293729"/>
                </a:lnTo>
                <a:lnTo>
                  <a:pt x="3137" y="340700"/>
                </a:lnTo>
                <a:lnTo>
                  <a:pt x="844" y="395475"/>
                </a:lnTo>
                <a:lnTo>
                  <a:pt x="0" y="458922"/>
                </a:lnTo>
                <a:lnTo>
                  <a:pt x="0" y="2163110"/>
                </a:lnTo>
                <a:lnTo>
                  <a:pt x="844" y="2226557"/>
                </a:lnTo>
                <a:lnTo>
                  <a:pt x="3137" y="2281332"/>
                </a:lnTo>
                <a:lnTo>
                  <a:pt x="7602" y="2328303"/>
                </a:lnTo>
                <a:lnTo>
                  <a:pt x="14963" y="2368337"/>
                </a:lnTo>
                <a:lnTo>
                  <a:pt x="45415" y="2445623"/>
                </a:lnTo>
                <a:lnTo>
                  <a:pt x="70713" y="2485233"/>
                </a:lnTo>
                <a:lnTo>
                  <a:pt x="101311" y="2520601"/>
                </a:lnTo>
                <a:lnTo>
                  <a:pt x="136679" y="2551199"/>
                </a:lnTo>
                <a:lnTo>
                  <a:pt x="176289" y="2576497"/>
                </a:lnTo>
                <a:lnTo>
                  <a:pt x="219611" y="2595967"/>
                </a:lnTo>
                <a:lnTo>
                  <a:pt x="293609" y="2614309"/>
                </a:lnTo>
                <a:lnTo>
                  <a:pt x="340580" y="2618774"/>
                </a:lnTo>
                <a:lnTo>
                  <a:pt x="395355" y="2621067"/>
                </a:lnTo>
                <a:lnTo>
                  <a:pt x="458802" y="2621912"/>
                </a:lnTo>
                <a:lnTo>
                  <a:pt x="531788" y="2622033"/>
                </a:lnTo>
                <a:lnTo>
                  <a:pt x="6397405" y="2622033"/>
                </a:lnTo>
                <a:lnTo>
                  <a:pt x="6470391" y="2621912"/>
                </a:lnTo>
                <a:lnTo>
                  <a:pt x="6533838" y="2621067"/>
                </a:lnTo>
                <a:lnTo>
                  <a:pt x="6588614" y="2618774"/>
                </a:lnTo>
                <a:lnTo>
                  <a:pt x="6635585" y="2614309"/>
                </a:lnTo>
                <a:lnTo>
                  <a:pt x="6675618" y="2606948"/>
                </a:lnTo>
                <a:lnTo>
                  <a:pt x="6752905" y="2576497"/>
                </a:lnTo>
                <a:lnTo>
                  <a:pt x="6792515" y="2551199"/>
                </a:lnTo>
                <a:lnTo>
                  <a:pt x="6827883" y="2520601"/>
                </a:lnTo>
                <a:lnTo>
                  <a:pt x="6858480" y="2485233"/>
                </a:lnTo>
                <a:lnTo>
                  <a:pt x="6883779" y="2445623"/>
                </a:lnTo>
                <a:lnTo>
                  <a:pt x="6903249" y="2402300"/>
                </a:lnTo>
                <a:lnTo>
                  <a:pt x="6921592" y="2328303"/>
                </a:lnTo>
                <a:lnTo>
                  <a:pt x="6926057" y="2281332"/>
                </a:lnTo>
                <a:lnTo>
                  <a:pt x="6928349" y="2226557"/>
                </a:lnTo>
                <a:lnTo>
                  <a:pt x="6929194" y="2163110"/>
                </a:lnTo>
                <a:lnTo>
                  <a:pt x="6929194" y="458922"/>
                </a:lnTo>
                <a:lnTo>
                  <a:pt x="6928349" y="395475"/>
                </a:lnTo>
                <a:lnTo>
                  <a:pt x="6926057" y="340700"/>
                </a:lnTo>
                <a:lnTo>
                  <a:pt x="6921592" y="293729"/>
                </a:lnTo>
                <a:lnTo>
                  <a:pt x="6914230" y="253695"/>
                </a:lnTo>
                <a:lnTo>
                  <a:pt x="6883779" y="176408"/>
                </a:lnTo>
                <a:lnTo>
                  <a:pt x="6858480" y="136799"/>
                </a:lnTo>
                <a:lnTo>
                  <a:pt x="6827883" y="101431"/>
                </a:lnTo>
                <a:lnTo>
                  <a:pt x="6792515" y="70833"/>
                </a:lnTo>
                <a:lnTo>
                  <a:pt x="6752905" y="45535"/>
                </a:lnTo>
                <a:lnTo>
                  <a:pt x="6709582" y="26065"/>
                </a:lnTo>
                <a:lnTo>
                  <a:pt x="6635585" y="7723"/>
                </a:lnTo>
                <a:lnTo>
                  <a:pt x="6588614" y="3258"/>
                </a:lnTo>
                <a:lnTo>
                  <a:pt x="6533838" y="965"/>
                </a:lnTo>
                <a:lnTo>
                  <a:pt x="6470391" y="120"/>
                </a:lnTo>
                <a:lnTo>
                  <a:pt x="6397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3925" y="2292306"/>
            <a:ext cx="6929755" cy="2622550"/>
          </a:xfrm>
          <a:custGeom>
            <a:avLst/>
            <a:gdLst/>
            <a:ahLst/>
            <a:cxnLst/>
            <a:rect l="l" t="t" r="r" b="b"/>
            <a:pathLst>
              <a:path w="6929755" h="2622550">
                <a:moveTo>
                  <a:pt x="531908" y="0"/>
                </a:moveTo>
                <a:lnTo>
                  <a:pt x="6397526" y="0"/>
                </a:lnTo>
                <a:lnTo>
                  <a:pt x="6470512" y="120"/>
                </a:lnTo>
                <a:lnTo>
                  <a:pt x="6533959" y="965"/>
                </a:lnTo>
                <a:lnTo>
                  <a:pt x="6588734" y="3258"/>
                </a:lnTo>
                <a:lnTo>
                  <a:pt x="6635705" y="7723"/>
                </a:lnTo>
                <a:lnTo>
                  <a:pt x="6675739" y="15084"/>
                </a:lnTo>
                <a:lnTo>
                  <a:pt x="6753026" y="45535"/>
                </a:lnTo>
                <a:lnTo>
                  <a:pt x="6792636" y="70834"/>
                </a:lnTo>
                <a:lnTo>
                  <a:pt x="6828004" y="101431"/>
                </a:lnTo>
                <a:lnTo>
                  <a:pt x="6858601" y="136799"/>
                </a:lnTo>
                <a:lnTo>
                  <a:pt x="6883899" y="176409"/>
                </a:lnTo>
                <a:lnTo>
                  <a:pt x="6903369" y="219732"/>
                </a:lnTo>
                <a:lnTo>
                  <a:pt x="6921712" y="293729"/>
                </a:lnTo>
                <a:lnTo>
                  <a:pt x="6926176" y="340700"/>
                </a:lnTo>
                <a:lnTo>
                  <a:pt x="6928469" y="395476"/>
                </a:lnTo>
                <a:lnTo>
                  <a:pt x="6929314" y="458923"/>
                </a:lnTo>
                <a:lnTo>
                  <a:pt x="6929435" y="531908"/>
                </a:lnTo>
                <a:lnTo>
                  <a:pt x="6929435" y="2090124"/>
                </a:lnTo>
                <a:lnTo>
                  <a:pt x="6929314" y="2163110"/>
                </a:lnTo>
                <a:lnTo>
                  <a:pt x="6928469" y="2226557"/>
                </a:lnTo>
                <a:lnTo>
                  <a:pt x="6926176" y="2281333"/>
                </a:lnTo>
                <a:lnTo>
                  <a:pt x="6921712" y="2328304"/>
                </a:lnTo>
                <a:lnTo>
                  <a:pt x="6914351" y="2368337"/>
                </a:lnTo>
                <a:lnTo>
                  <a:pt x="6883899" y="2445624"/>
                </a:lnTo>
                <a:lnTo>
                  <a:pt x="6858601" y="2485234"/>
                </a:lnTo>
                <a:lnTo>
                  <a:pt x="6828004" y="2520602"/>
                </a:lnTo>
                <a:lnTo>
                  <a:pt x="6792636" y="2551199"/>
                </a:lnTo>
                <a:lnTo>
                  <a:pt x="6753026" y="2576498"/>
                </a:lnTo>
                <a:lnTo>
                  <a:pt x="6709703" y="2595968"/>
                </a:lnTo>
                <a:lnTo>
                  <a:pt x="6635705" y="2614310"/>
                </a:lnTo>
                <a:lnTo>
                  <a:pt x="6588734" y="2618775"/>
                </a:lnTo>
                <a:lnTo>
                  <a:pt x="6533959" y="2621067"/>
                </a:lnTo>
                <a:lnTo>
                  <a:pt x="6470512" y="2621912"/>
                </a:lnTo>
                <a:lnTo>
                  <a:pt x="6397526" y="2622033"/>
                </a:lnTo>
                <a:lnTo>
                  <a:pt x="531908" y="2622033"/>
                </a:lnTo>
                <a:lnTo>
                  <a:pt x="458923" y="2621912"/>
                </a:lnTo>
                <a:lnTo>
                  <a:pt x="395476" y="2621067"/>
                </a:lnTo>
                <a:lnTo>
                  <a:pt x="340700" y="2618775"/>
                </a:lnTo>
                <a:lnTo>
                  <a:pt x="293729" y="2614310"/>
                </a:lnTo>
                <a:lnTo>
                  <a:pt x="253696" y="2606949"/>
                </a:lnTo>
                <a:lnTo>
                  <a:pt x="176409" y="2576498"/>
                </a:lnTo>
                <a:lnTo>
                  <a:pt x="136799" y="2551199"/>
                </a:lnTo>
                <a:lnTo>
                  <a:pt x="101431" y="2520602"/>
                </a:lnTo>
                <a:lnTo>
                  <a:pt x="70834" y="2485234"/>
                </a:lnTo>
                <a:lnTo>
                  <a:pt x="45535" y="2445624"/>
                </a:lnTo>
                <a:lnTo>
                  <a:pt x="26065" y="2402301"/>
                </a:lnTo>
                <a:lnTo>
                  <a:pt x="7723" y="2328304"/>
                </a:lnTo>
                <a:lnTo>
                  <a:pt x="3258" y="2281333"/>
                </a:lnTo>
                <a:lnTo>
                  <a:pt x="965" y="2226557"/>
                </a:lnTo>
                <a:lnTo>
                  <a:pt x="120" y="2163110"/>
                </a:lnTo>
                <a:lnTo>
                  <a:pt x="0" y="2090124"/>
                </a:lnTo>
                <a:lnTo>
                  <a:pt x="0" y="531908"/>
                </a:lnTo>
                <a:lnTo>
                  <a:pt x="120" y="458923"/>
                </a:lnTo>
                <a:lnTo>
                  <a:pt x="965" y="395476"/>
                </a:lnTo>
                <a:lnTo>
                  <a:pt x="3258" y="340700"/>
                </a:lnTo>
                <a:lnTo>
                  <a:pt x="7723" y="293729"/>
                </a:lnTo>
                <a:lnTo>
                  <a:pt x="15084" y="253696"/>
                </a:lnTo>
                <a:lnTo>
                  <a:pt x="45535" y="176409"/>
                </a:lnTo>
                <a:lnTo>
                  <a:pt x="70834" y="136799"/>
                </a:lnTo>
                <a:lnTo>
                  <a:pt x="101431" y="101431"/>
                </a:lnTo>
                <a:lnTo>
                  <a:pt x="136799" y="70834"/>
                </a:lnTo>
                <a:lnTo>
                  <a:pt x="176409" y="45535"/>
                </a:lnTo>
                <a:lnTo>
                  <a:pt x="219732" y="26065"/>
                </a:lnTo>
                <a:lnTo>
                  <a:pt x="293729" y="7723"/>
                </a:lnTo>
                <a:lnTo>
                  <a:pt x="340700" y="3258"/>
                </a:lnTo>
                <a:lnTo>
                  <a:pt x="395476" y="965"/>
                </a:lnTo>
                <a:lnTo>
                  <a:pt x="458923" y="120"/>
                </a:lnTo>
                <a:lnTo>
                  <a:pt x="53190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098281" y="330338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74949" y="3056245"/>
            <a:ext cx="7070725" cy="2536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第⼀种⽅式在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设备之间建⽴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PPP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会话</a:t>
            </a:r>
            <a:r>
              <a:rPr dirty="0" sz="2850" spc="30">
                <a:latin typeface="Microsoft JhengHei UI"/>
                <a:cs typeface="Microsoft JhengHei UI"/>
              </a:rPr>
              <a:t>，所有 主机通过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同⼀个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PPP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会话传送数据</a:t>
            </a:r>
            <a:r>
              <a:rPr dirty="0" sz="2850" spc="30">
                <a:latin typeface="Microsoft JhengHei UI"/>
                <a:cs typeface="Microsoft JhengHei UI"/>
              </a:rPr>
              <a:t>，主机上 </a:t>
            </a:r>
            <a:r>
              <a:rPr dirty="0" sz="2850" spc="30">
                <a:latin typeface="Microsoft JhengHei UI"/>
                <a:cs typeface="Microsoft JhengHei UI"/>
              </a:rPr>
              <a:t>不⽤安装</a:t>
            </a:r>
            <a:r>
              <a:rPr dirty="0" sz="2850" spc="15">
                <a:latin typeface="Arial"/>
                <a:cs typeface="Arial"/>
              </a:rPr>
              <a:t>PPPo</a:t>
            </a:r>
            <a:r>
              <a:rPr dirty="0" sz="2850" spc="10">
                <a:latin typeface="Arial"/>
                <a:cs typeface="Arial"/>
              </a:rPr>
              <a:t>E</a:t>
            </a:r>
            <a:r>
              <a:rPr dirty="0" sz="2850" spc="25">
                <a:latin typeface="Microsoft JhengHei UI"/>
                <a:cs typeface="Microsoft JhengHei UI"/>
              </a:rPr>
              <a:t>客户端拨号软件，⼀般是⼀ </a:t>
            </a:r>
            <a:r>
              <a:rPr dirty="0" sz="2850" spc="30">
                <a:latin typeface="Microsoft JhengHei UI"/>
                <a:cs typeface="Microsoft JhengHei UI"/>
              </a:rPr>
              <a:t>个企业（公司）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共⽤⼀个账号。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02357" y="4276695"/>
            <a:ext cx="0" cy="2004695"/>
          </a:xfrm>
          <a:custGeom>
            <a:avLst/>
            <a:gdLst/>
            <a:ahLst/>
            <a:cxnLst/>
            <a:rect l="l" t="t" r="r" b="b"/>
            <a:pathLst>
              <a:path w="0" h="2004695">
                <a:moveTo>
                  <a:pt x="0" y="200455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25900" y="3664099"/>
            <a:ext cx="1741170" cy="0"/>
          </a:xfrm>
          <a:custGeom>
            <a:avLst/>
            <a:gdLst/>
            <a:ahLst/>
            <a:cxnLst/>
            <a:rect l="l" t="t" r="r" b="b"/>
            <a:pathLst>
              <a:path w="1741170" h="0">
                <a:moveTo>
                  <a:pt x="1740833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76962" y="3664099"/>
            <a:ext cx="1011555" cy="0"/>
          </a:xfrm>
          <a:custGeom>
            <a:avLst/>
            <a:gdLst/>
            <a:ahLst/>
            <a:cxnLst/>
            <a:rect l="l" t="t" r="r" b="b"/>
            <a:pathLst>
              <a:path w="1011554" h="0">
                <a:moveTo>
                  <a:pt x="101150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781579" y="4291713"/>
            <a:ext cx="12655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Router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34113" y="2595429"/>
            <a:ext cx="2051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PPPoE</a:t>
            </a:r>
            <a:r>
              <a:rPr dirty="0" sz="2450" spc="-60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Server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19329" y="2595429"/>
            <a:ext cx="11080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DSLAM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02357" y="6218995"/>
            <a:ext cx="0" cy="1047115"/>
          </a:xfrm>
          <a:custGeom>
            <a:avLst/>
            <a:gdLst/>
            <a:ahLst/>
            <a:cxnLst/>
            <a:rect l="l" t="t" r="r" b="b"/>
            <a:pathLst>
              <a:path w="0" h="1047115">
                <a:moveTo>
                  <a:pt x="0" y="104708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51922" y="7121143"/>
            <a:ext cx="12477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Router</a:t>
            </a:r>
            <a:r>
              <a:rPr dirty="0" sz="2450" spc="-210">
                <a:latin typeface="Arial"/>
                <a:cs typeface="Arial"/>
              </a:rPr>
              <a:t> </a:t>
            </a: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01442" y="5797867"/>
            <a:ext cx="10731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M</a:t>
            </a:r>
            <a:r>
              <a:rPr dirty="0" sz="2450" spc="5">
                <a:latin typeface="Arial"/>
                <a:cs typeface="Arial"/>
              </a:rPr>
              <a:t>odem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30407" y="7121143"/>
            <a:ext cx="19291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PPPoE</a:t>
            </a:r>
            <a:r>
              <a:rPr dirty="0" sz="2450" spc="-60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Client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60860" y="8812469"/>
            <a:ext cx="4612005" cy="0"/>
          </a:xfrm>
          <a:custGeom>
            <a:avLst/>
            <a:gdLst/>
            <a:ahLst/>
            <a:cxnLst/>
            <a:rect l="l" t="t" r="r" b="b"/>
            <a:pathLst>
              <a:path w="4612005" h="0">
                <a:moveTo>
                  <a:pt x="0" y="0"/>
                </a:moveTo>
                <a:lnTo>
                  <a:pt x="461196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66840" y="7580210"/>
            <a:ext cx="0" cy="1689100"/>
          </a:xfrm>
          <a:custGeom>
            <a:avLst/>
            <a:gdLst/>
            <a:ahLst/>
            <a:cxnLst/>
            <a:rect l="l" t="t" r="r" b="b"/>
            <a:pathLst>
              <a:path w="0" h="1689100">
                <a:moveTo>
                  <a:pt x="0" y="0"/>
                </a:moveTo>
                <a:lnTo>
                  <a:pt x="0" y="168905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40964" y="8822939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5">
                <a:moveTo>
                  <a:pt x="0" y="0"/>
                </a:moveTo>
                <a:lnTo>
                  <a:pt x="0" y="42947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92714" y="8801997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5">
                <a:moveTo>
                  <a:pt x="0" y="0"/>
                </a:moveTo>
                <a:lnTo>
                  <a:pt x="0" y="42947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726773" y="790190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135724" y="7842658"/>
            <a:ext cx="16548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DSLA</a:t>
            </a:r>
            <a:r>
              <a:rPr dirty="0" sz="2850" spc="20">
                <a:latin typeface="Arial"/>
                <a:cs typeface="Arial"/>
              </a:rPr>
              <a:t>M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114196" y="8476465"/>
            <a:ext cx="121920" cy="90868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523147" y="8291338"/>
            <a:ext cx="6829425" cy="114490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2850" spc="5">
                <a:latin typeface="Arial"/>
                <a:cs typeface="Arial"/>
              </a:rPr>
              <a:t>Digital </a:t>
            </a:r>
            <a:r>
              <a:rPr dirty="0" sz="2850" spc="10">
                <a:latin typeface="Arial"/>
                <a:cs typeface="Arial"/>
              </a:rPr>
              <a:t>Subscriber Line Access</a:t>
            </a:r>
            <a:r>
              <a:rPr dirty="0" sz="2850" spc="-15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Multiplexer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数字⽤户线路接⼊复⽤器。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46050" y="2989639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运营商设备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46050" y="5774895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客户端设备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7041793" y="715916"/>
            <a:ext cx="60210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PPPo</a:t>
            </a:r>
            <a:r>
              <a:rPr dirty="0" spc="0">
                <a:latin typeface="Arial"/>
                <a:cs typeface="Arial"/>
              </a:rPr>
              <a:t>E</a:t>
            </a:r>
            <a:r>
              <a:rPr dirty="0" spc="10"/>
              <a:t>第⼀种布署⽅案</a:t>
            </a:r>
          </a:p>
        </p:txBody>
      </p:sp>
      <p:sp>
        <p:nvSpPr>
          <p:cNvPr id="38" name="object 38"/>
          <p:cNvSpPr/>
          <p:nvPr/>
        </p:nvSpPr>
        <p:spPr>
          <a:xfrm>
            <a:off x="3278961" y="3232710"/>
            <a:ext cx="1146175" cy="1227455"/>
          </a:xfrm>
          <a:custGeom>
            <a:avLst/>
            <a:gdLst/>
            <a:ahLst/>
            <a:cxnLst/>
            <a:rect l="l" t="t" r="r" b="b"/>
            <a:pathLst>
              <a:path w="1146175" h="1227454">
                <a:moveTo>
                  <a:pt x="281216" y="0"/>
                </a:moveTo>
                <a:lnTo>
                  <a:pt x="0" y="3606"/>
                </a:lnTo>
                <a:lnTo>
                  <a:pt x="1744" y="1223337"/>
                </a:lnTo>
                <a:lnTo>
                  <a:pt x="284923" y="1227391"/>
                </a:lnTo>
                <a:lnTo>
                  <a:pt x="902291" y="925097"/>
                </a:lnTo>
                <a:lnTo>
                  <a:pt x="1145545" y="923048"/>
                </a:lnTo>
                <a:lnTo>
                  <a:pt x="1134563" y="323713"/>
                </a:lnTo>
                <a:lnTo>
                  <a:pt x="899763" y="294478"/>
                </a:lnTo>
                <a:lnTo>
                  <a:pt x="28121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78961" y="3232710"/>
            <a:ext cx="1146175" cy="1227455"/>
          </a:xfrm>
          <a:custGeom>
            <a:avLst/>
            <a:gdLst/>
            <a:ahLst/>
            <a:cxnLst/>
            <a:rect l="l" t="t" r="r" b="b"/>
            <a:pathLst>
              <a:path w="1146175" h="1227454">
                <a:moveTo>
                  <a:pt x="1744" y="1223337"/>
                </a:moveTo>
                <a:lnTo>
                  <a:pt x="284922" y="1227391"/>
                </a:lnTo>
                <a:lnTo>
                  <a:pt x="902292" y="925096"/>
                </a:lnTo>
                <a:lnTo>
                  <a:pt x="1145545" y="923048"/>
                </a:lnTo>
                <a:lnTo>
                  <a:pt x="1134563" y="323713"/>
                </a:lnTo>
                <a:lnTo>
                  <a:pt x="899763" y="294478"/>
                </a:lnTo>
                <a:lnTo>
                  <a:pt x="281216" y="0"/>
                </a:lnTo>
                <a:lnTo>
                  <a:pt x="0" y="3605"/>
                </a:lnTo>
                <a:lnTo>
                  <a:pt x="1744" y="1223337"/>
                </a:lnTo>
                <a:close/>
              </a:path>
            </a:pathLst>
          </a:custGeom>
          <a:ln w="20941">
            <a:solidFill>
              <a:srgbClr val="A7A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08578" y="3434652"/>
            <a:ext cx="117475" cy="720725"/>
          </a:xfrm>
          <a:custGeom>
            <a:avLst/>
            <a:gdLst/>
            <a:ahLst/>
            <a:cxnLst/>
            <a:rect l="l" t="t" r="r" b="b"/>
            <a:pathLst>
              <a:path w="117475" h="720725">
                <a:moveTo>
                  <a:pt x="108644" y="0"/>
                </a:moveTo>
                <a:lnTo>
                  <a:pt x="0" y="112171"/>
                </a:lnTo>
                <a:lnTo>
                  <a:pt x="18529" y="720632"/>
                </a:lnTo>
                <a:lnTo>
                  <a:pt x="117173" y="589417"/>
                </a:lnTo>
                <a:lnTo>
                  <a:pt x="10864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08578" y="3434652"/>
            <a:ext cx="117475" cy="720725"/>
          </a:xfrm>
          <a:custGeom>
            <a:avLst/>
            <a:gdLst/>
            <a:ahLst/>
            <a:cxnLst/>
            <a:rect l="l" t="t" r="r" b="b"/>
            <a:pathLst>
              <a:path w="117475" h="720725">
                <a:moveTo>
                  <a:pt x="18528" y="720633"/>
                </a:moveTo>
                <a:lnTo>
                  <a:pt x="117173" y="589418"/>
                </a:lnTo>
                <a:lnTo>
                  <a:pt x="108644" y="0"/>
                </a:lnTo>
                <a:lnTo>
                  <a:pt x="0" y="112171"/>
                </a:lnTo>
                <a:lnTo>
                  <a:pt x="18528" y="720633"/>
                </a:lnTo>
                <a:close/>
              </a:path>
            </a:pathLst>
          </a:custGeom>
          <a:ln w="20941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195797" y="3408515"/>
            <a:ext cx="316230" cy="145415"/>
          </a:xfrm>
          <a:custGeom>
            <a:avLst/>
            <a:gdLst/>
            <a:ahLst/>
            <a:cxnLst/>
            <a:rect l="l" t="t" r="r" b="b"/>
            <a:pathLst>
              <a:path w="316229" h="145414">
                <a:moveTo>
                  <a:pt x="106993" y="0"/>
                </a:moveTo>
                <a:lnTo>
                  <a:pt x="0" y="113622"/>
                </a:lnTo>
                <a:lnTo>
                  <a:pt x="208874" y="145342"/>
                </a:lnTo>
                <a:lnTo>
                  <a:pt x="315792" y="26429"/>
                </a:lnTo>
                <a:lnTo>
                  <a:pt x="10699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95797" y="3408515"/>
            <a:ext cx="316230" cy="145415"/>
          </a:xfrm>
          <a:custGeom>
            <a:avLst/>
            <a:gdLst/>
            <a:ahLst/>
            <a:cxnLst/>
            <a:rect l="l" t="t" r="r" b="b"/>
            <a:pathLst>
              <a:path w="316229" h="145414">
                <a:moveTo>
                  <a:pt x="0" y="113622"/>
                </a:moveTo>
                <a:lnTo>
                  <a:pt x="208874" y="145341"/>
                </a:lnTo>
                <a:lnTo>
                  <a:pt x="315792" y="26429"/>
                </a:lnTo>
                <a:lnTo>
                  <a:pt x="106993" y="0"/>
                </a:lnTo>
                <a:lnTo>
                  <a:pt x="0" y="113622"/>
                </a:lnTo>
                <a:close/>
              </a:path>
            </a:pathLst>
          </a:custGeom>
          <a:ln w="20941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584233" y="3121660"/>
            <a:ext cx="712470" cy="398145"/>
          </a:xfrm>
          <a:custGeom>
            <a:avLst/>
            <a:gdLst/>
            <a:ahLst/>
            <a:cxnLst/>
            <a:rect l="l" t="t" r="r" b="b"/>
            <a:pathLst>
              <a:path w="712470" h="398145">
                <a:moveTo>
                  <a:pt x="96829" y="0"/>
                </a:moveTo>
                <a:lnTo>
                  <a:pt x="0" y="112282"/>
                </a:lnTo>
                <a:lnTo>
                  <a:pt x="598967" y="398094"/>
                </a:lnTo>
                <a:lnTo>
                  <a:pt x="711839" y="283841"/>
                </a:lnTo>
                <a:lnTo>
                  <a:pt x="9682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84233" y="3121659"/>
            <a:ext cx="712470" cy="398145"/>
          </a:xfrm>
          <a:custGeom>
            <a:avLst/>
            <a:gdLst/>
            <a:ahLst/>
            <a:cxnLst/>
            <a:rect l="l" t="t" r="r" b="b"/>
            <a:pathLst>
              <a:path w="712470" h="398145">
                <a:moveTo>
                  <a:pt x="598967" y="398095"/>
                </a:moveTo>
                <a:lnTo>
                  <a:pt x="711838" y="283842"/>
                </a:lnTo>
                <a:lnTo>
                  <a:pt x="96829" y="0"/>
                </a:lnTo>
                <a:lnTo>
                  <a:pt x="0" y="112282"/>
                </a:lnTo>
                <a:lnTo>
                  <a:pt x="598967" y="398095"/>
                </a:lnTo>
                <a:close/>
              </a:path>
            </a:pathLst>
          </a:custGeom>
          <a:ln w="20941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84064" y="3110564"/>
            <a:ext cx="386715" cy="113664"/>
          </a:xfrm>
          <a:custGeom>
            <a:avLst/>
            <a:gdLst/>
            <a:ahLst/>
            <a:cxnLst/>
            <a:rect l="l" t="t" r="r" b="b"/>
            <a:pathLst>
              <a:path w="386714" h="113664">
                <a:moveTo>
                  <a:pt x="90724" y="0"/>
                </a:moveTo>
                <a:lnTo>
                  <a:pt x="0" y="113400"/>
                </a:lnTo>
                <a:lnTo>
                  <a:pt x="282046" y="113329"/>
                </a:lnTo>
                <a:lnTo>
                  <a:pt x="386168" y="6295"/>
                </a:lnTo>
                <a:lnTo>
                  <a:pt x="9072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84064" y="3110564"/>
            <a:ext cx="386715" cy="113664"/>
          </a:xfrm>
          <a:custGeom>
            <a:avLst/>
            <a:gdLst/>
            <a:ahLst/>
            <a:cxnLst/>
            <a:rect l="l" t="t" r="r" b="b"/>
            <a:pathLst>
              <a:path w="386714" h="113664">
                <a:moveTo>
                  <a:pt x="0" y="113400"/>
                </a:moveTo>
                <a:lnTo>
                  <a:pt x="282046" y="113329"/>
                </a:lnTo>
                <a:lnTo>
                  <a:pt x="386168" y="6295"/>
                </a:lnTo>
                <a:lnTo>
                  <a:pt x="90724" y="0"/>
                </a:lnTo>
                <a:lnTo>
                  <a:pt x="0" y="113400"/>
                </a:lnTo>
                <a:close/>
              </a:path>
            </a:pathLst>
          </a:custGeom>
          <a:ln w="20941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77744" y="3510760"/>
            <a:ext cx="638632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340569" y="3563114"/>
            <a:ext cx="513080" cy="0"/>
          </a:xfrm>
          <a:custGeom>
            <a:avLst/>
            <a:gdLst/>
            <a:ahLst/>
            <a:cxnLst/>
            <a:rect l="l" t="t" r="r" b="b"/>
            <a:pathLst>
              <a:path w="513079" h="0">
                <a:moveTo>
                  <a:pt x="0" y="0"/>
                </a:moveTo>
                <a:lnTo>
                  <a:pt x="512981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77744" y="3707741"/>
            <a:ext cx="1015324" cy="3015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340569" y="3827109"/>
            <a:ext cx="779145" cy="0"/>
          </a:xfrm>
          <a:custGeom>
            <a:avLst/>
            <a:gdLst/>
            <a:ahLst/>
            <a:cxnLst/>
            <a:rect l="l" t="t" r="r" b="b"/>
            <a:pathLst>
              <a:path w="779145" h="0">
                <a:moveTo>
                  <a:pt x="0" y="0"/>
                </a:moveTo>
                <a:lnTo>
                  <a:pt x="757740" y="0"/>
                </a:lnTo>
                <a:lnTo>
                  <a:pt x="778682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54331" y="37391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43977" y="87955"/>
                </a:ln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277744" y="4045879"/>
            <a:ext cx="638632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340569" y="4098233"/>
            <a:ext cx="513080" cy="0"/>
          </a:xfrm>
          <a:custGeom>
            <a:avLst/>
            <a:gdLst/>
            <a:ahLst/>
            <a:cxnLst/>
            <a:rect l="l" t="t" r="r" b="b"/>
            <a:pathLst>
              <a:path w="513079" h="0">
                <a:moveTo>
                  <a:pt x="0" y="0"/>
                </a:moveTo>
                <a:lnTo>
                  <a:pt x="512981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734252" y="3418340"/>
            <a:ext cx="678274" cy="5055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846448" y="3556097"/>
            <a:ext cx="349250" cy="130810"/>
          </a:xfrm>
          <a:custGeom>
            <a:avLst/>
            <a:gdLst/>
            <a:ahLst/>
            <a:cxnLst/>
            <a:rect l="l" t="t" r="r" b="b"/>
            <a:pathLst>
              <a:path w="349250" h="130810">
                <a:moveTo>
                  <a:pt x="0" y="0"/>
                </a:moveTo>
                <a:lnTo>
                  <a:pt x="329362" y="123381"/>
                </a:lnTo>
                <a:lnTo>
                  <a:pt x="348973" y="130727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103773" y="3581685"/>
            <a:ext cx="196215" cy="165100"/>
          </a:xfrm>
          <a:custGeom>
            <a:avLst/>
            <a:gdLst/>
            <a:ahLst/>
            <a:cxnLst/>
            <a:rect l="l" t="t" r="r" b="b"/>
            <a:pathLst>
              <a:path w="196214" h="165100">
                <a:moveTo>
                  <a:pt x="61709" y="0"/>
                </a:moveTo>
                <a:lnTo>
                  <a:pt x="72037" y="97792"/>
                </a:lnTo>
                <a:lnTo>
                  <a:pt x="0" y="164732"/>
                </a:lnTo>
                <a:lnTo>
                  <a:pt x="195586" y="144075"/>
                </a:lnTo>
                <a:lnTo>
                  <a:pt x="617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734252" y="3798526"/>
            <a:ext cx="678274" cy="5055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846448" y="3972773"/>
            <a:ext cx="349250" cy="130810"/>
          </a:xfrm>
          <a:custGeom>
            <a:avLst/>
            <a:gdLst/>
            <a:ahLst/>
            <a:cxnLst/>
            <a:rect l="l" t="t" r="r" b="b"/>
            <a:pathLst>
              <a:path w="349250" h="130810">
                <a:moveTo>
                  <a:pt x="0" y="130727"/>
                </a:moveTo>
                <a:lnTo>
                  <a:pt x="329362" y="7346"/>
                </a:lnTo>
                <a:lnTo>
                  <a:pt x="348973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103773" y="3913182"/>
            <a:ext cx="196215" cy="165100"/>
          </a:xfrm>
          <a:custGeom>
            <a:avLst/>
            <a:gdLst/>
            <a:ahLst/>
            <a:cxnLst/>
            <a:rect l="l" t="t" r="r" b="b"/>
            <a:pathLst>
              <a:path w="196214" h="165100">
                <a:moveTo>
                  <a:pt x="0" y="0"/>
                </a:moveTo>
                <a:lnTo>
                  <a:pt x="72037" y="66938"/>
                </a:lnTo>
                <a:lnTo>
                  <a:pt x="61709" y="164731"/>
                </a:lnTo>
                <a:lnTo>
                  <a:pt x="195586" y="206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744739" y="3207755"/>
            <a:ext cx="1425063" cy="9127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174601" y="5715619"/>
            <a:ext cx="1452131" cy="380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242662" y="5752266"/>
            <a:ext cx="1316355" cy="244475"/>
          </a:xfrm>
          <a:custGeom>
            <a:avLst/>
            <a:gdLst/>
            <a:ahLst/>
            <a:cxnLst/>
            <a:rect l="l" t="t" r="r" b="b"/>
            <a:pathLst>
              <a:path w="1316354" h="244475">
                <a:moveTo>
                  <a:pt x="1316009" y="0"/>
                </a:moveTo>
                <a:lnTo>
                  <a:pt x="237072" y="1250"/>
                </a:lnTo>
                <a:lnTo>
                  <a:pt x="0" y="241637"/>
                </a:lnTo>
                <a:lnTo>
                  <a:pt x="1064242" y="244037"/>
                </a:lnTo>
                <a:lnTo>
                  <a:pt x="131600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242662" y="5752266"/>
            <a:ext cx="1316355" cy="244475"/>
          </a:xfrm>
          <a:custGeom>
            <a:avLst/>
            <a:gdLst/>
            <a:ahLst/>
            <a:cxnLst/>
            <a:rect l="l" t="t" r="r" b="b"/>
            <a:pathLst>
              <a:path w="1316354" h="244475">
                <a:moveTo>
                  <a:pt x="0" y="241637"/>
                </a:moveTo>
                <a:lnTo>
                  <a:pt x="1064242" y="244036"/>
                </a:lnTo>
                <a:lnTo>
                  <a:pt x="1316010" y="0"/>
                </a:lnTo>
                <a:lnTo>
                  <a:pt x="237073" y="1249"/>
                </a:lnTo>
                <a:lnTo>
                  <a:pt x="0" y="241637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177198" y="5954733"/>
            <a:ext cx="1214170" cy="4322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245259" y="5991381"/>
            <a:ext cx="1078230" cy="296545"/>
          </a:xfrm>
          <a:custGeom>
            <a:avLst/>
            <a:gdLst/>
            <a:ahLst/>
            <a:cxnLst/>
            <a:rect l="l" t="t" r="r" b="b"/>
            <a:pathLst>
              <a:path w="1078229" h="296545">
                <a:moveTo>
                  <a:pt x="0" y="0"/>
                </a:moveTo>
                <a:lnTo>
                  <a:pt x="1807" y="292193"/>
                </a:lnTo>
                <a:lnTo>
                  <a:pt x="1075861" y="296162"/>
                </a:lnTo>
                <a:lnTo>
                  <a:pt x="1078048" y="9163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245259" y="5991381"/>
            <a:ext cx="1078230" cy="296545"/>
          </a:xfrm>
          <a:custGeom>
            <a:avLst/>
            <a:gdLst/>
            <a:ahLst/>
            <a:cxnLst/>
            <a:rect l="l" t="t" r="r" b="b"/>
            <a:pathLst>
              <a:path w="1078229" h="296545">
                <a:moveTo>
                  <a:pt x="0" y="0"/>
                </a:moveTo>
                <a:lnTo>
                  <a:pt x="1807" y="292193"/>
                </a:lnTo>
                <a:lnTo>
                  <a:pt x="1075861" y="296163"/>
                </a:lnTo>
                <a:lnTo>
                  <a:pt x="1078048" y="91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248606" y="5712598"/>
            <a:ext cx="381506" cy="6730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316667" y="5749247"/>
            <a:ext cx="245745" cy="537210"/>
          </a:xfrm>
          <a:custGeom>
            <a:avLst/>
            <a:gdLst/>
            <a:ahLst/>
            <a:cxnLst/>
            <a:rect l="l" t="t" r="r" b="b"/>
            <a:pathLst>
              <a:path w="245745" h="537210">
                <a:moveTo>
                  <a:pt x="245385" y="0"/>
                </a:moveTo>
                <a:lnTo>
                  <a:pt x="0" y="245187"/>
                </a:lnTo>
                <a:lnTo>
                  <a:pt x="8224" y="536920"/>
                </a:lnTo>
                <a:lnTo>
                  <a:pt x="240625" y="302508"/>
                </a:lnTo>
                <a:lnTo>
                  <a:pt x="245385" y="0"/>
                </a:lnTo>
                <a:close/>
              </a:path>
            </a:pathLst>
          </a:custGeom>
          <a:solidFill>
            <a:srgbClr val="53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316667" y="5749247"/>
            <a:ext cx="245745" cy="537210"/>
          </a:xfrm>
          <a:custGeom>
            <a:avLst/>
            <a:gdLst/>
            <a:ahLst/>
            <a:cxnLst/>
            <a:rect l="l" t="t" r="r" b="b"/>
            <a:pathLst>
              <a:path w="245745" h="537210">
                <a:moveTo>
                  <a:pt x="0" y="245187"/>
                </a:moveTo>
                <a:lnTo>
                  <a:pt x="245384" y="0"/>
                </a:lnTo>
                <a:lnTo>
                  <a:pt x="240624" y="302508"/>
                </a:lnTo>
                <a:lnTo>
                  <a:pt x="8224" y="536920"/>
                </a:lnTo>
                <a:lnTo>
                  <a:pt x="0" y="245187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459056" y="6097387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42075" y="0"/>
                </a:moveTo>
                <a:lnTo>
                  <a:pt x="26242" y="3080"/>
                </a:lnTo>
                <a:lnTo>
                  <a:pt x="12323" y="12323"/>
                </a:lnTo>
                <a:lnTo>
                  <a:pt x="3080" y="26242"/>
                </a:lnTo>
                <a:lnTo>
                  <a:pt x="0" y="42075"/>
                </a:lnTo>
                <a:lnTo>
                  <a:pt x="3080" y="57908"/>
                </a:lnTo>
                <a:lnTo>
                  <a:pt x="12323" y="71827"/>
                </a:lnTo>
                <a:lnTo>
                  <a:pt x="26242" y="81070"/>
                </a:lnTo>
                <a:lnTo>
                  <a:pt x="42075" y="84151"/>
                </a:lnTo>
                <a:lnTo>
                  <a:pt x="57908" y="81070"/>
                </a:lnTo>
                <a:lnTo>
                  <a:pt x="71826" y="71827"/>
                </a:lnTo>
                <a:lnTo>
                  <a:pt x="81069" y="57908"/>
                </a:lnTo>
                <a:lnTo>
                  <a:pt x="84150" y="42075"/>
                </a:lnTo>
                <a:lnTo>
                  <a:pt x="81069" y="26242"/>
                </a:lnTo>
                <a:lnTo>
                  <a:pt x="71826" y="12323"/>
                </a:lnTo>
                <a:lnTo>
                  <a:pt x="57908" y="3080"/>
                </a:lnTo>
                <a:lnTo>
                  <a:pt x="4207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459055" y="6097388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71827" y="12323"/>
                </a:moveTo>
                <a:lnTo>
                  <a:pt x="81069" y="26242"/>
                </a:lnTo>
                <a:lnTo>
                  <a:pt x="84150" y="42075"/>
                </a:lnTo>
                <a:lnTo>
                  <a:pt x="81069" y="57908"/>
                </a:lnTo>
                <a:lnTo>
                  <a:pt x="71827" y="71827"/>
                </a:lnTo>
                <a:lnTo>
                  <a:pt x="57908" y="81069"/>
                </a:lnTo>
                <a:lnTo>
                  <a:pt x="42075" y="84150"/>
                </a:lnTo>
                <a:lnTo>
                  <a:pt x="26242" y="81069"/>
                </a:lnTo>
                <a:lnTo>
                  <a:pt x="12323" y="71827"/>
                </a:lnTo>
                <a:lnTo>
                  <a:pt x="3080" y="57908"/>
                </a:lnTo>
                <a:lnTo>
                  <a:pt x="0" y="42075"/>
                </a:lnTo>
                <a:lnTo>
                  <a:pt x="3080" y="26242"/>
                </a:lnTo>
                <a:lnTo>
                  <a:pt x="12323" y="12323"/>
                </a:lnTo>
                <a:lnTo>
                  <a:pt x="26242" y="3080"/>
                </a:lnTo>
                <a:lnTo>
                  <a:pt x="42075" y="0"/>
                </a:lnTo>
                <a:lnTo>
                  <a:pt x="57908" y="3080"/>
                </a:lnTo>
                <a:lnTo>
                  <a:pt x="71827" y="12323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600632" y="6097387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42075" y="0"/>
                </a:moveTo>
                <a:lnTo>
                  <a:pt x="26242" y="3080"/>
                </a:lnTo>
                <a:lnTo>
                  <a:pt x="12323" y="12323"/>
                </a:lnTo>
                <a:lnTo>
                  <a:pt x="3080" y="26242"/>
                </a:lnTo>
                <a:lnTo>
                  <a:pt x="0" y="42075"/>
                </a:lnTo>
                <a:lnTo>
                  <a:pt x="3080" y="57908"/>
                </a:lnTo>
                <a:lnTo>
                  <a:pt x="12323" y="71827"/>
                </a:lnTo>
                <a:lnTo>
                  <a:pt x="26242" y="81070"/>
                </a:lnTo>
                <a:lnTo>
                  <a:pt x="42075" y="84151"/>
                </a:lnTo>
                <a:lnTo>
                  <a:pt x="57908" y="81070"/>
                </a:lnTo>
                <a:lnTo>
                  <a:pt x="71826" y="71827"/>
                </a:lnTo>
                <a:lnTo>
                  <a:pt x="81069" y="57908"/>
                </a:lnTo>
                <a:lnTo>
                  <a:pt x="84150" y="42075"/>
                </a:lnTo>
                <a:lnTo>
                  <a:pt x="81069" y="26242"/>
                </a:lnTo>
                <a:lnTo>
                  <a:pt x="71826" y="12323"/>
                </a:lnTo>
                <a:lnTo>
                  <a:pt x="57908" y="3080"/>
                </a:lnTo>
                <a:lnTo>
                  <a:pt x="4207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600631" y="6097388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71827" y="12323"/>
                </a:moveTo>
                <a:lnTo>
                  <a:pt x="81069" y="26242"/>
                </a:lnTo>
                <a:lnTo>
                  <a:pt x="84150" y="42075"/>
                </a:lnTo>
                <a:lnTo>
                  <a:pt x="81069" y="57908"/>
                </a:lnTo>
                <a:lnTo>
                  <a:pt x="71827" y="71827"/>
                </a:lnTo>
                <a:lnTo>
                  <a:pt x="57908" y="81069"/>
                </a:lnTo>
                <a:lnTo>
                  <a:pt x="42075" y="84150"/>
                </a:lnTo>
                <a:lnTo>
                  <a:pt x="26242" y="81069"/>
                </a:lnTo>
                <a:lnTo>
                  <a:pt x="12323" y="71827"/>
                </a:lnTo>
                <a:lnTo>
                  <a:pt x="3080" y="57908"/>
                </a:lnTo>
                <a:lnTo>
                  <a:pt x="0" y="42075"/>
                </a:lnTo>
                <a:lnTo>
                  <a:pt x="3080" y="26242"/>
                </a:lnTo>
                <a:lnTo>
                  <a:pt x="12323" y="12323"/>
                </a:lnTo>
                <a:lnTo>
                  <a:pt x="26242" y="3080"/>
                </a:lnTo>
                <a:lnTo>
                  <a:pt x="42075" y="0"/>
                </a:lnTo>
                <a:lnTo>
                  <a:pt x="57908" y="3080"/>
                </a:lnTo>
                <a:lnTo>
                  <a:pt x="71827" y="12323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742206" y="6097387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42075" y="0"/>
                </a:moveTo>
                <a:lnTo>
                  <a:pt x="26242" y="3080"/>
                </a:lnTo>
                <a:lnTo>
                  <a:pt x="12323" y="12323"/>
                </a:lnTo>
                <a:lnTo>
                  <a:pt x="3080" y="26242"/>
                </a:lnTo>
                <a:lnTo>
                  <a:pt x="0" y="42075"/>
                </a:lnTo>
                <a:lnTo>
                  <a:pt x="3080" y="57908"/>
                </a:lnTo>
                <a:lnTo>
                  <a:pt x="12323" y="71827"/>
                </a:lnTo>
                <a:lnTo>
                  <a:pt x="26242" y="81070"/>
                </a:lnTo>
                <a:lnTo>
                  <a:pt x="42075" y="84151"/>
                </a:lnTo>
                <a:lnTo>
                  <a:pt x="57908" y="81070"/>
                </a:lnTo>
                <a:lnTo>
                  <a:pt x="71826" y="71827"/>
                </a:lnTo>
                <a:lnTo>
                  <a:pt x="81069" y="57908"/>
                </a:lnTo>
                <a:lnTo>
                  <a:pt x="84150" y="42075"/>
                </a:lnTo>
                <a:lnTo>
                  <a:pt x="81069" y="26242"/>
                </a:lnTo>
                <a:lnTo>
                  <a:pt x="71826" y="12323"/>
                </a:lnTo>
                <a:lnTo>
                  <a:pt x="57908" y="3080"/>
                </a:lnTo>
                <a:lnTo>
                  <a:pt x="4207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742207" y="6097388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71827" y="12323"/>
                </a:moveTo>
                <a:lnTo>
                  <a:pt x="81069" y="26242"/>
                </a:lnTo>
                <a:lnTo>
                  <a:pt x="84150" y="42075"/>
                </a:lnTo>
                <a:lnTo>
                  <a:pt x="81069" y="57908"/>
                </a:lnTo>
                <a:lnTo>
                  <a:pt x="71827" y="71827"/>
                </a:lnTo>
                <a:lnTo>
                  <a:pt x="57908" y="81069"/>
                </a:lnTo>
                <a:lnTo>
                  <a:pt x="42075" y="84150"/>
                </a:lnTo>
                <a:lnTo>
                  <a:pt x="26242" y="81069"/>
                </a:lnTo>
                <a:lnTo>
                  <a:pt x="12323" y="71827"/>
                </a:lnTo>
                <a:lnTo>
                  <a:pt x="3080" y="57908"/>
                </a:lnTo>
                <a:lnTo>
                  <a:pt x="0" y="42075"/>
                </a:lnTo>
                <a:lnTo>
                  <a:pt x="3080" y="26242"/>
                </a:lnTo>
                <a:lnTo>
                  <a:pt x="12323" y="12323"/>
                </a:lnTo>
                <a:lnTo>
                  <a:pt x="26242" y="3080"/>
                </a:lnTo>
                <a:lnTo>
                  <a:pt x="42075" y="0"/>
                </a:lnTo>
                <a:lnTo>
                  <a:pt x="57908" y="3080"/>
                </a:lnTo>
                <a:lnTo>
                  <a:pt x="71827" y="12323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883783" y="6097387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42075" y="0"/>
                </a:moveTo>
                <a:lnTo>
                  <a:pt x="26242" y="3080"/>
                </a:lnTo>
                <a:lnTo>
                  <a:pt x="12323" y="12323"/>
                </a:lnTo>
                <a:lnTo>
                  <a:pt x="3080" y="26242"/>
                </a:lnTo>
                <a:lnTo>
                  <a:pt x="0" y="42075"/>
                </a:lnTo>
                <a:lnTo>
                  <a:pt x="3080" y="57908"/>
                </a:lnTo>
                <a:lnTo>
                  <a:pt x="12323" y="71827"/>
                </a:lnTo>
                <a:lnTo>
                  <a:pt x="26242" y="81070"/>
                </a:lnTo>
                <a:lnTo>
                  <a:pt x="42075" y="84151"/>
                </a:lnTo>
                <a:lnTo>
                  <a:pt x="57908" y="81070"/>
                </a:lnTo>
                <a:lnTo>
                  <a:pt x="71827" y="71827"/>
                </a:lnTo>
                <a:lnTo>
                  <a:pt x="81069" y="57908"/>
                </a:lnTo>
                <a:lnTo>
                  <a:pt x="84150" y="42075"/>
                </a:lnTo>
                <a:lnTo>
                  <a:pt x="81069" y="26242"/>
                </a:lnTo>
                <a:lnTo>
                  <a:pt x="71827" y="12323"/>
                </a:lnTo>
                <a:lnTo>
                  <a:pt x="57908" y="3080"/>
                </a:lnTo>
                <a:lnTo>
                  <a:pt x="4207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883783" y="6097388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71827" y="12323"/>
                </a:moveTo>
                <a:lnTo>
                  <a:pt x="81069" y="26242"/>
                </a:lnTo>
                <a:lnTo>
                  <a:pt x="84150" y="42075"/>
                </a:lnTo>
                <a:lnTo>
                  <a:pt x="81069" y="57908"/>
                </a:lnTo>
                <a:lnTo>
                  <a:pt x="71827" y="71827"/>
                </a:lnTo>
                <a:lnTo>
                  <a:pt x="57908" y="81069"/>
                </a:lnTo>
                <a:lnTo>
                  <a:pt x="42075" y="84150"/>
                </a:lnTo>
                <a:lnTo>
                  <a:pt x="26242" y="81069"/>
                </a:lnTo>
                <a:lnTo>
                  <a:pt x="12323" y="71827"/>
                </a:lnTo>
                <a:lnTo>
                  <a:pt x="3080" y="57908"/>
                </a:lnTo>
                <a:lnTo>
                  <a:pt x="0" y="42075"/>
                </a:lnTo>
                <a:lnTo>
                  <a:pt x="3080" y="26242"/>
                </a:lnTo>
                <a:lnTo>
                  <a:pt x="12323" y="12323"/>
                </a:lnTo>
                <a:lnTo>
                  <a:pt x="26242" y="3080"/>
                </a:lnTo>
                <a:lnTo>
                  <a:pt x="42075" y="0"/>
                </a:lnTo>
                <a:lnTo>
                  <a:pt x="57908" y="3080"/>
                </a:lnTo>
                <a:lnTo>
                  <a:pt x="71827" y="12323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025358" y="6097387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42075" y="0"/>
                </a:moveTo>
                <a:lnTo>
                  <a:pt x="26242" y="3080"/>
                </a:lnTo>
                <a:lnTo>
                  <a:pt x="12323" y="12323"/>
                </a:lnTo>
                <a:lnTo>
                  <a:pt x="3080" y="26242"/>
                </a:lnTo>
                <a:lnTo>
                  <a:pt x="0" y="42075"/>
                </a:lnTo>
                <a:lnTo>
                  <a:pt x="3080" y="57908"/>
                </a:lnTo>
                <a:lnTo>
                  <a:pt x="12323" y="71827"/>
                </a:lnTo>
                <a:lnTo>
                  <a:pt x="26242" y="81070"/>
                </a:lnTo>
                <a:lnTo>
                  <a:pt x="42075" y="84151"/>
                </a:lnTo>
                <a:lnTo>
                  <a:pt x="57908" y="81070"/>
                </a:lnTo>
                <a:lnTo>
                  <a:pt x="71827" y="71827"/>
                </a:lnTo>
                <a:lnTo>
                  <a:pt x="81069" y="57908"/>
                </a:lnTo>
                <a:lnTo>
                  <a:pt x="84150" y="42075"/>
                </a:lnTo>
                <a:lnTo>
                  <a:pt x="81069" y="26242"/>
                </a:lnTo>
                <a:lnTo>
                  <a:pt x="71827" y="12323"/>
                </a:lnTo>
                <a:lnTo>
                  <a:pt x="57908" y="3080"/>
                </a:lnTo>
                <a:lnTo>
                  <a:pt x="4207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025358" y="6097388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71827" y="12323"/>
                </a:moveTo>
                <a:lnTo>
                  <a:pt x="81069" y="26242"/>
                </a:lnTo>
                <a:lnTo>
                  <a:pt x="84150" y="42075"/>
                </a:lnTo>
                <a:lnTo>
                  <a:pt x="81069" y="57908"/>
                </a:lnTo>
                <a:lnTo>
                  <a:pt x="71827" y="71827"/>
                </a:lnTo>
                <a:lnTo>
                  <a:pt x="57908" y="81069"/>
                </a:lnTo>
                <a:lnTo>
                  <a:pt x="42075" y="84150"/>
                </a:lnTo>
                <a:lnTo>
                  <a:pt x="26242" y="81069"/>
                </a:lnTo>
                <a:lnTo>
                  <a:pt x="12323" y="71827"/>
                </a:lnTo>
                <a:lnTo>
                  <a:pt x="3080" y="57908"/>
                </a:lnTo>
                <a:lnTo>
                  <a:pt x="0" y="42075"/>
                </a:lnTo>
                <a:lnTo>
                  <a:pt x="3080" y="26242"/>
                </a:lnTo>
                <a:lnTo>
                  <a:pt x="12323" y="12323"/>
                </a:lnTo>
                <a:lnTo>
                  <a:pt x="26242" y="3080"/>
                </a:lnTo>
                <a:lnTo>
                  <a:pt x="42075" y="0"/>
                </a:lnTo>
                <a:lnTo>
                  <a:pt x="57908" y="3080"/>
                </a:lnTo>
                <a:lnTo>
                  <a:pt x="71827" y="12323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189843" y="7085277"/>
            <a:ext cx="1425063" cy="9127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736555" y="9721046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152336" y="0"/>
                </a:moveTo>
                <a:lnTo>
                  <a:pt x="0" y="168312"/>
                </a:lnTo>
                <a:lnTo>
                  <a:pt x="921343" y="173102"/>
                </a:lnTo>
                <a:lnTo>
                  <a:pt x="1010121" y="1154"/>
                </a:lnTo>
                <a:lnTo>
                  <a:pt x="15233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736555" y="9721046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0" y="168312"/>
                </a:moveTo>
                <a:lnTo>
                  <a:pt x="152336" y="0"/>
                </a:lnTo>
                <a:lnTo>
                  <a:pt x="1010121" y="1154"/>
                </a:lnTo>
                <a:lnTo>
                  <a:pt x="921342" y="173102"/>
                </a:lnTo>
                <a:lnTo>
                  <a:pt x="0" y="1683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919449" y="9246861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704627" y="0"/>
                </a:moveTo>
                <a:lnTo>
                  <a:pt x="106177" y="1"/>
                </a:lnTo>
                <a:lnTo>
                  <a:pt x="0" y="84180"/>
                </a:lnTo>
                <a:lnTo>
                  <a:pt x="636060" y="84178"/>
                </a:lnTo>
                <a:lnTo>
                  <a:pt x="668472" y="40623"/>
                </a:lnTo>
                <a:lnTo>
                  <a:pt x="70462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919449" y="9246861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0" y="84180"/>
                </a:moveTo>
                <a:lnTo>
                  <a:pt x="106177" y="1"/>
                </a:lnTo>
                <a:lnTo>
                  <a:pt x="704627" y="0"/>
                </a:lnTo>
                <a:lnTo>
                  <a:pt x="668472" y="40623"/>
                </a:lnTo>
                <a:lnTo>
                  <a:pt x="636060" y="84178"/>
                </a:lnTo>
                <a:lnTo>
                  <a:pt x="0" y="841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841008" y="9805216"/>
            <a:ext cx="783646" cy="1704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09069" y="9859046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524" y="0"/>
                </a:lnTo>
              </a:path>
            </a:pathLst>
          </a:custGeom>
          <a:ln w="343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909069" y="9841865"/>
            <a:ext cx="647700" cy="34925"/>
          </a:xfrm>
          <a:custGeom>
            <a:avLst/>
            <a:gdLst/>
            <a:ahLst/>
            <a:cxnLst/>
            <a:rect l="l" t="t" r="r" b="b"/>
            <a:pathLst>
              <a:path w="647700" h="34925">
                <a:moveTo>
                  <a:pt x="19549" y="0"/>
                </a:moveTo>
                <a:lnTo>
                  <a:pt x="0" y="33798"/>
                </a:lnTo>
                <a:lnTo>
                  <a:pt x="647524" y="34362"/>
                </a:lnTo>
                <a:lnTo>
                  <a:pt x="638571" y="876"/>
                </a:lnTo>
                <a:lnTo>
                  <a:pt x="19549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961800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4"/>
                </a:lnTo>
                <a:lnTo>
                  <a:pt x="484646" y="449014"/>
                </a:lnTo>
                <a:lnTo>
                  <a:pt x="525115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5" y="6190"/>
                </a:lnTo>
                <a:lnTo>
                  <a:pt x="496044" y="43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961756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18986" y="9327277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4" h="521334">
                <a:moveTo>
                  <a:pt x="0" y="0"/>
                </a:moveTo>
                <a:lnTo>
                  <a:pt x="627510" y="0"/>
                </a:lnTo>
                <a:lnTo>
                  <a:pt x="627510" y="521032"/>
                </a:lnTo>
                <a:lnTo>
                  <a:pt x="0" y="5210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961800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4"/>
                </a:lnTo>
                <a:lnTo>
                  <a:pt x="484646" y="449014"/>
                </a:lnTo>
                <a:lnTo>
                  <a:pt x="525115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5" y="6190"/>
                </a:lnTo>
                <a:lnTo>
                  <a:pt x="496044" y="43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961756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735254" y="9890372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138702"/>
                </a:moveTo>
                <a:lnTo>
                  <a:pt x="922134" y="138702"/>
                </a:lnTo>
                <a:lnTo>
                  <a:pt x="922134" y="0"/>
                </a:lnTo>
                <a:lnTo>
                  <a:pt x="0" y="0"/>
                </a:lnTo>
                <a:lnTo>
                  <a:pt x="0" y="13870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735254" y="9890372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0"/>
                </a:moveTo>
                <a:lnTo>
                  <a:pt x="922134" y="0"/>
                </a:lnTo>
                <a:lnTo>
                  <a:pt x="922134" y="138702"/>
                </a:lnTo>
                <a:lnTo>
                  <a:pt x="0" y="13870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767165" y="10004792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111552" y="0"/>
                </a:moveTo>
                <a:lnTo>
                  <a:pt x="0" y="134865"/>
                </a:lnTo>
                <a:lnTo>
                  <a:pt x="674675" y="138702"/>
                </a:lnTo>
                <a:lnTo>
                  <a:pt x="739685" y="924"/>
                </a:lnTo>
                <a:lnTo>
                  <a:pt x="11155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767165" y="10004792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0" y="134864"/>
                </a:moveTo>
                <a:lnTo>
                  <a:pt x="111552" y="0"/>
                </a:lnTo>
                <a:lnTo>
                  <a:pt x="739685" y="924"/>
                </a:lnTo>
                <a:lnTo>
                  <a:pt x="674675" y="138702"/>
                </a:lnTo>
                <a:lnTo>
                  <a:pt x="0" y="13486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377703" y="9967651"/>
            <a:ext cx="199548" cy="2821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440528" y="9999064"/>
            <a:ext cx="73897" cy="1564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764592" y="10140212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4" h="12065">
                <a:moveTo>
                  <a:pt x="0" y="11478"/>
                </a:moveTo>
                <a:lnTo>
                  <a:pt x="678470" y="11478"/>
                </a:lnTo>
                <a:lnTo>
                  <a:pt x="678470" y="0"/>
                </a:lnTo>
                <a:lnTo>
                  <a:pt x="0" y="0"/>
                </a:lnTo>
                <a:lnTo>
                  <a:pt x="0" y="1147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759356" y="10134977"/>
            <a:ext cx="688975" cy="22225"/>
          </a:xfrm>
          <a:custGeom>
            <a:avLst/>
            <a:gdLst/>
            <a:ahLst/>
            <a:cxnLst/>
            <a:rect l="l" t="t" r="r" b="b"/>
            <a:pathLst>
              <a:path w="688975" h="22225">
                <a:moveTo>
                  <a:pt x="0" y="21949"/>
                </a:moveTo>
                <a:lnTo>
                  <a:pt x="688941" y="21949"/>
                </a:lnTo>
                <a:lnTo>
                  <a:pt x="688941" y="0"/>
                </a:lnTo>
                <a:lnTo>
                  <a:pt x="0" y="0"/>
                </a:lnTo>
                <a:lnTo>
                  <a:pt x="0" y="219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335664" y="9941395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79" h="16509">
                <a:moveTo>
                  <a:pt x="0" y="16150"/>
                </a:moveTo>
                <a:lnTo>
                  <a:pt x="246007" y="16150"/>
                </a:lnTo>
                <a:lnTo>
                  <a:pt x="246007" y="0"/>
                </a:lnTo>
                <a:lnTo>
                  <a:pt x="0" y="0"/>
                </a:lnTo>
                <a:lnTo>
                  <a:pt x="0" y="16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325193" y="9930924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5" h="37465">
                <a:moveTo>
                  <a:pt x="0" y="37092"/>
                </a:moveTo>
                <a:lnTo>
                  <a:pt x="266949" y="37092"/>
                </a:lnTo>
                <a:lnTo>
                  <a:pt x="266949" y="0"/>
                </a:lnTo>
                <a:lnTo>
                  <a:pt x="0" y="0"/>
                </a:lnTo>
                <a:lnTo>
                  <a:pt x="0" y="37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480837" y="9687298"/>
            <a:ext cx="222953" cy="2878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543662" y="9718711"/>
            <a:ext cx="97303" cy="1621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549734" y="924518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5" h="600709">
                <a:moveTo>
                  <a:pt x="74229" y="0"/>
                </a:moveTo>
                <a:lnTo>
                  <a:pt x="1765" y="87071"/>
                </a:lnTo>
                <a:lnTo>
                  <a:pt x="0" y="600597"/>
                </a:lnTo>
                <a:lnTo>
                  <a:pt x="72833" y="455874"/>
                </a:lnTo>
                <a:lnTo>
                  <a:pt x="7422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549734" y="924518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5" h="600709">
                <a:moveTo>
                  <a:pt x="0" y="600597"/>
                </a:moveTo>
                <a:lnTo>
                  <a:pt x="72833" y="455874"/>
                </a:lnTo>
                <a:lnTo>
                  <a:pt x="74228" y="0"/>
                </a:lnTo>
                <a:lnTo>
                  <a:pt x="1765" y="87072"/>
                </a:lnTo>
                <a:lnTo>
                  <a:pt x="0" y="600597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397946" y="9721046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152336" y="0"/>
                </a:moveTo>
                <a:lnTo>
                  <a:pt x="0" y="168312"/>
                </a:lnTo>
                <a:lnTo>
                  <a:pt x="921343" y="173102"/>
                </a:lnTo>
                <a:lnTo>
                  <a:pt x="1010121" y="1154"/>
                </a:lnTo>
                <a:lnTo>
                  <a:pt x="15233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397946" y="9721046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0" y="168312"/>
                </a:moveTo>
                <a:lnTo>
                  <a:pt x="152336" y="0"/>
                </a:lnTo>
                <a:lnTo>
                  <a:pt x="1010121" y="1154"/>
                </a:lnTo>
                <a:lnTo>
                  <a:pt x="921342" y="173102"/>
                </a:lnTo>
                <a:lnTo>
                  <a:pt x="0" y="1683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580840" y="9246861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704627" y="0"/>
                </a:moveTo>
                <a:lnTo>
                  <a:pt x="106177" y="1"/>
                </a:lnTo>
                <a:lnTo>
                  <a:pt x="0" y="84180"/>
                </a:lnTo>
                <a:lnTo>
                  <a:pt x="636060" y="84178"/>
                </a:lnTo>
                <a:lnTo>
                  <a:pt x="668472" y="40623"/>
                </a:lnTo>
                <a:lnTo>
                  <a:pt x="70462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580840" y="9246861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0" y="84180"/>
                </a:moveTo>
                <a:lnTo>
                  <a:pt x="106177" y="1"/>
                </a:lnTo>
                <a:lnTo>
                  <a:pt x="704627" y="0"/>
                </a:lnTo>
                <a:lnTo>
                  <a:pt x="668472" y="40623"/>
                </a:lnTo>
                <a:lnTo>
                  <a:pt x="636060" y="84178"/>
                </a:lnTo>
                <a:lnTo>
                  <a:pt x="0" y="841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502400" y="9805216"/>
            <a:ext cx="783646" cy="1704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570460" y="9859046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524" y="0"/>
                </a:lnTo>
              </a:path>
            </a:pathLst>
          </a:custGeom>
          <a:ln w="343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570460" y="9841865"/>
            <a:ext cx="647700" cy="34925"/>
          </a:xfrm>
          <a:custGeom>
            <a:avLst/>
            <a:gdLst/>
            <a:ahLst/>
            <a:cxnLst/>
            <a:rect l="l" t="t" r="r" b="b"/>
            <a:pathLst>
              <a:path w="647700" h="34925">
                <a:moveTo>
                  <a:pt x="19549" y="0"/>
                </a:moveTo>
                <a:lnTo>
                  <a:pt x="0" y="33798"/>
                </a:lnTo>
                <a:lnTo>
                  <a:pt x="647524" y="34362"/>
                </a:lnTo>
                <a:lnTo>
                  <a:pt x="638571" y="876"/>
                </a:lnTo>
                <a:lnTo>
                  <a:pt x="19549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623192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4"/>
                </a:lnTo>
                <a:lnTo>
                  <a:pt x="484646" y="449014"/>
                </a:lnTo>
                <a:lnTo>
                  <a:pt x="525114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4" y="6190"/>
                </a:lnTo>
                <a:lnTo>
                  <a:pt x="496044" y="43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623148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580377" y="9327277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4" h="521334">
                <a:moveTo>
                  <a:pt x="0" y="0"/>
                </a:moveTo>
                <a:lnTo>
                  <a:pt x="627510" y="0"/>
                </a:lnTo>
                <a:lnTo>
                  <a:pt x="627510" y="521032"/>
                </a:lnTo>
                <a:lnTo>
                  <a:pt x="0" y="5210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623192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4"/>
                </a:lnTo>
                <a:lnTo>
                  <a:pt x="484646" y="449014"/>
                </a:lnTo>
                <a:lnTo>
                  <a:pt x="525114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4" y="6190"/>
                </a:lnTo>
                <a:lnTo>
                  <a:pt x="496044" y="43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623148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396646" y="9890372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138702"/>
                </a:moveTo>
                <a:lnTo>
                  <a:pt x="922134" y="138702"/>
                </a:lnTo>
                <a:lnTo>
                  <a:pt x="922134" y="0"/>
                </a:lnTo>
                <a:lnTo>
                  <a:pt x="0" y="0"/>
                </a:lnTo>
                <a:lnTo>
                  <a:pt x="0" y="13870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396646" y="9890372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0"/>
                </a:moveTo>
                <a:lnTo>
                  <a:pt x="922134" y="0"/>
                </a:lnTo>
                <a:lnTo>
                  <a:pt x="922134" y="138702"/>
                </a:lnTo>
                <a:lnTo>
                  <a:pt x="0" y="13870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428557" y="10004792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111552" y="0"/>
                </a:moveTo>
                <a:lnTo>
                  <a:pt x="0" y="134865"/>
                </a:lnTo>
                <a:lnTo>
                  <a:pt x="674675" y="138702"/>
                </a:lnTo>
                <a:lnTo>
                  <a:pt x="739685" y="924"/>
                </a:lnTo>
                <a:lnTo>
                  <a:pt x="11155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428557" y="10004792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0" y="134864"/>
                </a:moveTo>
                <a:lnTo>
                  <a:pt x="111552" y="0"/>
                </a:lnTo>
                <a:lnTo>
                  <a:pt x="739685" y="924"/>
                </a:lnTo>
                <a:lnTo>
                  <a:pt x="674675" y="138702"/>
                </a:lnTo>
                <a:lnTo>
                  <a:pt x="0" y="13486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039094" y="9967651"/>
            <a:ext cx="199548" cy="2821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101920" y="9999064"/>
            <a:ext cx="73897" cy="1564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425983" y="10140212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4" h="12065">
                <a:moveTo>
                  <a:pt x="0" y="11478"/>
                </a:moveTo>
                <a:lnTo>
                  <a:pt x="678470" y="11478"/>
                </a:lnTo>
                <a:lnTo>
                  <a:pt x="678470" y="0"/>
                </a:lnTo>
                <a:lnTo>
                  <a:pt x="0" y="0"/>
                </a:lnTo>
                <a:lnTo>
                  <a:pt x="0" y="1147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420748" y="10134977"/>
            <a:ext cx="688975" cy="22225"/>
          </a:xfrm>
          <a:custGeom>
            <a:avLst/>
            <a:gdLst/>
            <a:ahLst/>
            <a:cxnLst/>
            <a:rect l="l" t="t" r="r" b="b"/>
            <a:pathLst>
              <a:path w="688975" h="22225">
                <a:moveTo>
                  <a:pt x="0" y="21949"/>
                </a:moveTo>
                <a:lnTo>
                  <a:pt x="688941" y="21949"/>
                </a:lnTo>
                <a:lnTo>
                  <a:pt x="688941" y="0"/>
                </a:lnTo>
                <a:lnTo>
                  <a:pt x="0" y="0"/>
                </a:lnTo>
                <a:lnTo>
                  <a:pt x="0" y="219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997056" y="9941395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79" h="16509">
                <a:moveTo>
                  <a:pt x="0" y="16150"/>
                </a:moveTo>
                <a:lnTo>
                  <a:pt x="246007" y="16150"/>
                </a:lnTo>
                <a:lnTo>
                  <a:pt x="246007" y="0"/>
                </a:lnTo>
                <a:lnTo>
                  <a:pt x="0" y="0"/>
                </a:lnTo>
                <a:lnTo>
                  <a:pt x="0" y="16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986585" y="9930924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5" h="37465">
                <a:moveTo>
                  <a:pt x="0" y="37092"/>
                </a:moveTo>
                <a:lnTo>
                  <a:pt x="266949" y="37092"/>
                </a:lnTo>
                <a:lnTo>
                  <a:pt x="266949" y="0"/>
                </a:lnTo>
                <a:lnTo>
                  <a:pt x="0" y="0"/>
                </a:lnTo>
                <a:lnTo>
                  <a:pt x="0" y="37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142228" y="9687298"/>
            <a:ext cx="222953" cy="2878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205054" y="9718711"/>
            <a:ext cx="97303" cy="1621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211126" y="924518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5" h="600709">
                <a:moveTo>
                  <a:pt x="74229" y="0"/>
                </a:moveTo>
                <a:lnTo>
                  <a:pt x="1765" y="87071"/>
                </a:lnTo>
                <a:lnTo>
                  <a:pt x="0" y="600597"/>
                </a:lnTo>
                <a:lnTo>
                  <a:pt x="72833" y="455874"/>
                </a:lnTo>
                <a:lnTo>
                  <a:pt x="7422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211126" y="924518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5" h="600709">
                <a:moveTo>
                  <a:pt x="0" y="600597"/>
                </a:moveTo>
                <a:lnTo>
                  <a:pt x="72833" y="455874"/>
                </a:lnTo>
                <a:lnTo>
                  <a:pt x="74228" y="0"/>
                </a:lnTo>
                <a:lnTo>
                  <a:pt x="1765" y="87072"/>
                </a:lnTo>
                <a:lnTo>
                  <a:pt x="0" y="600597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988303" y="9721046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152336" y="0"/>
                </a:moveTo>
                <a:lnTo>
                  <a:pt x="0" y="168312"/>
                </a:lnTo>
                <a:lnTo>
                  <a:pt x="921343" y="173102"/>
                </a:lnTo>
                <a:lnTo>
                  <a:pt x="1010121" y="1154"/>
                </a:lnTo>
                <a:lnTo>
                  <a:pt x="15233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988303" y="9721046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0" y="168312"/>
                </a:moveTo>
                <a:lnTo>
                  <a:pt x="152336" y="0"/>
                </a:lnTo>
                <a:lnTo>
                  <a:pt x="1010121" y="1154"/>
                </a:lnTo>
                <a:lnTo>
                  <a:pt x="921342" y="173102"/>
                </a:lnTo>
                <a:lnTo>
                  <a:pt x="0" y="1683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171197" y="9246861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704627" y="0"/>
                </a:moveTo>
                <a:lnTo>
                  <a:pt x="106177" y="1"/>
                </a:lnTo>
                <a:lnTo>
                  <a:pt x="0" y="84180"/>
                </a:lnTo>
                <a:lnTo>
                  <a:pt x="636060" y="84178"/>
                </a:lnTo>
                <a:lnTo>
                  <a:pt x="668472" y="40623"/>
                </a:lnTo>
                <a:lnTo>
                  <a:pt x="70462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71197" y="9246861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0" y="84180"/>
                </a:moveTo>
                <a:lnTo>
                  <a:pt x="106177" y="1"/>
                </a:lnTo>
                <a:lnTo>
                  <a:pt x="704627" y="0"/>
                </a:lnTo>
                <a:lnTo>
                  <a:pt x="668472" y="40623"/>
                </a:lnTo>
                <a:lnTo>
                  <a:pt x="636060" y="84178"/>
                </a:lnTo>
                <a:lnTo>
                  <a:pt x="0" y="841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092757" y="9805216"/>
            <a:ext cx="783646" cy="1704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160817" y="9859046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524" y="0"/>
                </a:lnTo>
              </a:path>
            </a:pathLst>
          </a:custGeom>
          <a:ln w="343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160817" y="9841865"/>
            <a:ext cx="647700" cy="34925"/>
          </a:xfrm>
          <a:custGeom>
            <a:avLst/>
            <a:gdLst/>
            <a:ahLst/>
            <a:cxnLst/>
            <a:rect l="l" t="t" r="r" b="b"/>
            <a:pathLst>
              <a:path w="647700" h="34925">
                <a:moveTo>
                  <a:pt x="19549" y="0"/>
                </a:moveTo>
                <a:lnTo>
                  <a:pt x="0" y="33798"/>
                </a:lnTo>
                <a:lnTo>
                  <a:pt x="647524" y="34362"/>
                </a:lnTo>
                <a:lnTo>
                  <a:pt x="638571" y="876"/>
                </a:lnTo>
                <a:lnTo>
                  <a:pt x="19549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213549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4"/>
                </a:lnTo>
                <a:lnTo>
                  <a:pt x="484646" y="449014"/>
                </a:lnTo>
                <a:lnTo>
                  <a:pt x="525114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4" y="6190"/>
                </a:lnTo>
                <a:lnTo>
                  <a:pt x="496044" y="43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13505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70734" y="9327277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4" h="521334">
                <a:moveTo>
                  <a:pt x="0" y="0"/>
                </a:moveTo>
                <a:lnTo>
                  <a:pt x="627510" y="0"/>
                </a:lnTo>
                <a:lnTo>
                  <a:pt x="627510" y="521032"/>
                </a:lnTo>
                <a:lnTo>
                  <a:pt x="0" y="5210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213549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4"/>
                </a:lnTo>
                <a:lnTo>
                  <a:pt x="484646" y="449014"/>
                </a:lnTo>
                <a:lnTo>
                  <a:pt x="525114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4" y="6190"/>
                </a:lnTo>
                <a:lnTo>
                  <a:pt x="496044" y="43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213505" y="935954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987003" y="9890372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5" h="139065">
                <a:moveTo>
                  <a:pt x="0" y="138702"/>
                </a:moveTo>
                <a:lnTo>
                  <a:pt x="922134" y="138702"/>
                </a:lnTo>
                <a:lnTo>
                  <a:pt x="922134" y="0"/>
                </a:lnTo>
                <a:lnTo>
                  <a:pt x="0" y="0"/>
                </a:lnTo>
                <a:lnTo>
                  <a:pt x="0" y="13870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987003" y="9890372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5" h="139065">
                <a:moveTo>
                  <a:pt x="0" y="0"/>
                </a:moveTo>
                <a:lnTo>
                  <a:pt x="922134" y="0"/>
                </a:lnTo>
                <a:lnTo>
                  <a:pt x="922134" y="138702"/>
                </a:lnTo>
                <a:lnTo>
                  <a:pt x="0" y="13870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018914" y="10004792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111552" y="0"/>
                </a:moveTo>
                <a:lnTo>
                  <a:pt x="0" y="134865"/>
                </a:lnTo>
                <a:lnTo>
                  <a:pt x="674675" y="138702"/>
                </a:lnTo>
                <a:lnTo>
                  <a:pt x="739685" y="924"/>
                </a:lnTo>
                <a:lnTo>
                  <a:pt x="11155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018914" y="10004792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0" y="134864"/>
                </a:moveTo>
                <a:lnTo>
                  <a:pt x="111552" y="0"/>
                </a:lnTo>
                <a:lnTo>
                  <a:pt x="739685" y="924"/>
                </a:lnTo>
                <a:lnTo>
                  <a:pt x="674675" y="138702"/>
                </a:lnTo>
                <a:lnTo>
                  <a:pt x="0" y="13486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629451" y="9967651"/>
            <a:ext cx="199548" cy="2821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692277" y="9999064"/>
            <a:ext cx="73897" cy="1564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016340" y="10140212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4" h="12065">
                <a:moveTo>
                  <a:pt x="0" y="11478"/>
                </a:moveTo>
                <a:lnTo>
                  <a:pt x="678470" y="11478"/>
                </a:lnTo>
                <a:lnTo>
                  <a:pt x="678470" y="0"/>
                </a:lnTo>
                <a:lnTo>
                  <a:pt x="0" y="0"/>
                </a:lnTo>
                <a:lnTo>
                  <a:pt x="0" y="1147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011105" y="10134977"/>
            <a:ext cx="688975" cy="22225"/>
          </a:xfrm>
          <a:custGeom>
            <a:avLst/>
            <a:gdLst/>
            <a:ahLst/>
            <a:cxnLst/>
            <a:rect l="l" t="t" r="r" b="b"/>
            <a:pathLst>
              <a:path w="688975" h="22225">
                <a:moveTo>
                  <a:pt x="0" y="21949"/>
                </a:moveTo>
                <a:lnTo>
                  <a:pt x="688941" y="21949"/>
                </a:lnTo>
                <a:lnTo>
                  <a:pt x="688941" y="0"/>
                </a:lnTo>
                <a:lnTo>
                  <a:pt x="0" y="0"/>
                </a:lnTo>
                <a:lnTo>
                  <a:pt x="0" y="219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587413" y="9941395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80" h="16509">
                <a:moveTo>
                  <a:pt x="0" y="16150"/>
                </a:moveTo>
                <a:lnTo>
                  <a:pt x="246007" y="16150"/>
                </a:lnTo>
                <a:lnTo>
                  <a:pt x="246007" y="0"/>
                </a:lnTo>
                <a:lnTo>
                  <a:pt x="0" y="0"/>
                </a:lnTo>
                <a:lnTo>
                  <a:pt x="0" y="16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576942" y="9930924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5" h="37465">
                <a:moveTo>
                  <a:pt x="0" y="37092"/>
                </a:moveTo>
                <a:lnTo>
                  <a:pt x="266949" y="37092"/>
                </a:lnTo>
                <a:lnTo>
                  <a:pt x="266949" y="0"/>
                </a:lnTo>
                <a:lnTo>
                  <a:pt x="0" y="0"/>
                </a:lnTo>
                <a:lnTo>
                  <a:pt x="0" y="37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732585" y="9687298"/>
            <a:ext cx="222953" cy="2878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795411" y="9718711"/>
            <a:ext cx="97303" cy="1621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801483" y="924518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4" h="600709">
                <a:moveTo>
                  <a:pt x="74229" y="0"/>
                </a:moveTo>
                <a:lnTo>
                  <a:pt x="1765" y="87071"/>
                </a:lnTo>
                <a:lnTo>
                  <a:pt x="0" y="600597"/>
                </a:lnTo>
                <a:lnTo>
                  <a:pt x="72833" y="455874"/>
                </a:lnTo>
                <a:lnTo>
                  <a:pt x="7422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801483" y="924518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4" h="600709">
                <a:moveTo>
                  <a:pt x="0" y="600597"/>
                </a:moveTo>
                <a:lnTo>
                  <a:pt x="72833" y="455874"/>
                </a:lnTo>
                <a:lnTo>
                  <a:pt x="74228" y="0"/>
                </a:lnTo>
                <a:lnTo>
                  <a:pt x="1765" y="87072"/>
                </a:lnTo>
                <a:lnTo>
                  <a:pt x="0" y="600597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045145" y="3012103"/>
            <a:ext cx="2014855" cy="847090"/>
          </a:xfrm>
          <a:custGeom>
            <a:avLst/>
            <a:gdLst/>
            <a:ahLst/>
            <a:cxnLst/>
            <a:rect l="l" t="t" r="r" b="b"/>
            <a:pathLst>
              <a:path w="2014854" h="847089">
                <a:moveTo>
                  <a:pt x="386959" y="272541"/>
                </a:moveTo>
                <a:lnTo>
                  <a:pt x="334444" y="275162"/>
                </a:lnTo>
                <a:lnTo>
                  <a:pt x="284078" y="282799"/>
                </a:lnTo>
                <a:lnTo>
                  <a:pt x="236322" y="295108"/>
                </a:lnTo>
                <a:lnTo>
                  <a:pt x="191637" y="311747"/>
                </a:lnTo>
                <a:lnTo>
                  <a:pt x="150484" y="332375"/>
                </a:lnTo>
                <a:lnTo>
                  <a:pt x="113324" y="356648"/>
                </a:lnTo>
                <a:lnTo>
                  <a:pt x="80616" y="384225"/>
                </a:lnTo>
                <a:lnTo>
                  <a:pt x="52823" y="414763"/>
                </a:lnTo>
                <a:lnTo>
                  <a:pt x="30404" y="447919"/>
                </a:lnTo>
                <a:lnTo>
                  <a:pt x="13820" y="483353"/>
                </a:lnTo>
                <a:lnTo>
                  <a:pt x="3531" y="520721"/>
                </a:lnTo>
                <a:lnTo>
                  <a:pt x="0" y="559681"/>
                </a:lnTo>
                <a:lnTo>
                  <a:pt x="3531" y="598639"/>
                </a:lnTo>
                <a:lnTo>
                  <a:pt x="13820" y="636001"/>
                </a:lnTo>
                <a:lnTo>
                  <a:pt x="30404" y="671425"/>
                </a:lnTo>
                <a:lnTo>
                  <a:pt x="52824" y="704571"/>
                </a:lnTo>
                <a:lnTo>
                  <a:pt x="80618" y="735096"/>
                </a:lnTo>
                <a:lnTo>
                  <a:pt x="113326" y="762659"/>
                </a:lnTo>
                <a:lnTo>
                  <a:pt x="150487" y="786918"/>
                </a:lnTo>
                <a:lnTo>
                  <a:pt x="191640" y="807533"/>
                </a:lnTo>
                <a:lnTo>
                  <a:pt x="236324" y="824161"/>
                </a:lnTo>
                <a:lnTo>
                  <a:pt x="284079" y="836461"/>
                </a:lnTo>
                <a:lnTo>
                  <a:pt x="334445" y="844092"/>
                </a:lnTo>
                <a:lnTo>
                  <a:pt x="386959" y="846711"/>
                </a:lnTo>
                <a:lnTo>
                  <a:pt x="390998" y="846711"/>
                </a:lnTo>
                <a:lnTo>
                  <a:pt x="399077" y="846491"/>
                </a:lnTo>
                <a:lnTo>
                  <a:pt x="1695346" y="846491"/>
                </a:lnTo>
                <a:lnTo>
                  <a:pt x="1744004" y="843580"/>
                </a:lnTo>
                <a:lnTo>
                  <a:pt x="1793647" y="834516"/>
                </a:lnTo>
                <a:lnTo>
                  <a:pt x="1839935" y="820010"/>
                </a:lnTo>
                <a:lnTo>
                  <a:pt x="1882204" y="800554"/>
                </a:lnTo>
                <a:lnTo>
                  <a:pt x="1919792" y="776641"/>
                </a:lnTo>
                <a:lnTo>
                  <a:pt x="1952034" y="748762"/>
                </a:lnTo>
                <a:lnTo>
                  <a:pt x="1978266" y="717409"/>
                </a:lnTo>
                <a:lnTo>
                  <a:pt x="1997825" y="683074"/>
                </a:lnTo>
                <a:lnTo>
                  <a:pt x="2010047" y="646250"/>
                </a:lnTo>
                <a:lnTo>
                  <a:pt x="2014268" y="607428"/>
                </a:lnTo>
                <a:lnTo>
                  <a:pt x="2010046" y="568603"/>
                </a:lnTo>
                <a:lnTo>
                  <a:pt x="1997824" y="531770"/>
                </a:lnTo>
                <a:lnTo>
                  <a:pt x="1978265" y="497423"/>
                </a:lnTo>
                <a:lnTo>
                  <a:pt x="1952033" y="466055"/>
                </a:lnTo>
                <a:lnTo>
                  <a:pt x="1919791" y="438160"/>
                </a:lnTo>
                <a:lnTo>
                  <a:pt x="1882204" y="414230"/>
                </a:lnTo>
                <a:lnTo>
                  <a:pt x="1839934" y="394759"/>
                </a:lnTo>
                <a:lnTo>
                  <a:pt x="1824020" y="389768"/>
                </a:lnTo>
                <a:lnTo>
                  <a:pt x="1557439" y="389768"/>
                </a:lnTo>
                <a:lnTo>
                  <a:pt x="1550538" y="349447"/>
                </a:lnTo>
                <a:lnTo>
                  <a:pt x="1538668" y="310398"/>
                </a:lnTo>
                <a:lnTo>
                  <a:pt x="1523848" y="276821"/>
                </a:lnTo>
                <a:lnTo>
                  <a:pt x="453053" y="276821"/>
                </a:lnTo>
                <a:lnTo>
                  <a:pt x="436834" y="274995"/>
                </a:lnTo>
                <a:lnTo>
                  <a:pt x="420403" y="273652"/>
                </a:lnTo>
                <a:lnTo>
                  <a:pt x="403773" y="272824"/>
                </a:lnTo>
                <a:lnTo>
                  <a:pt x="386959" y="272541"/>
                </a:lnTo>
                <a:close/>
              </a:path>
              <a:path w="2014854" h="847089">
                <a:moveTo>
                  <a:pt x="1695346" y="846491"/>
                </a:moveTo>
                <a:lnTo>
                  <a:pt x="399077" y="846491"/>
                </a:lnTo>
                <a:lnTo>
                  <a:pt x="984323" y="846619"/>
                </a:lnTo>
                <a:lnTo>
                  <a:pt x="986507" y="846711"/>
                </a:lnTo>
                <a:lnTo>
                  <a:pt x="990898" y="846711"/>
                </a:lnTo>
                <a:lnTo>
                  <a:pt x="993004" y="846619"/>
                </a:lnTo>
                <a:lnTo>
                  <a:pt x="1693508" y="846601"/>
                </a:lnTo>
                <a:lnTo>
                  <a:pt x="1695346" y="846491"/>
                </a:lnTo>
                <a:close/>
              </a:path>
              <a:path w="2014854" h="847089">
                <a:moveTo>
                  <a:pt x="1693508" y="846601"/>
                </a:moveTo>
                <a:lnTo>
                  <a:pt x="995174" y="846601"/>
                </a:lnTo>
                <a:lnTo>
                  <a:pt x="1691671" y="846711"/>
                </a:lnTo>
                <a:lnTo>
                  <a:pt x="1693508" y="846601"/>
                </a:lnTo>
                <a:close/>
              </a:path>
              <a:path w="2014854" h="847089">
                <a:moveTo>
                  <a:pt x="1691671" y="368034"/>
                </a:moveTo>
                <a:lnTo>
                  <a:pt x="1656240" y="369478"/>
                </a:lnTo>
                <a:lnTo>
                  <a:pt x="1621921" y="373694"/>
                </a:lnTo>
                <a:lnTo>
                  <a:pt x="1588918" y="380514"/>
                </a:lnTo>
                <a:lnTo>
                  <a:pt x="1557439" y="389768"/>
                </a:lnTo>
                <a:lnTo>
                  <a:pt x="1824020" y="389768"/>
                </a:lnTo>
                <a:lnTo>
                  <a:pt x="1793647" y="380241"/>
                </a:lnTo>
                <a:lnTo>
                  <a:pt x="1744004" y="371168"/>
                </a:lnTo>
                <a:lnTo>
                  <a:pt x="1691671" y="368034"/>
                </a:lnTo>
                <a:close/>
              </a:path>
              <a:path w="2014854" h="847089">
                <a:moveTo>
                  <a:pt x="988722" y="0"/>
                </a:moveTo>
                <a:lnTo>
                  <a:pt x="932695" y="2014"/>
                </a:lnTo>
                <a:lnTo>
                  <a:pt x="878207" y="7930"/>
                </a:lnTo>
                <a:lnTo>
                  <a:pt x="825513" y="17562"/>
                </a:lnTo>
                <a:lnTo>
                  <a:pt x="774867" y="30721"/>
                </a:lnTo>
                <a:lnTo>
                  <a:pt x="726521" y="47218"/>
                </a:lnTo>
                <a:lnTo>
                  <a:pt x="680731" y="66865"/>
                </a:lnTo>
                <a:lnTo>
                  <a:pt x="637749" y="89476"/>
                </a:lnTo>
                <a:lnTo>
                  <a:pt x="597830" y="114860"/>
                </a:lnTo>
                <a:lnTo>
                  <a:pt x="561227" y="142832"/>
                </a:lnTo>
                <a:lnTo>
                  <a:pt x="528194" y="173202"/>
                </a:lnTo>
                <a:lnTo>
                  <a:pt x="498985" y="205782"/>
                </a:lnTo>
                <a:lnTo>
                  <a:pt x="473853" y="240385"/>
                </a:lnTo>
                <a:lnTo>
                  <a:pt x="453053" y="276821"/>
                </a:lnTo>
                <a:lnTo>
                  <a:pt x="1523848" y="276821"/>
                </a:lnTo>
                <a:lnTo>
                  <a:pt x="1501005" y="236851"/>
                </a:lnTo>
                <a:lnTo>
                  <a:pt x="1475706" y="202719"/>
                </a:lnTo>
                <a:lnTo>
                  <a:pt x="1446423" y="170593"/>
                </a:lnTo>
                <a:lnTo>
                  <a:pt x="1413403" y="140656"/>
                </a:lnTo>
                <a:lnTo>
                  <a:pt x="1376892" y="113092"/>
                </a:lnTo>
                <a:lnTo>
                  <a:pt x="1337137" y="88083"/>
                </a:lnTo>
                <a:lnTo>
                  <a:pt x="1294385" y="65815"/>
                </a:lnTo>
                <a:lnTo>
                  <a:pt x="1248881" y="46468"/>
                </a:lnTo>
                <a:lnTo>
                  <a:pt x="1200873" y="30229"/>
                </a:lnTo>
                <a:lnTo>
                  <a:pt x="1150606" y="17278"/>
                </a:lnTo>
                <a:lnTo>
                  <a:pt x="1098328" y="7801"/>
                </a:lnTo>
                <a:lnTo>
                  <a:pt x="1044285" y="1980"/>
                </a:lnTo>
                <a:lnTo>
                  <a:pt x="9887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045145" y="3012103"/>
            <a:ext cx="2014855" cy="847090"/>
          </a:xfrm>
          <a:custGeom>
            <a:avLst/>
            <a:gdLst/>
            <a:ahLst/>
            <a:cxnLst/>
            <a:rect l="l" t="t" r="r" b="b"/>
            <a:pathLst>
              <a:path w="2014854" h="847089">
                <a:moveTo>
                  <a:pt x="988722" y="0"/>
                </a:moveTo>
                <a:lnTo>
                  <a:pt x="932695" y="2014"/>
                </a:lnTo>
                <a:lnTo>
                  <a:pt x="878207" y="7931"/>
                </a:lnTo>
                <a:lnTo>
                  <a:pt x="825513" y="17562"/>
                </a:lnTo>
                <a:lnTo>
                  <a:pt x="774866" y="30721"/>
                </a:lnTo>
                <a:lnTo>
                  <a:pt x="726521" y="47218"/>
                </a:lnTo>
                <a:lnTo>
                  <a:pt x="680731" y="66866"/>
                </a:lnTo>
                <a:lnTo>
                  <a:pt x="637749" y="89476"/>
                </a:lnTo>
                <a:lnTo>
                  <a:pt x="597830" y="114861"/>
                </a:lnTo>
                <a:lnTo>
                  <a:pt x="561227" y="142832"/>
                </a:lnTo>
                <a:lnTo>
                  <a:pt x="528194" y="173202"/>
                </a:lnTo>
                <a:lnTo>
                  <a:pt x="498985" y="205782"/>
                </a:lnTo>
                <a:lnTo>
                  <a:pt x="473853" y="240385"/>
                </a:lnTo>
                <a:lnTo>
                  <a:pt x="453053" y="276822"/>
                </a:lnTo>
                <a:lnTo>
                  <a:pt x="436834" y="274996"/>
                </a:lnTo>
                <a:lnTo>
                  <a:pt x="420403" y="273653"/>
                </a:lnTo>
                <a:lnTo>
                  <a:pt x="403773" y="272824"/>
                </a:lnTo>
                <a:lnTo>
                  <a:pt x="386959" y="272541"/>
                </a:lnTo>
                <a:lnTo>
                  <a:pt x="334443" y="275163"/>
                </a:lnTo>
                <a:lnTo>
                  <a:pt x="284077" y="282799"/>
                </a:lnTo>
                <a:lnTo>
                  <a:pt x="236321" y="295108"/>
                </a:lnTo>
                <a:lnTo>
                  <a:pt x="191637" y="311748"/>
                </a:lnTo>
                <a:lnTo>
                  <a:pt x="150484" y="332375"/>
                </a:lnTo>
                <a:lnTo>
                  <a:pt x="113323" y="356648"/>
                </a:lnTo>
                <a:lnTo>
                  <a:pt x="80616" y="384225"/>
                </a:lnTo>
                <a:lnTo>
                  <a:pt x="52823" y="414763"/>
                </a:lnTo>
                <a:lnTo>
                  <a:pt x="30403" y="447920"/>
                </a:lnTo>
                <a:lnTo>
                  <a:pt x="13819" y="483353"/>
                </a:lnTo>
                <a:lnTo>
                  <a:pt x="3531" y="520721"/>
                </a:lnTo>
                <a:lnTo>
                  <a:pt x="0" y="559681"/>
                </a:lnTo>
                <a:lnTo>
                  <a:pt x="3531" y="598639"/>
                </a:lnTo>
                <a:lnTo>
                  <a:pt x="13820" y="636001"/>
                </a:lnTo>
                <a:lnTo>
                  <a:pt x="30404" y="671426"/>
                </a:lnTo>
                <a:lnTo>
                  <a:pt x="52824" y="704571"/>
                </a:lnTo>
                <a:lnTo>
                  <a:pt x="80618" y="735096"/>
                </a:lnTo>
                <a:lnTo>
                  <a:pt x="113325" y="762659"/>
                </a:lnTo>
                <a:lnTo>
                  <a:pt x="150486" y="786919"/>
                </a:lnTo>
                <a:lnTo>
                  <a:pt x="191639" y="807534"/>
                </a:lnTo>
                <a:lnTo>
                  <a:pt x="236324" y="824162"/>
                </a:lnTo>
                <a:lnTo>
                  <a:pt x="284079" y="836462"/>
                </a:lnTo>
                <a:lnTo>
                  <a:pt x="334444" y="844092"/>
                </a:lnTo>
                <a:lnTo>
                  <a:pt x="386959" y="846712"/>
                </a:lnTo>
                <a:lnTo>
                  <a:pt x="390998" y="846712"/>
                </a:lnTo>
                <a:lnTo>
                  <a:pt x="395073" y="846583"/>
                </a:lnTo>
                <a:lnTo>
                  <a:pt x="399076" y="846492"/>
                </a:lnTo>
                <a:lnTo>
                  <a:pt x="982113" y="846602"/>
                </a:lnTo>
                <a:lnTo>
                  <a:pt x="984323" y="846619"/>
                </a:lnTo>
                <a:lnTo>
                  <a:pt x="986506" y="846711"/>
                </a:lnTo>
                <a:lnTo>
                  <a:pt x="988722" y="846712"/>
                </a:lnTo>
                <a:lnTo>
                  <a:pt x="990897" y="846712"/>
                </a:lnTo>
                <a:lnTo>
                  <a:pt x="993004" y="846620"/>
                </a:lnTo>
                <a:lnTo>
                  <a:pt x="995174" y="846602"/>
                </a:lnTo>
                <a:lnTo>
                  <a:pt x="1691671" y="846712"/>
                </a:lnTo>
                <a:lnTo>
                  <a:pt x="1744004" y="843581"/>
                </a:lnTo>
                <a:lnTo>
                  <a:pt x="1793647" y="834516"/>
                </a:lnTo>
                <a:lnTo>
                  <a:pt x="1839934" y="820010"/>
                </a:lnTo>
                <a:lnTo>
                  <a:pt x="1882204" y="800554"/>
                </a:lnTo>
                <a:lnTo>
                  <a:pt x="1919791" y="776641"/>
                </a:lnTo>
                <a:lnTo>
                  <a:pt x="1952033" y="748762"/>
                </a:lnTo>
                <a:lnTo>
                  <a:pt x="1978265" y="717409"/>
                </a:lnTo>
                <a:lnTo>
                  <a:pt x="1997824" y="683074"/>
                </a:lnTo>
                <a:lnTo>
                  <a:pt x="2010046" y="646250"/>
                </a:lnTo>
                <a:lnTo>
                  <a:pt x="2014268" y="607428"/>
                </a:lnTo>
                <a:lnTo>
                  <a:pt x="2010046" y="568603"/>
                </a:lnTo>
                <a:lnTo>
                  <a:pt x="1997824" y="531770"/>
                </a:lnTo>
                <a:lnTo>
                  <a:pt x="1978265" y="497423"/>
                </a:lnTo>
                <a:lnTo>
                  <a:pt x="1952033" y="466056"/>
                </a:lnTo>
                <a:lnTo>
                  <a:pt x="1919791" y="438160"/>
                </a:lnTo>
                <a:lnTo>
                  <a:pt x="1882204" y="414230"/>
                </a:lnTo>
                <a:lnTo>
                  <a:pt x="1839934" y="394760"/>
                </a:lnTo>
                <a:lnTo>
                  <a:pt x="1793647" y="380241"/>
                </a:lnTo>
                <a:lnTo>
                  <a:pt x="1744004" y="371169"/>
                </a:lnTo>
                <a:lnTo>
                  <a:pt x="1691671" y="368035"/>
                </a:lnTo>
                <a:lnTo>
                  <a:pt x="1656240" y="369478"/>
                </a:lnTo>
                <a:lnTo>
                  <a:pt x="1621920" y="373695"/>
                </a:lnTo>
                <a:lnTo>
                  <a:pt x="1588917" y="380515"/>
                </a:lnTo>
                <a:lnTo>
                  <a:pt x="1557438" y="389768"/>
                </a:lnTo>
                <a:lnTo>
                  <a:pt x="1550537" y="349447"/>
                </a:lnTo>
                <a:lnTo>
                  <a:pt x="1538667" y="310399"/>
                </a:lnTo>
                <a:lnTo>
                  <a:pt x="1522074" y="272805"/>
                </a:lnTo>
                <a:lnTo>
                  <a:pt x="1501005" y="236851"/>
                </a:lnTo>
                <a:lnTo>
                  <a:pt x="1475705" y="202720"/>
                </a:lnTo>
                <a:lnTo>
                  <a:pt x="1446422" y="170593"/>
                </a:lnTo>
                <a:lnTo>
                  <a:pt x="1413402" y="140657"/>
                </a:lnTo>
                <a:lnTo>
                  <a:pt x="1376892" y="113092"/>
                </a:lnTo>
                <a:lnTo>
                  <a:pt x="1337137" y="88084"/>
                </a:lnTo>
                <a:lnTo>
                  <a:pt x="1294385" y="65815"/>
                </a:lnTo>
                <a:lnTo>
                  <a:pt x="1248881" y="46469"/>
                </a:lnTo>
                <a:lnTo>
                  <a:pt x="1200873" y="30229"/>
                </a:lnTo>
                <a:lnTo>
                  <a:pt x="1150606" y="17279"/>
                </a:lnTo>
                <a:lnTo>
                  <a:pt x="1098328" y="7801"/>
                </a:lnTo>
                <a:lnTo>
                  <a:pt x="1044284" y="1981"/>
                </a:lnTo>
                <a:lnTo>
                  <a:pt x="98872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169555" y="3469385"/>
            <a:ext cx="2014855" cy="847090"/>
          </a:xfrm>
          <a:custGeom>
            <a:avLst/>
            <a:gdLst/>
            <a:ahLst/>
            <a:cxnLst/>
            <a:rect l="l" t="t" r="r" b="b"/>
            <a:pathLst>
              <a:path w="2014854" h="847089">
                <a:moveTo>
                  <a:pt x="1523848" y="569889"/>
                </a:moveTo>
                <a:lnTo>
                  <a:pt x="453053" y="569889"/>
                </a:lnTo>
                <a:lnTo>
                  <a:pt x="473853" y="606326"/>
                </a:lnTo>
                <a:lnTo>
                  <a:pt x="498985" y="640929"/>
                </a:lnTo>
                <a:lnTo>
                  <a:pt x="528194" y="673509"/>
                </a:lnTo>
                <a:lnTo>
                  <a:pt x="561227" y="703879"/>
                </a:lnTo>
                <a:lnTo>
                  <a:pt x="597830" y="731850"/>
                </a:lnTo>
                <a:lnTo>
                  <a:pt x="637749" y="757235"/>
                </a:lnTo>
                <a:lnTo>
                  <a:pt x="680731" y="779846"/>
                </a:lnTo>
                <a:lnTo>
                  <a:pt x="726521" y="799493"/>
                </a:lnTo>
                <a:lnTo>
                  <a:pt x="774867" y="815991"/>
                </a:lnTo>
                <a:lnTo>
                  <a:pt x="825513" y="829149"/>
                </a:lnTo>
                <a:lnTo>
                  <a:pt x="878207" y="838781"/>
                </a:lnTo>
                <a:lnTo>
                  <a:pt x="932695" y="844698"/>
                </a:lnTo>
                <a:lnTo>
                  <a:pt x="988722" y="846712"/>
                </a:lnTo>
                <a:lnTo>
                  <a:pt x="1044285" y="844731"/>
                </a:lnTo>
                <a:lnTo>
                  <a:pt x="1098328" y="838910"/>
                </a:lnTo>
                <a:lnTo>
                  <a:pt x="1150606" y="829433"/>
                </a:lnTo>
                <a:lnTo>
                  <a:pt x="1200873" y="816482"/>
                </a:lnTo>
                <a:lnTo>
                  <a:pt x="1248881" y="800242"/>
                </a:lnTo>
                <a:lnTo>
                  <a:pt x="1294385" y="780896"/>
                </a:lnTo>
                <a:lnTo>
                  <a:pt x="1337137" y="758627"/>
                </a:lnTo>
                <a:lnTo>
                  <a:pt x="1376892" y="733619"/>
                </a:lnTo>
                <a:lnTo>
                  <a:pt x="1413403" y="706055"/>
                </a:lnTo>
                <a:lnTo>
                  <a:pt x="1446423" y="676118"/>
                </a:lnTo>
                <a:lnTo>
                  <a:pt x="1475706" y="643992"/>
                </a:lnTo>
                <a:lnTo>
                  <a:pt x="1501005" y="609860"/>
                </a:lnTo>
                <a:lnTo>
                  <a:pt x="1522083" y="573887"/>
                </a:lnTo>
                <a:lnTo>
                  <a:pt x="1523848" y="569889"/>
                </a:lnTo>
                <a:close/>
              </a:path>
              <a:path w="2014854" h="847089">
                <a:moveTo>
                  <a:pt x="390998" y="0"/>
                </a:moveTo>
                <a:lnTo>
                  <a:pt x="386959" y="0"/>
                </a:lnTo>
                <a:lnTo>
                  <a:pt x="334445" y="2619"/>
                </a:lnTo>
                <a:lnTo>
                  <a:pt x="284079" y="10249"/>
                </a:lnTo>
                <a:lnTo>
                  <a:pt x="236324" y="22549"/>
                </a:lnTo>
                <a:lnTo>
                  <a:pt x="191640" y="39177"/>
                </a:lnTo>
                <a:lnTo>
                  <a:pt x="150487" y="59792"/>
                </a:lnTo>
                <a:lnTo>
                  <a:pt x="113326" y="84052"/>
                </a:lnTo>
                <a:lnTo>
                  <a:pt x="80618" y="111615"/>
                </a:lnTo>
                <a:lnTo>
                  <a:pt x="52824" y="142140"/>
                </a:lnTo>
                <a:lnTo>
                  <a:pt x="30404" y="175285"/>
                </a:lnTo>
                <a:lnTo>
                  <a:pt x="13820" y="210710"/>
                </a:lnTo>
                <a:lnTo>
                  <a:pt x="3531" y="248072"/>
                </a:lnTo>
                <a:lnTo>
                  <a:pt x="0" y="287030"/>
                </a:lnTo>
                <a:lnTo>
                  <a:pt x="3531" y="325990"/>
                </a:lnTo>
                <a:lnTo>
                  <a:pt x="13820" y="363358"/>
                </a:lnTo>
                <a:lnTo>
                  <a:pt x="30404" y="398792"/>
                </a:lnTo>
                <a:lnTo>
                  <a:pt x="52823" y="431949"/>
                </a:lnTo>
                <a:lnTo>
                  <a:pt x="80616" y="462487"/>
                </a:lnTo>
                <a:lnTo>
                  <a:pt x="113324" y="490063"/>
                </a:lnTo>
                <a:lnTo>
                  <a:pt x="150484" y="514337"/>
                </a:lnTo>
                <a:lnTo>
                  <a:pt x="191637" y="534964"/>
                </a:lnTo>
                <a:lnTo>
                  <a:pt x="236322" y="551603"/>
                </a:lnTo>
                <a:lnTo>
                  <a:pt x="284078" y="563913"/>
                </a:lnTo>
                <a:lnTo>
                  <a:pt x="334444" y="571549"/>
                </a:lnTo>
                <a:lnTo>
                  <a:pt x="386959" y="574170"/>
                </a:lnTo>
                <a:lnTo>
                  <a:pt x="403773" y="573887"/>
                </a:lnTo>
                <a:lnTo>
                  <a:pt x="420403" y="573058"/>
                </a:lnTo>
                <a:lnTo>
                  <a:pt x="436834" y="571715"/>
                </a:lnTo>
                <a:lnTo>
                  <a:pt x="453053" y="569889"/>
                </a:lnTo>
                <a:lnTo>
                  <a:pt x="1523848" y="569889"/>
                </a:lnTo>
                <a:lnTo>
                  <a:pt x="1538668" y="536313"/>
                </a:lnTo>
                <a:lnTo>
                  <a:pt x="1550538" y="497264"/>
                </a:lnTo>
                <a:lnTo>
                  <a:pt x="1557439" y="456944"/>
                </a:lnTo>
                <a:lnTo>
                  <a:pt x="1824018" y="456944"/>
                </a:lnTo>
                <a:lnTo>
                  <a:pt x="1882204" y="432481"/>
                </a:lnTo>
                <a:lnTo>
                  <a:pt x="1919791" y="408551"/>
                </a:lnTo>
                <a:lnTo>
                  <a:pt x="1952033" y="380656"/>
                </a:lnTo>
                <a:lnTo>
                  <a:pt x="1978265" y="349288"/>
                </a:lnTo>
                <a:lnTo>
                  <a:pt x="1997824" y="314941"/>
                </a:lnTo>
                <a:lnTo>
                  <a:pt x="2010046" y="278108"/>
                </a:lnTo>
                <a:lnTo>
                  <a:pt x="2014268" y="239283"/>
                </a:lnTo>
                <a:lnTo>
                  <a:pt x="2010047" y="200461"/>
                </a:lnTo>
                <a:lnTo>
                  <a:pt x="1997825" y="163637"/>
                </a:lnTo>
                <a:lnTo>
                  <a:pt x="1978266" y="129302"/>
                </a:lnTo>
                <a:lnTo>
                  <a:pt x="1952034" y="97949"/>
                </a:lnTo>
                <a:lnTo>
                  <a:pt x="1919792" y="70070"/>
                </a:lnTo>
                <a:lnTo>
                  <a:pt x="1882204" y="46157"/>
                </a:lnTo>
                <a:lnTo>
                  <a:pt x="1839935" y="26701"/>
                </a:lnTo>
                <a:lnTo>
                  <a:pt x="1793647" y="12195"/>
                </a:lnTo>
                <a:lnTo>
                  <a:pt x="1744004" y="3130"/>
                </a:lnTo>
                <a:lnTo>
                  <a:pt x="1695346" y="219"/>
                </a:lnTo>
                <a:lnTo>
                  <a:pt x="399076" y="219"/>
                </a:lnTo>
                <a:lnTo>
                  <a:pt x="390998" y="0"/>
                </a:lnTo>
                <a:close/>
              </a:path>
              <a:path w="2014854" h="847089">
                <a:moveTo>
                  <a:pt x="1824018" y="456944"/>
                </a:moveTo>
                <a:lnTo>
                  <a:pt x="1557439" y="456944"/>
                </a:lnTo>
                <a:lnTo>
                  <a:pt x="1588918" y="466197"/>
                </a:lnTo>
                <a:lnTo>
                  <a:pt x="1621921" y="473017"/>
                </a:lnTo>
                <a:lnTo>
                  <a:pt x="1656240" y="477233"/>
                </a:lnTo>
                <a:lnTo>
                  <a:pt x="1691671" y="478676"/>
                </a:lnTo>
                <a:lnTo>
                  <a:pt x="1744004" y="475542"/>
                </a:lnTo>
                <a:lnTo>
                  <a:pt x="1793647" y="466470"/>
                </a:lnTo>
                <a:lnTo>
                  <a:pt x="1824018" y="456944"/>
                </a:lnTo>
                <a:close/>
              </a:path>
              <a:path w="2014854" h="847089">
                <a:moveTo>
                  <a:pt x="990898" y="0"/>
                </a:moveTo>
                <a:lnTo>
                  <a:pt x="986507" y="0"/>
                </a:lnTo>
                <a:lnTo>
                  <a:pt x="984323" y="92"/>
                </a:lnTo>
                <a:lnTo>
                  <a:pt x="399076" y="219"/>
                </a:lnTo>
                <a:lnTo>
                  <a:pt x="1695346" y="219"/>
                </a:lnTo>
                <a:lnTo>
                  <a:pt x="1693508" y="109"/>
                </a:lnTo>
                <a:lnTo>
                  <a:pt x="995174" y="109"/>
                </a:lnTo>
                <a:lnTo>
                  <a:pt x="993004" y="92"/>
                </a:lnTo>
                <a:lnTo>
                  <a:pt x="990898" y="0"/>
                </a:lnTo>
                <a:close/>
              </a:path>
              <a:path w="2014854" h="847089">
                <a:moveTo>
                  <a:pt x="1691671" y="0"/>
                </a:moveTo>
                <a:lnTo>
                  <a:pt x="995174" y="109"/>
                </a:lnTo>
                <a:lnTo>
                  <a:pt x="1693508" y="109"/>
                </a:lnTo>
                <a:lnTo>
                  <a:pt x="16916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169555" y="3469385"/>
            <a:ext cx="2014855" cy="847090"/>
          </a:xfrm>
          <a:custGeom>
            <a:avLst/>
            <a:gdLst/>
            <a:ahLst/>
            <a:cxnLst/>
            <a:rect l="l" t="t" r="r" b="b"/>
            <a:pathLst>
              <a:path w="2014854" h="847089">
                <a:moveTo>
                  <a:pt x="988722" y="846712"/>
                </a:moveTo>
                <a:lnTo>
                  <a:pt x="932695" y="844697"/>
                </a:lnTo>
                <a:lnTo>
                  <a:pt x="878207" y="838780"/>
                </a:lnTo>
                <a:lnTo>
                  <a:pt x="825513" y="829149"/>
                </a:lnTo>
                <a:lnTo>
                  <a:pt x="774866" y="815990"/>
                </a:lnTo>
                <a:lnTo>
                  <a:pt x="726521" y="799493"/>
                </a:lnTo>
                <a:lnTo>
                  <a:pt x="680731" y="779845"/>
                </a:lnTo>
                <a:lnTo>
                  <a:pt x="637749" y="757235"/>
                </a:lnTo>
                <a:lnTo>
                  <a:pt x="597830" y="731850"/>
                </a:lnTo>
                <a:lnTo>
                  <a:pt x="561227" y="703879"/>
                </a:lnTo>
                <a:lnTo>
                  <a:pt x="528194" y="673509"/>
                </a:lnTo>
                <a:lnTo>
                  <a:pt x="498985" y="640929"/>
                </a:lnTo>
                <a:lnTo>
                  <a:pt x="473853" y="606326"/>
                </a:lnTo>
                <a:lnTo>
                  <a:pt x="453053" y="569889"/>
                </a:lnTo>
                <a:lnTo>
                  <a:pt x="436834" y="571715"/>
                </a:lnTo>
                <a:lnTo>
                  <a:pt x="420403" y="573058"/>
                </a:lnTo>
                <a:lnTo>
                  <a:pt x="403773" y="573887"/>
                </a:lnTo>
                <a:lnTo>
                  <a:pt x="386959" y="574170"/>
                </a:lnTo>
                <a:lnTo>
                  <a:pt x="334443" y="571548"/>
                </a:lnTo>
                <a:lnTo>
                  <a:pt x="284077" y="563912"/>
                </a:lnTo>
                <a:lnTo>
                  <a:pt x="236321" y="551603"/>
                </a:lnTo>
                <a:lnTo>
                  <a:pt x="191637" y="534963"/>
                </a:lnTo>
                <a:lnTo>
                  <a:pt x="150484" y="514336"/>
                </a:lnTo>
                <a:lnTo>
                  <a:pt x="113323" y="490063"/>
                </a:lnTo>
                <a:lnTo>
                  <a:pt x="80616" y="462486"/>
                </a:lnTo>
                <a:lnTo>
                  <a:pt x="52823" y="431948"/>
                </a:lnTo>
                <a:lnTo>
                  <a:pt x="30403" y="398791"/>
                </a:lnTo>
                <a:lnTo>
                  <a:pt x="13819" y="363358"/>
                </a:lnTo>
                <a:lnTo>
                  <a:pt x="3531" y="325990"/>
                </a:lnTo>
                <a:lnTo>
                  <a:pt x="0" y="287030"/>
                </a:lnTo>
                <a:lnTo>
                  <a:pt x="3531" y="248072"/>
                </a:lnTo>
                <a:lnTo>
                  <a:pt x="13820" y="210710"/>
                </a:lnTo>
                <a:lnTo>
                  <a:pt x="30404" y="175285"/>
                </a:lnTo>
                <a:lnTo>
                  <a:pt x="52824" y="142140"/>
                </a:lnTo>
                <a:lnTo>
                  <a:pt x="80618" y="111615"/>
                </a:lnTo>
                <a:lnTo>
                  <a:pt x="113325" y="84052"/>
                </a:lnTo>
                <a:lnTo>
                  <a:pt x="150486" y="59792"/>
                </a:lnTo>
                <a:lnTo>
                  <a:pt x="191639" y="39177"/>
                </a:lnTo>
                <a:lnTo>
                  <a:pt x="236324" y="22549"/>
                </a:lnTo>
                <a:lnTo>
                  <a:pt x="284079" y="10249"/>
                </a:lnTo>
                <a:lnTo>
                  <a:pt x="334444" y="2619"/>
                </a:lnTo>
                <a:lnTo>
                  <a:pt x="386959" y="0"/>
                </a:lnTo>
                <a:lnTo>
                  <a:pt x="390998" y="0"/>
                </a:lnTo>
                <a:lnTo>
                  <a:pt x="395073" y="128"/>
                </a:lnTo>
                <a:lnTo>
                  <a:pt x="399076" y="219"/>
                </a:lnTo>
                <a:lnTo>
                  <a:pt x="982113" y="109"/>
                </a:lnTo>
                <a:lnTo>
                  <a:pt x="984323" y="92"/>
                </a:lnTo>
                <a:lnTo>
                  <a:pt x="986506" y="0"/>
                </a:lnTo>
                <a:lnTo>
                  <a:pt x="988722" y="0"/>
                </a:lnTo>
                <a:lnTo>
                  <a:pt x="990897" y="0"/>
                </a:lnTo>
                <a:lnTo>
                  <a:pt x="993004" y="91"/>
                </a:lnTo>
                <a:lnTo>
                  <a:pt x="995174" y="109"/>
                </a:lnTo>
                <a:lnTo>
                  <a:pt x="1691671" y="0"/>
                </a:lnTo>
                <a:lnTo>
                  <a:pt x="1744004" y="3130"/>
                </a:lnTo>
                <a:lnTo>
                  <a:pt x="1793647" y="12195"/>
                </a:lnTo>
                <a:lnTo>
                  <a:pt x="1839934" y="26701"/>
                </a:lnTo>
                <a:lnTo>
                  <a:pt x="1882204" y="46157"/>
                </a:lnTo>
                <a:lnTo>
                  <a:pt x="1919791" y="70070"/>
                </a:lnTo>
                <a:lnTo>
                  <a:pt x="1952033" y="97949"/>
                </a:lnTo>
                <a:lnTo>
                  <a:pt x="1978265" y="129302"/>
                </a:lnTo>
                <a:lnTo>
                  <a:pt x="1997824" y="163637"/>
                </a:lnTo>
                <a:lnTo>
                  <a:pt x="2010046" y="200461"/>
                </a:lnTo>
                <a:lnTo>
                  <a:pt x="2014268" y="239283"/>
                </a:lnTo>
                <a:lnTo>
                  <a:pt x="2010046" y="278108"/>
                </a:lnTo>
                <a:lnTo>
                  <a:pt x="1997824" y="314941"/>
                </a:lnTo>
                <a:lnTo>
                  <a:pt x="1978265" y="349288"/>
                </a:lnTo>
                <a:lnTo>
                  <a:pt x="1952033" y="380655"/>
                </a:lnTo>
                <a:lnTo>
                  <a:pt x="1919791" y="408551"/>
                </a:lnTo>
                <a:lnTo>
                  <a:pt x="1882204" y="432481"/>
                </a:lnTo>
                <a:lnTo>
                  <a:pt x="1839934" y="451951"/>
                </a:lnTo>
                <a:lnTo>
                  <a:pt x="1793647" y="466470"/>
                </a:lnTo>
                <a:lnTo>
                  <a:pt x="1744004" y="475542"/>
                </a:lnTo>
                <a:lnTo>
                  <a:pt x="1691671" y="478676"/>
                </a:lnTo>
                <a:lnTo>
                  <a:pt x="1656240" y="477233"/>
                </a:lnTo>
                <a:lnTo>
                  <a:pt x="1621920" y="473016"/>
                </a:lnTo>
                <a:lnTo>
                  <a:pt x="1588917" y="466196"/>
                </a:lnTo>
                <a:lnTo>
                  <a:pt x="1557438" y="456943"/>
                </a:lnTo>
                <a:lnTo>
                  <a:pt x="1550537" y="497264"/>
                </a:lnTo>
                <a:lnTo>
                  <a:pt x="1538667" y="536312"/>
                </a:lnTo>
                <a:lnTo>
                  <a:pt x="1522074" y="573906"/>
                </a:lnTo>
                <a:lnTo>
                  <a:pt x="1501005" y="609860"/>
                </a:lnTo>
                <a:lnTo>
                  <a:pt x="1475705" y="643992"/>
                </a:lnTo>
                <a:lnTo>
                  <a:pt x="1446422" y="676118"/>
                </a:lnTo>
                <a:lnTo>
                  <a:pt x="1413402" y="706054"/>
                </a:lnTo>
                <a:lnTo>
                  <a:pt x="1376892" y="733619"/>
                </a:lnTo>
                <a:lnTo>
                  <a:pt x="1337137" y="758627"/>
                </a:lnTo>
                <a:lnTo>
                  <a:pt x="1294385" y="780896"/>
                </a:lnTo>
                <a:lnTo>
                  <a:pt x="1248881" y="800242"/>
                </a:lnTo>
                <a:lnTo>
                  <a:pt x="1200873" y="816482"/>
                </a:lnTo>
                <a:lnTo>
                  <a:pt x="1150606" y="829432"/>
                </a:lnTo>
                <a:lnTo>
                  <a:pt x="1098328" y="838910"/>
                </a:lnTo>
                <a:lnTo>
                  <a:pt x="1044284" y="844730"/>
                </a:lnTo>
                <a:lnTo>
                  <a:pt x="988722" y="8467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103065" y="3450388"/>
            <a:ext cx="1971675" cy="381635"/>
          </a:xfrm>
          <a:custGeom>
            <a:avLst/>
            <a:gdLst/>
            <a:ahLst/>
            <a:cxnLst/>
            <a:rect l="l" t="t" r="r" b="b"/>
            <a:pathLst>
              <a:path w="1971675" h="381635">
                <a:moveTo>
                  <a:pt x="1679834" y="0"/>
                </a:moveTo>
                <a:lnTo>
                  <a:pt x="291690" y="0"/>
                </a:lnTo>
                <a:lnTo>
                  <a:pt x="235358" y="179"/>
                </a:lnTo>
                <a:lnTo>
                  <a:pt x="189930" y="1438"/>
                </a:lnTo>
                <a:lnTo>
                  <a:pt x="153846" y="4854"/>
                </a:lnTo>
                <a:lnTo>
                  <a:pt x="125551" y="11507"/>
                </a:lnTo>
                <a:lnTo>
                  <a:pt x="88084" y="30011"/>
                </a:lnTo>
                <a:lnTo>
                  <a:pt x="55888" y="55887"/>
                </a:lnTo>
                <a:lnTo>
                  <a:pt x="30012" y="88084"/>
                </a:lnTo>
                <a:lnTo>
                  <a:pt x="11507" y="125551"/>
                </a:lnTo>
                <a:lnTo>
                  <a:pt x="727" y="174167"/>
                </a:lnTo>
                <a:lnTo>
                  <a:pt x="0" y="190814"/>
                </a:lnTo>
                <a:lnTo>
                  <a:pt x="727" y="207459"/>
                </a:lnTo>
                <a:lnTo>
                  <a:pt x="11507" y="256075"/>
                </a:lnTo>
                <a:lnTo>
                  <a:pt x="30012" y="293542"/>
                </a:lnTo>
                <a:lnTo>
                  <a:pt x="55888" y="325739"/>
                </a:lnTo>
                <a:lnTo>
                  <a:pt x="88084" y="351615"/>
                </a:lnTo>
                <a:lnTo>
                  <a:pt x="125551" y="370119"/>
                </a:lnTo>
                <a:lnTo>
                  <a:pt x="189930" y="380188"/>
                </a:lnTo>
                <a:lnTo>
                  <a:pt x="235358" y="381447"/>
                </a:lnTo>
                <a:lnTo>
                  <a:pt x="291690" y="381627"/>
                </a:lnTo>
                <a:lnTo>
                  <a:pt x="1679834" y="381627"/>
                </a:lnTo>
                <a:lnTo>
                  <a:pt x="1736165" y="381447"/>
                </a:lnTo>
                <a:lnTo>
                  <a:pt x="1781594" y="380188"/>
                </a:lnTo>
                <a:lnTo>
                  <a:pt x="1845973" y="370119"/>
                </a:lnTo>
                <a:lnTo>
                  <a:pt x="1883439" y="351615"/>
                </a:lnTo>
                <a:lnTo>
                  <a:pt x="1915636" y="325739"/>
                </a:lnTo>
                <a:lnTo>
                  <a:pt x="1941512" y="293542"/>
                </a:lnTo>
                <a:lnTo>
                  <a:pt x="1960016" y="256075"/>
                </a:lnTo>
                <a:lnTo>
                  <a:pt x="1970796" y="207459"/>
                </a:lnTo>
                <a:lnTo>
                  <a:pt x="1971524" y="190814"/>
                </a:lnTo>
                <a:lnTo>
                  <a:pt x="1970796" y="174167"/>
                </a:lnTo>
                <a:lnTo>
                  <a:pt x="1960016" y="125551"/>
                </a:lnTo>
                <a:lnTo>
                  <a:pt x="1941512" y="88084"/>
                </a:lnTo>
                <a:lnTo>
                  <a:pt x="1915636" y="55887"/>
                </a:lnTo>
                <a:lnTo>
                  <a:pt x="1883439" y="30011"/>
                </a:lnTo>
                <a:lnTo>
                  <a:pt x="1845973" y="11507"/>
                </a:lnTo>
                <a:lnTo>
                  <a:pt x="1781594" y="1438"/>
                </a:lnTo>
                <a:lnTo>
                  <a:pt x="1736165" y="179"/>
                </a:lnTo>
                <a:lnTo>
                  <a:pt x="16798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8425502" y="3349902"/>
            <a:ext cx="12687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">
                <a:latin typeface="Arial"/>
                <a:cs typeface="Arial"/>
              </a:rPr>
              <a:t>Internet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360" y="1999781"/>
            <a:ext cx="8589237" cy="8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253" y="2376732"/>
            <a:ext cx="7793990" cy="7739380"/>
          </a:xfrm>
          <a:custGeom>
            <a:avLst/>
            <a:gdLst/>
            <a:ahLst/>
            <a:cxnLst/>
            <a:rect l="l" t="t" r="r" b="b"/>
            <a:pathLst>
              <a:path w="7793990" h="7739380">
                <a:moveTo>
                  <a:pt x="7486768" y="0"/>
                </a:moveTo>
                <a:lnTo>
                  <a:pt x="306681" y="0"/>
                </a:lnTo>
                <a:lnTo>
                  <a:pt x="245653" y="234"/>
                </a:lnTo>
                <a:lnTo>
                  <a:pt x="196437" y="1878"/>
                </a:lnTo>
                <a:lnTo>
                  <a:pt x="157345" y="6340"/>
                </a:lnTo>
                <a:lnTo>
                  <a:pt x="90006" y="33146"/>
                </a:lnTo>
                <a:lnTo>
                  <a:pt x="58482" y="58481"/>
                </a:lnTo>
                <a:lnTo>
                  <a:pt x="33146" y="90006"/>
                </a:lnTo>
                <a:lnTo>
                  <a:pt x="15028" y="126690"/>
                </a:lnTo>
                <a:lnTo>
                  <a:pt x="1878" y="196436"/>
                </a:lnTo>
                <a:lnTo>
                  <a:pt x="234" y="245652"/>
                </a:lnTo>
                <a:lnTo>
                  <a:pt x="0" y="306680"/>
                </a:lnTo>
                <a:lnTo>
                  <a:pt x="0" y="7432575"/>
                </a:lnTo>
                <a:lnTo>
                  <a:pt x="234" y="7493604"/>
                </a:lnTo>
                <a:lnTo>
                  <a:pt x="1878" y="7542820"/>
                </a:lnTo>
                <a:lnTo>
                  <a:pt x="6340" y="7581912"/>
                </a:lnTo>
                <a:lnTo>
                  <a:pt x="33146" y="7649251"/>
                </a:lnTo>
                <a:lnTo>
                  <a:pt x="58482" y="7680775"/>
                </a:lnTo>
                <a:lnTo>
                  <a:pt x="90006" y="7706111"/>
                </a:lnTo>
                <a:lnTo>
                  <a:pt x="126690" y="7724228"/>
                </a:lnTo>
                <a:lnTo>
                  <a:pt x="196437" y="7737378"/>
                </a:lnTo>
                <a:lnTo>
                  <a:pt x="245653" y="7739022"/>
                </a:lnTo>
                <a:lnTo>
                  <a:pt x="306681" y="7739257"/>
                </a:lnTo>
                <a:lnTo>
                  <a:pt x="7486768" y="7739257"/>
                </a:lnTo>
                <a:lnTo>
                  <a:pt x="7547797" y="7739022"/>
                </a:lnTo>
                <a:lnTo>
                  <a:pt x="7597013" y="7737378"/>
                </a:lnTo>
                <a:lnTo>
                  <a:pt x="7636105" y="7732917"/>
                </a:lnTo>
                <a:lnTo>
                  <a:pt x="7703444" y="7706111"/>
                </a:lnTo>
                <a:lnTo>
                  <a:pt x="7734968" y="7680775"/>
                </a:lnTo>
                <a:lnTo>
                  <a:pt x="7760304" y="7649251"/>
                </a:lnTo>
                <a:lnTo>
                  <a:pt x="7778421" y="7612567"/>
                </a:lnTo>
                <a:lnTo>
                  <a:pt x="7791571" y="7542820"/>
                </a:lnTo>
                <a:lnTo>
                  <a:pt x="7793215" y="7493604"/>
                </a:lnTo>
                <a:lnTo>
                  <a:pt x="7793450" y="7432575"/>
                </a:lnTo>
                <a:lnTo>
                  <a:pt x="7793450" y="306680"/>
                </a:lnTo>
                <a:lnTo>
                  <a:pt x="7793215" y="245652"/>
                </a:lnTo>
                <a:lnTo>
                  <a:pt x="7791571" y="196436"/>
                </a:lnTo>
                <a:lnTo>
                  <a:pt x="7787110" y="157344"/>
                </a:lnTo>
                <a:lnTo>
                  <a:pt x="7760304" y="90006"/>
                </a:lnTo>
                <a:lnTo>
                  <a:pt x="7734968" y="58481"/>
                </a:lnTo>
                <a:lnTo>
                  <a:pt x="7703444" y="33146"/>
                </a:lnTo>
                <a:lnTo>
                  <a:pt x="7666760" y="15028"/>
                </a:lnTo>
                <a:lnTo>
                  <a:pt x="7597013" y="1878"/>
                </a:lnTo>
                <a:lnTo>
                  <a:pt x="7547797" y="234"/>
                </a:lnTo>
                <a:lnTo>
                  <a:pt x="74867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8253" y="2376732"/>
            <a:ext cx="7793990" cy="7739380"/>
          </a:xfrm>
          <a:custGeom>
            <a:avLst/>
            <a:gdLst/>
            <a:ahLst/>
            <a:cxnLst/>
            <a:rect l="l" t="t" r="r" b="b"/>
            <a:pathLst>
              <a:path w="7793990" h="7739380">
                <a:moveTo>
                  <a:pt x="306681" y="0"/>
                </a:moveTo>
                <a:lnTo>
                  <a:pt x="7486768" y="0"/>
                </a:lnTo>
                <a:lnTo>
                  <a:pt x="7547796" y="234"/>
                </a:lnTo>
                <a:lnTo>
                  <a:pt x="7597013" y="1878"/>
                </a:lnTo>
                <a:lnTo>
                  <a:pt x="7636105" y="6340"/>
                </a:lnTo>
                <a:lnTo>
                  <a:pt x="7703443" y="33146"/>
                </a:lnTo>
                <a:lnTo>
                  <a:pt x="7734968" y="58482"/>
                </a:lnTo>
                <a:lnTo>
                  <a:pt x="7760303" y="90006"/>
                </a:lnTo>
                <a:lnTo>
                  <a:pt x="7778421" y="126690"/>
                </a:lnTo>
                <a:lnTo>
                  <a:pt x="7791572" y="196436"/>
                </a:lnTo>
                <a:lnTo>
                  <a:pt x="7793215" y="245653"/>
                </a:lnTo>
                <a:lnTo>
                  <a:pt x="7793450" y="306681"/>
                </a:lnTo>
                <a:lnTo>
                  <a:pt x="7793450" y="7432576"/>
                </a:lnTo>
                <a:lnTo>
                  <a:pt x="7793215" y="7493604"/>
                </a:lnTo>
                <a:lnTo>
                  <a:pt x="7791572" y="7542820"/>
                </a:lnTo>
                <a:lnTo>
                  <a:pt x="7787110" y="7581912"/>
                </a:lnTo>
                <a:lnTo>
                  <a:pt x="7760303" y="7649251"/>
                </a:lnTo>
                <a:lnTo>
                  <a:pt x="7734968" y="7680775"/>
                </a:lnTo>
                <a:lnTo>
                  <a:pt x="7703443" y="7706111"/>
                </a:lnTo>
                <a:lnTo>
                  <a:pt x="7666760" y="7724229"/>
                </a:lnTo>
                <a:lnTo>
                  <a:pt x="7597013" y="7737379"/>
                </a:lnTo>
                <a:lnTo>
                  <a:pt x="7547796" y="7739022"/>
                </a:lnTo>
                <a:lnTo>
                  <a:pt x="7486768" y="7739257"/>
                </a:lnTo>
                <a:lnTo>
                  <a:pt x="306681" y="7739257"/>
                </a:lnTo>
                <a:lnTo>
                  <a:pt x="245653" y="7739022"/>
                </a:lnTo>
                <a:lnTo>
                  <a:pt x="196436" y="7737379"/>
                </a:lnTo>
                <a:lnTo>
                  <a:pt x="157345" y="7732917"/>
                </a:lnTo>
                <a:lnTo>
                  <a:pt x="90006" y="7706111"/>
                </a:lnTo>
                <a:lnTo>
                  <a:pt x="58482" y="7680775"/>
                </a:lnTo>
                <a:lnTo>
                  <a:pt x="33146" y="7649251"/>
                </a:lnTo>
                <a:lnTo>
                  <a:pt x="15028" y="7612567"/>
                </a:lnTo>
                <a:lnTo>
                  <a:pt x="1878" y="7542820"/>
                </a:lnTo>
                <a:lnTo>
                  <a:pt x="234" y="7493604"/>
                </a:lnTo>
                <a:lnTo>
                  <a:pt x="0" y="7432576"/>
                </a:lnTo>
                <a:lnTo>
                  <a:pt x="0" y="306681"/>
                </a:lnTo>
                <a:lnTo>
                  <a:pt x="234" y="245653"/>
                </a:lnTo>
                <a:lnTo>
                  <a:pt x="1878" y="196436"/>
                </a:lnTo>
                <a:lnTo>
                  <a:pt x="6340" y="157345"/>
                </a:lnTo>
                <a:lnTo>
                  <a:pt x="33146" y="90006"/>
                </a:lnTo>
                <a:lnTo>
                  <a:pt x="58482" y="58482"/>
                </a:lnTo>
                <a:lnTo>
                  <a:pt x="90006" y="33146"/>
                </a:lnTo>
                <a:lnTo>
                  <a:pt x="126690" y="15028"/>
                </a:lnTo>
                <a:lnTo>
                  <a:pt x="196436" y="1878"/>
                </a:lnTo>
                <a:lnTo>
                  <a:pt x="245653" y="234"/>
                </a:lnTo>
                <a:lnTo>
                  <a:pt x="306681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39984" y="3261976"/>
            <a:ext cx="0" cy="1517015"/>
          </a:xfrm>
          <a:custGeom>
            <a:avLst/>
            <a:gdLst/>
            <a:ahLst/>
            <a:cxnLst/>
            <a:rect l="l" t="t" r="r" b="b"/>
            <a:pathLst>
              <a:path w="0" h="1517014">
                <a:moveTo>
                  <a:pt x="0" y="151656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39984" y="4716295"/>
            <a:ext cx="0" cy="1047115"/>
          </a:xfrm>
          <a:custGeom>
            <a:avLst/>
            <a:gdLst/>
            <a:ahLst/>
            <a:cxnLst/>
            <a:rect l="l" t="t" r="r" b="b"/>
            <a:pathLst>
              <a:path w="0" h="1047114">
                <a:moveTo>
                  <a:pt x="0" y="104708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68034" y="5618442"/>
            <a:ext cx="2051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PPPoE</a:t>
            </a:r>
            <a:r>
              <a:rPr dirty="0" sz="2450" spc="-60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Server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7054" y="7309767"/>
            <a:ext cx="6405880" cy="0"/>
          </a:xfrm>
          <a:custGeom>
            <a:avLst/>
            <a:gdLst/>
            <a:ahLst/>
            <a:cxnLst/>
            <a:rect l="l" t="t" r="r" b="b"/>
            <a:pathLst>
              <a:path w="6405880" h="0">
                <a:moveTo>
                  <a:pt x="0" y="0"/>
                </a:moveTo>
                <a:lnTo>
                  <a:pt x="640585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69670" y="7320240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5">
                <a:moveTo>
                  <a:pt x="0" y="0"/>
                </a:moveTo>
                <a:lnTo>
                  <a:pt x="0" y="42947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39263" y="7320240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5">
                <a:moveTo>
                  <a:pt x="0" y="0"/>
                </a:moveTo>
                <a:lnTo>
                  <a:pt x="0" y="42947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04467" y="6249991"/>
            <a:ext cx="0" cy="1517015"/>
          </a:xfrm>
          <a:custGeom>
            <a:avLst/>
            <a:gdLst/>
            <a:ahLst/>
            <a:cxnLst/>
            <a:rect l="l" t="t" r="r" b="b"/>
            <a:pathLst>
              <a:path w="0" h="1517015">
                <a:moveTo>
                  <a:pt x="0" y="0"/>
                </a:moveTo>
                <a:lnTo>
                  <a:pt x="0" y="151656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486853" y="5070631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Router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8161" y="8736666"/>
            <a:ext cx="60591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077720" algn="l"/>
                <a:tab pos="4142740" algn="l"/>
              </a:tabLst>
            </a:pPr>
            <a:r>
              <a:rPr dirty="0" sz="2450" spc="10">
                <a:latin typeface="Arial"/>
                <a:cs typeface="Arial"/>
              </a:rPr>
              <a:t>PPPoE </a:t>
            </a:r>
            <a:r>
              <a:rPr dirty="0" sz="2450" spc="0">
                <a:latin typeface="Arial"/>
                <a:cs typeface="Arial"/>
              </a:rPr>
              <a:t>Client	</a:t>
            </a:r>
            <a:r>
              <a:rPr dirty="0" sz="2450" spc="10">
                <a:latin typeface="Arial"/>
                <a:cs typeface="Arial"/>
              </a:rPr>
              <a:t>PPPoE </a:t>
            </a:r>
            <a:r>
              <a:rPr dirty="0" sz="2450" spc="0">
                <a:latin typeface="Arial"/>
                <a:cs typeface="Arial"/>
              </a:rPr>
              <a:t>Client	</a:t>
            </a:r>
            <a:r>
              <a:rPr dirty="0" sz="2450" spc="10">
                <a:latin typeface="Arial"/>
                <a:cs typeface="Arial"/>
              </a:rPr>
              <a:t>PPPoE</a:t>
            </a:r>
            <a:r>
              <a:rPr dirty="0" sz="2450" spc="-60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Client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96253" y="1999939"/>
            <a:ext cx="10892328" cy="5506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94146" y="2376890"/>
            <a:ext cx="10097135" cy="4711065"/>
          </a:xfrm>
          <a:custGeom>
            <a:avLst/>
            <a:gdLst/>
            <a:ahLst/>
            <a:cxnLst/>
            <a:rect l="l" t="t" r="r" b="b"/>
            <a:pathLst>
              <a:path w="10097135" h="4711065">
                <a:moveTo>
                  <a:pt x="9818936" y="0"/>
                </a:moveTo>
                <a:lnTo>
                  <a:pt x="277600" y="0"/>
                </a:lnTo>
                <a:lnTo>
                  <a:pt x="222359" y="212"/>
                </a:lnTo>
                <a:lnTo>
                  <a:pt x="177809" y="1700"/>
                </a:lnTo>
                <a:lnTo>
                  <a:pt x="114677" y="13603"/>
                </a:lnTo>
                <a:lnTo>
                  <a:pt x="52936" y="52936"/>
                </a:lnTo>
                <a:lnTo>
                  <a:pt x="13603" y="114677"/>
                </a:lnTo>
                <a:lnTo>
                  <a:pt x="1700" y="177810"/>
                </a:lnTo>
                <a:lnTo>
                  <a:pt x="212" y="222359"/>
                </a:lnTo>
                <a:lnTo>
                  <a:pt x="0" y="277600"/>
                </a:lnTo>
                <a:lnTo>
                  <a:pt x="0" y="4433278"/>
                </a:lnTo>
                <a:lnTo>
                  <a:pt x="212" y="4488519"/>
                </a:lnTo>
                <a:lnTo>
                  <a:pt x="1700" y="4533068"/>
                </a:lnTo>
                <a:lnTo>
                  <a:pt x="13603" y="4596201"/>
                </a:lnTo>
                <a:lnTo>
                  <a:pt x="52936" y="4657942"/>
                </a:lnTo>
                <a:lnTo>
                  <a:pt x="114677" y="4697275"/>
                </a:lnTo>
                <a:lnTo>
                  <a:pt x="177809" y="4709178"/>
                </a:lnTo>
                <a:lnTo>
                  <a:pt x="222359" y="4710666"/>
                </a:lnTo>
                <a:lnTo>
                  <a:pt x="277600" y="4710878"/>
                </a:lnTo>
                <a:lnTo>
                  <a:pt x="9818936" y="4710878"/>
                </a:lnTo>
                <a:lnTo>
                  <a:pt x="9874179" y="4710666"/>
                </a:lnTo>
                <a:lnTo>
                  <a:pt x="9918729" y="4709178"/>
                </a:lnTo>
                <a:lnTo>
                  <a:pt x="9981863" y="4697275"/>
                </a:lnTo>
                <a:lnTo>
                  <a:pt x="10043602" y="4657942"/>
                </a:lnTo>
                <a:lnTo>
                  <a:pt x="10082928" y="4596201"/>
                </a:lnTo>
                <a:lnTo>
                  <a:pt x="10094839" y="4533068"/>
                </a:lnTo>
                <a:lnTo>
                  <a:pt x="10096328" y="4488519"/>
                </a:lnTo>
                <a:lnTo>
                  <a:pt x="10096540" y="4433278"/>
                </a:lnTo>
                <a:lnTo>
                  <a:pt x="10096540" y="277600"/>
                </a:lnTo>
                <a:lnTo>
                  <a:pt x="10096328" y="222359"/>
                </a:lnTo>
                <a:lnTo>
                  <a:pt x="10094839" y="177810"/>
                </a:lnTo>
                <a:lnTo>
                  <a:pt x="10082928" y="114677"/>
                </a:lnTo>
                <a:lnTo>
                  <a:pt x="10043602" y="52936"/>
                </a:lnTo>
                <a:lnTo>
                  <a:pt x="9981863" y="13603"/>
                </a:lnTo>
                <a:lnTo>
                  <a:pt x="9918729" y="1700"/>
                </a:lnTo>
                <a:lnTo>
                  <a:pt x="9874179" y="212"/>
                </a:lnTo>
                <a:lnTo>
                  <a:pt x="9818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294146" y="2376890"/>
            <a:ext cx="10097135" cy="4711065"/>
          </a:xfrm>
          <a:custGeom>
            <a:avLst/>
            <a:gdLst/>
            <a:ahLst/>
            <a:cxnLst/>
            <a:rect l="l" t="t" r="r" b="b"/>
            <a:pathLst>
              <a:path w="10097135" h="4711065">
                <a:moveTo>
                  <a:pt x="277600" y="0"/>
                </a:moveTo>
                <a:lnTo>
                  <a:pt x="9818935" y="0"/>
                </a:lnTo>
                <a:lnTo>
                  <a:pt x="9874176" y="212"/>
                </a:lnTo>
                <a:lnTo>
                  <a:pt x="9918726" y="1700"/>
                </a:lnTo>
                <a:lnTo>
                  <a:pt x="9981859" y="13603"/>
                </a:lnTo>
                <a:lnTo>
                  <a:pt x="10043599" y="52936"/>
                </a:lnTo>
                <a:lnTo>
                  <a:pt x="10082932" y="114677"/>
                </a:lnTo>
                <a:lnTo>
                  <a:pt x="10094836" y="177810"/>
                </a:lnTo>
                <a:lnTo>
                  <a:pt x="10096323" y="222359"/>
                </a:lnTo>
                <a:lnTo>
                  <a:pt x="10096536" y="277600"/>
                </a:lnTo>
                <a:lnTo>
                  <a:pt x="10096536" y="4433278"/>
                </a:lnTo>
                <a:lnTo>
                  <a:pt x="10096323" y="4488519"/>
                </a:lnTo>
                <a:lnTo>
                  <a:pt x="10094836" y="4533068"/>
                </a:lnTo>
                <a:lnTo>
                  <a:pt x="10082932" y="4596201"/>
                </a:lnTo>
                <a:lnTo>
                  <a:pt x="10043599" y="4657942"/>
                </a:lnTo>
                <a:lnTo>
                  <a:pt x="9981859" y="4697275"/>
                </a:lnTo>
                <a:lnTo>
                  <a:pt x="9918726" y="4709178"/>
                </a:lnTo>
                <a:lnTo>
                  <a:pt x="9874176" y="4710666"/>
                </a:lnTo>
                <a:lnTo>
                  <a:pt x="9818935" y="4710878"/>
                </a:lnTo>
                <a:lnTo>
                  <a:pt x="277600" y="4710878"/>
                </a:lnTo>
                <a:lnTo>
                  <a:pt x="222359" y="4710666"/>
                </a:lnTo>
                <a:lnTo>
                  <a:pt x="177810" y="4709178"/>
                </a:lnTo>
                <a:lnTo>
                  <a:pt x="114677" y="4697275"/>
                </a:lnTo>
                <a:lnTo>
                  <a:pt x="52936" y="4657942"/>
                </a:lnTo>
                <a:lnTo>
                  <a:pt x="13603" y="4596201"/>
                </a:lnTo>
                <a:lnTo>
                  <a:pt x="1700" y="4533068"/>
                </a:lnTo>
                <a:lnTo>
                  <a:pt x="212" y="4488519"/>
                </a:lnTo>
                <a:lnTo>
                  <a:pt x="0" y="4433278"/>
                </a:lnTo>
                <a:lnTo>
                  <a:pt x="0" y="277600"/>
                </a:lnTo>
                <a:lnTo>
                  <a:pt x="212" y="222359"/>
                </a:lnTo>
                <a:lnTo>
                  <a:pt x="1700" y="177810"/>
                </a:lnTo>
                <a:lnTo>
                  <a:pt x="13603" y="114677"/>
                </a:lnTo>
                <a:lnTo>
                  <a:pt x="52936" y="52936"/>
                </a:lnTo>
                <a:lnTo>
                  <a:pt x="114677" y="13603"/>
                </a:lnTo>
                <a:lnTo>
                  <a:pt x="177810" y="1700"/>
                </a:lnTo>
                <a:lnTo>
                  <a:pt x="222359" y="212"/>
                </a:lnTo>
                <a:lnTo>
                  <a:pt x="27760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073466" y="329260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73466" y="579132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50128" y="3045463"/>
            <a:ext cx="8150859" cy="31521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43800"/>
              </a:lnSpc>
              <a:spcBef>
                <a:spcPts val="114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第⼆种部署⽅式</a:t>
            </a:r>
            <a:r>
              <a:rPr dirty="0" sz="2850" spc="25">
                <a:latin typeface="Microsoft JhengHei UI"/>
                <a:cs typeface="Microsoft JhengHei UI"/>
              </a:rPr>
              <a:t>，</a:t>
            </a:r>
            <a:r>
              <a:rPr dirty="0" sz="2850" spc="25">
                <a:latin typeface="Arial"/>
                <a:cs typeface="Arial"/>
              </a:rPr>
              <a:t>PPP</a:t>
            </a:r>
            <a:r>
              <a:rPr dirty="0" sz="2850" spc="30">
                <a:latin typeface="Microsoft JhengHei UI"/>
                <a:cs typeface="Microsoft JhengHei UI"/>
              </a:rPr>
              <a:t>会话建⽴在</a:t>
            </a:r>
            <a:r>
              <a:rPr dirty="0" sz="2850" spc="10">
                <a:latin typeface="Arial"/>
                <a:cs typeface="Arial"/>
              </a:rPr>
              <a:t>Host</a:t>
            </a:r>
            <a:r>
              <a:rPr dirty="0" sz="2850" spc="30">
                <a:latin typeface="Microsoft JhengHei UI"/>
                <a:cs typeface="Microsoft JhengHei UI"/>
              </a:rPr>
              <a:t>和运营商的 路由器之间，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为每⼀个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Host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建⽴⼀个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PPP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会话，每 个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Host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都是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PPPoE</a:t>
            </a:r>
            <a:r>
              <a:rPr dirty="0" sz="2850" spc="-4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Client</a:t>
            </a:r>
            <a:r>
              <a:rPr dirty="0" sz="2850" spc="10">
                <a:solidFill>
                  <a:srgbClr val="FF2600"/>
                </a:solidFill>
                <a:latin typeface="Microsoft JhengHei UI"/>
                <a:cs typeface="Microsoft JhengHei UI"/>
              </a:rPr>
              <a:t>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每个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Host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⼀个账号</a:t>
            </a:r>
            <a:r>
              <a:rPr dirty="0" sz="2850" spc="30">
                <a:latin typeface="Microsoft JhengHei UI"/>
                <a:cs typeface="Microsoft JhengHei UI"/>
              </a:rPr>
              <a:t>，⽅ 便运营商对⽤户进⾏计费和控制。 </a:t>
            </a:r>
            <a:r>
              <a:rPr dirty="0" sz="2850" spc="10">
                <a:latin typeface="Arial"/>
                <a:cs typeface="Arial"/>
              </a:rPr>
              <a:t>Host</a:t>
            </a:r>
            <a:r>
              <a:rPr dirty="0" sz="2850" spc="30">
                <a:latin typeface="Microsoft JhengHei UI"/>
                <a:cs typeface="Microsoft JhengHei UI"/>
              </a:rPr>
              <a:t>上必须安装</a:t>
            </a:r>
            <a:r>
              <a:rPr dirty="0" sz="2850" spc="15">
                <a:latin typeface="Arial"/>
                <a:cs typeface="Arial"/>
              </a:rPr>
              <a:t>PPPoE</a:t>
            </a:r>
            <a:r>
              <a:rPr dirty="0" sz="2850" spc="30">
                <a:latin typeface="Microsoft JhengHei UI"/>
                <a:cs typeface="Microsoft JhengHei UI"/>
              </a:rPr>
              <a:t>客户端拨号软件。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041793" y="715916"/>
            <a:ext cx="60210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PPPo</a:t>
            </a:r>
            <a:r>
              <a:rPr dirty="0" spc="0">
                <a:latin typeface="Arial"/>
                <a:cs typeface="Arial"/>
              </a:rPr>
              <a:t>E</a:t>
            </a:r>
            <a:r>
              <a:rPr dirty="0" spc="10"/>
              <a:t>第⼆种布署⽅案</a:t>
            </a:r>
          </a:p>
        </p:txBody>
      </p:sp>
      <p:sp>
        <p:nvSpPr>
          <p:cNvPr id="22" name="object 22"/>
          <p:cNvSpPr/>
          <p:nvPr/>
        </p:nvSpPr>
        <p:spPr>
          <a:xfrm>
            <a:off x="3927469" y="5421268"/>
            <a:ext cx="1425063" cy="912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65260" y="8239287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4" h="173354">
                <a:moveTo>
                  <a:pt x="152336" y="0"/>
                </a:moveTo>
                <a:lnTo>
                  <a:pt x="0" y="168312"/>
                </a:lnTo>
                <a:lnTo>
                  <a:pt x="921342" y="173102"/>
                </a:lnTo>
                <a:lnTo>
                  <a:pt x="1010121" y="1153"/>
                </a:lnTo>
                <a:lnTo>
                  <a:pt x="15233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65260" y="8239287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4" h="173354">
                <a:moveTo>
                  <a:pt x="0" y="168312"/>
                </a:moveTo>
                <a:lnTo>
                  <a:pt x="152336" y="0"/>
                </a:lnTo>
                <a:lnTo>
                  <a:pt x="1010121" y="1154"/>
                </a:lnTo>
                <a:lnTo>
                  <a:pt x="921342" y="173102"/>
                </a:lnTo>
                <a:lnTo>
                  <a:pt x="0" y="1683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48154" y="7765102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704626" y="0"/>
                </a:moveTo>
                <a:lnTo>
                  <a:pt x="106177" y="1"/>
                </a:lnTo>
                <a:lnTo>
                  <a:pt x="0" y="84180"/>
                </a:lnTo>
                <a:lnTo>
                  <a:pt x="636060" y="84177"/>
                </a:lnTo>
                <a:lnTo>
                  <a:pt x="668471" y="40623"/>
                </a:lnTo>
                <a:lnTo>
                  <a:pt x="70462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48154" y="7765102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0" y="84180"/>
                </a:moveTo>
                <a:lnTo>
                  <a:pt x="106177" y="1"/>
                </a:lnTo>
                <a:lnTo>
                  <a:pt x="704627" y="0"/>
                </a:lnTo>
                <a:lnTo>
                  <a:pt x="668472" y="40623"/>
                </a:lnTo>
                <a:lnTo>
                  <a:pt x="636060" y="84178"/>
                </a:lnTo>
                <a:lnTo>
                  <a:pt x="0" y="841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69712" y="8323457"/>
            <a:ext cx="783646" cy="1704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37773" y="8377287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524" y="0"/>
                </a:lnTo>
              </a:path>
            </a:pathLst>
          </a:custGeom>
          <a:ln w="343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37773" y="8360105"/>
            <a:ext cx="647700" cy="34925"/>
          </a:xfrm>
          <a:custGeom>
            <a:avLst/>
            <a:gdLst/>
            <a:ahLst/>
            <a:cxnLst/>
            <a:rect l="l" t="t" r="r" b="b"/>
            <a:pathLst>
              <a:path w="647700" h="34925">
                <a:moveTo>
                  <a:pt x="19549" y="0"/>
                </a:moveTo>
                <a:lnTo>
                  <a:pt x="0" y="33798"/>
                </a:lnTo>
                <a:lnTo>
                  <a:pt x="647524" y="34362"/>
                </a:lnTo>
                <a:lnTo>
                  <a:pt x="638571" y="876"/>
                </a:lnTo>
                <a:lnTo>
                  <a:pt x="19549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0504" y="787778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647" y="0"/>
                </a:moveTo>
                <a:lnTo>
                  <a:pt x="57235" y="0"/>
                </a:lnTo>
                <a:lnTo>
                  <a:pt x="45837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3"/>
                </a:lnTo>
                <a:lnTo>
                  <a:pt x="484647" y="449013"/>
                </a:lnTo>
                <a:lnTo>
                  <a:pt x="525115" y="442823"/>
                </a:lnTo>
                <a:lnTo>
                  <a:pt x="541882" y="403133"/>
                </a:lnTo>
                <a:lnTo>
                  <a:pt x="541882" y="45880"/>
                </a:lnTo>
                <a:lnTo>
                  <a:pt x="525115" y="6190"/>
                </a:lnTo>
                <a:lnTo>
                  <a:pt x="4846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0461" y="787778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347690" y="7845518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0"/>
                </a:moveTo>
                <a:lnTo>
                  <a:pt x="627510" y="0"/>
                </a:lnTo>
                <a:lnTo>
                  <a:pt x="627510" y="521032"/>
                </a:lnTo>
                <a:lnTo>
                  <a:pt x="0" y="5210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90504" y="787778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647" y="0"/>
                </a:moveTo>
                <a:lnTo>
                  <a:pt x="57235" y="0"/>
                </a:lnTo>
                <a:lnTo>
                  <a:pt x="45837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3"/>
                </a:lnTo>
                <a:lnTo>
                  <a:pt x="484647" y="449013"/>
                </a:lnTo>
                <a:lnTo>
                  <a:pt x="525115" y="442823"/>
                </a:lnTo>
                <a:lnTo>
                  <a:pt x="541882" y="403133"/>
                </a:lnTo>
                <a:lnTo>
                  <a:pt x="541882" y="45880"/>
                </a:lnTo>
                <a:lnTo>
                  <a:pt x="525115" y="6190"/>
                </a:lnTo>
                <a:lnTo>
                  <a:pt x="4846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90461" y="787778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63959" y="8408613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138702"/>
                </a:moveTo>
                <a:lnTo>
                  <a:pt x="922134" y="138702"/>
                </a:lnTo>
                <a:lnTo>
                  <a:pt x="922134" y="0"/>
                </a:lnTo>
                <a:lnTo>
                  <a:pt x="0" y="0"/>
                </a:lnTo>
                <a:lnTo>
                  <a:pt x="0" y="13870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163959" y="8408613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0"/>
                </a:moveTo>
                <a:lnTo>
                  <a:pt x="922134" y="0"/>
                </a:lnTo>
                <a:lnTo>
                  <a:pt x="922134" y="138702"/>
                </a:lnTo>
                <a:lnTo>
                  <a:pt x="0" y="13870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195869" y="8523034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111552" y="0"/>
                </a:moveTo>
                <a:lnTo>
                  <a:pt x="0" y="134863"/>
                </a:lnTo>
                <a:lnTo>
                  <a:pt x="674675" y="138702"/>
                </a:lnTo>
                <a:lnTo>
                  <a:pt x="739685" y="924"/>
                </a:lnTo>
                <a:lnTo>
                  <a:pt x="11155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195869" y="8523033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0" y="134864"/>
                </a:moveTo>
                <a:lnTo>
                  <a:pt x="111552" y="0"/>
                </a:lnTo>
                <a:lnTo>
                  <a:pt x="739685" y="924"/>
                </a:lnTo>
                <a:lnTo>
                  <a:pt x="674675" y="138702"/>
                </a:lnTo>
                <a:lnTo>
                  <a:pt x="0" y="13486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06408" y="8485891"/>
            <a:ext cx="199548" cy="282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69233" y="8517304"/>
            <a:ext cx="73897" cy="156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93296" y="8658452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5" h="12065">
                <a:moveTo>
                  <a:pt x="0" y="11478"/>
                </a:moveTo>
                <a:lnTo>
                  <a:pt x="678470" y="11478"/>
                </a:lnTo>
                <a:lnTo>
                  <a:pt x="678470" y="0"/>
                </a:lnTo>
                <a:lnTo>
                  <a:pt x="0" y="0"/>
                </a:lnTo>
                <a:lnTo>
                  <a:pt x="0" y="1147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188060" y="8653218"/>
            <a:ext cx="688975" cy="22225"/>
          </a:xfrm>
          <a:custGeom>
            <a:avLst/>
            <a:gdLst/>
            <a:ahLst/>
            <a:cxnLst/>
            <a:rect l="l" t="t" r="r" b="b"/>
            <a:pathLst>
              <a:path w="688975" h="22225">
                <a:moveTo>
                  <a:pt x="0" y="21949"/>
                </a:moveTo>
                <a:lnTo>
                  <a:pt x="688941" y="21949"/>
                </a:lnTo>
                <a:lnTo>
                  <a:pt x="688941" y="0"/>
                </a:lnTo>
                <a:lnTo>
                  <a:pt x="0" y="0"/>
                </a:lnTo>
                <a:lnTo>
                  <a:pt x="0" y="219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64369" y="8459636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79" h="16509">
                <a:moveTo>
                  <a:pt x="0" y="16150"/>
                </a:moveTo>
                <a:lnTo>
                  <a:pt x="246007" y="16150"/>
                </a:lnTo>
                <a:lnTo>
                  <a:pt x="246007" y="0"/>
                </a:lnTo>
                <a:lnTo>
                  <a:pt x="0" y="0"/>
                </a:lnTo>
                <a:lnTo>
                  <a:pt x="0" y="16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53897" y="8449165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4" h="37465">
                <a:moveTo>
                  <a:pt x="0" y="37092"/>
                </a:moveTo>
                <a:lnTo>
                  <a:pt x="266949" y="37092"/>
                </a:lnTo>
                <a:lnTo>
                  <a:pt x="266949" y="0"/>
                </a:lnTo>
                <a:lnTo>
                  <a:pt x="0" y="0"/>
                </a:lnTo>
                <a:lnTo>
                  <a:pt x="0" y="37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909541" y="8205539"/>
            <a:ext cx="222953" cy="287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972366" y="8236952"/>
            <a:ext cx="97303" cy="1621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78439" y="776342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5" h="600709">
                <a:moveTo>
                  <a:pt x="74229" y="0"/>
                </a:moveTo>
                <a:lnTo>
                  <a:pt x="1766" y="87072"/>
                </a:lnTo>
                <a:lnTo>
                  <a:pt x="0" y="600598"/>
                </a:lnTo>
                <a:lnTo>
                  <a:pt x="72834" y="455875"/>
                </a:lnTo>
                <a:lnTo>
                  <a:pt x="7422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978439" y="776342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5" h="600709">
                <a:moveTo>
                  <a:pt x="0" y="600597"/>
                </a:moveTo>
                <a:lnTo>
                  <a:pt x="72833" y="455874"/>
                </a:lnTo>
                <a:lnTo>
                  <a:pt x="74228" y="0"/>
                </a:lnTo>
                <a:lnTo>
                  <a:pt x="1765" y="87072"/>
                </a:lnTo>
                <a:lnTo>
                  <a:pt x="0" y="600597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68643" y="8234336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152336" y="0"/>
                </a:moveTo>
                <a:lnTo>
                  <a:pt x="0" y="168312"/>
                </a:lnTo>
                <a:lnTo>
                  <a:pt x="921343" y="173102"/>
                </a:lnTo>
                <a:lnTo>
                  <a:pt x="1010121" y="1154"/>
                </a:lnTo>
                <a:lnTo>
                  <a:pt x="15233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68643" y="8234336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0" y="168312"/>
                </a:moveTo>
                <a:lnTo>
                  <a:pt x="152336" y="0"/>
                </a:lnTo>
                <a:lnTo>
                  <a:pt x="1010121" y="1154"/>
                </a:lnTo>
                <a:lnTo>
                  <a:pt x="921342" y="173102"/>
                </a:lnTo>
                <a:lnTo>
                  <a:pt x="0" y="1683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251537" y="7760151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704627" y="0"/>
                </a:moveTo>
                <a:lnTo>
                  <a:pt x="106177" y="1"/>
                </a:lnTo>
                <a:lnTo>
                  <a:pt x="0" y="84180"/>
                </a:lnTo>
                <a:lnTo>
                  <a:pt x="636060" y="84178"/>
                </a:lnTo>
                <a:lnTo>
                  <a:pt x="668472" y="40623"/>
                </a:lnTo>
                <a:lnTo>
                  <a:pt x="70462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251537" y="7760151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0" y="84180"/>
                </a:moveTo>
                <a:lnTo>
                  <a:pt x="106177" y="1"/>
                </a:lnTo>
                <a:lnTo>
                  <a:pt x="704627" y="0"/>
                </a:lnTo>
                <a:lnTo>
                  <a:pt x="668472" y="40623"/>
                </a:lnTo>
                <a:lnTo>
                  <a:pt x="636060" y="84178"/>
                </a:lnTo>
                <a:lnTo>
                  <a:pt x="0" y="841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173097" y="8318506"/>
            <a:ext cx="783646" cy="1704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241157" y="8372336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524" y="0"/>
                </a:lnTo>
              </a:path>
            </a:pathLst>
          </a:custGeom>
          <a:ln w="343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41157" y="8355155"/>
            <a:ext cx="647700" cy="34925"/>
          </a:xfrm>
          <a:custGeom>
            <a:avLst/>
            <a:gdLst/>
            <a:ahLst/>
            <a:cxnLst/>
            <a:rect l="l" t="t" r="r" b="b"/>
            <a:pathLst>
              <a:path w="647700" h="34925">
                <a:moveTo>
                  <a:pt x="19549" y="0"/>
                </a:moveTo>
                <a:lnTo>
                  <a:pt x="0" y="33798"/>
                </a:lnTo>
                <a:lnTo>
                  <a:pt x="647524" y="34362"/>
                </a:lnTo>
                <a:lnTo>
                  <a:pt x="638571" y="876"/>
                </a:lnTo>
                <a:lnTo>
                  <a:pt x="19549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93889" y="787283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4"/>
                </a:lnTo>
                <a:lnTo>
                  <a:pt x="484646" y="449014"/>
                </a:lnTo>
                <a:lnTo>
                  <a:pt x="525114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4" y="6190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93845" y="787283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251074" y="7840567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4" h="521334">
                <a:moveTo>
                  <a:pt x="0" y="0"/>
                </a:moveTo>
                <a:lnTo>
                  <a:pt x="627510" y="0"/>
                </a:lnTo>
                <a:lnTo>
                  <a:pt x="627510" y="521032"/>
                </a:lnTo>
                <a:lnTo>
                  <a:pt x="0" y="5210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293889" y="787283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4"/>
                </a:lnTo>
                <a:lnTo>
                  <a:pt x="484646" y="449014"/>
                </a:lnTo>
                <a:lnTo>
                  <a:pt x="525114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4" y="6190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293845" y="7872830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067343" y="8403662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138702"/>
                </a:moveTo>
                <a:lnTo>
                  <a:pt x="922134" y="138702"/>
                </a:lnTo>
                <a:lnTo>
                  <a:pt x="922134" y="0"/>
                </a:lnTo>
                <a:lnTo>
                  <a:pt x="0" y="0"/>
                </a:lnTo>
                <a:lnTo>
                  <a:pt x="0" y="13870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067343" y="8403662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0"/>
                </a:moveTo>
                <a:lnTo>
                  <a:pt x="922134" y="0"/>
                </a:lnTo>
                <a:lnTo>
                  <a:pt x="922134" y="138702"/>
                </a:lnTo>
                <a:lnTo>
                  <a:pt x="0" y="13870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099254" y="8518083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111552" y="0"/>
                </a:moveTo>
                <a:lnTo>
                  <a:pt x="0" y="134865"/>
                </a:lnTo>
                <a:lnTo>
                  <a:pt x="674674" y="138702"/>
                </a:lnTo>
                <a:lnTo>
                  <a:pt x="739685" y="924"/>
                </a:lnTo>
                <a:lnTo>
                  <a:pt x="11155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099254" y="8518083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0" y="134864"/>
                </a:moveTo>
                <a:lnTo>
                  <a:pt x="111552" y="0"/>
                </a:lnTo>
                <a:lnTo>
                  <a:pt x="739685" y="924"/>
                </a:lnTo>
                <a:lnTo>
                  <a:pt x="674675" y="138702"/>
                </a:lnTo>
                <a:lnTo>
                  <a:pt x="0" y="13486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709791" y="8480942"/>
            <a:ext cx="199548" cy="2821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772616" y="8512354"/>
            <a:ext cx="73897" cy="156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096680" y="8653503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4" h="12065">
                <a:moveTo>
                  <a:pt x="0" y="11478"/>
                </a:moveTo>
                <a:lnTo>
                  <a:pt x="678470" y="11478"/>
                </a:lnTo>
                <a:lnTo>
                  <a:pt x="678470" y="0"/>
                </a:lnTo>
                <a:lnTo>
                  <a:pt x="0" y="0"/>
                </a:lnTo>
                <a:lnTo>
                  <a:pt x="0" y="1147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091445" y="8648267"/>
            <a:ext cx="688975" cy="22225"/>
          </a:xfrm>
          <a:custGeom>
            <a:avLst/>
            <a:gdLst/>
            <a:ahLst/>
            <a:cxnLst/>
            <a:rect l="l" t="t" r="r" b="b"/>
            <a:pathLst>
              <a:path w="688975" h="22225">
                <a:moveTo>
                  <a:pt x="0" y="21949"/>
                </a:moveTo>
                <a:lnTo>
                  <a:pt x="688941" y="21949"/>
                </a:lnTo>
                <a:lnTo>
                  <a:pt x="688941" y="0"/>
                </a:lnTo>
                <a:lnTo>
                  <a:pt x="0" y="0"/>
                </a:lnTo>
                <a:lnTo>
                  <a:pt x="0" y="219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667753" y="8454686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79" h="16509">
                <a:moveTo>
                  <a:pt x="0" y="16150"/>
                </a:moveTo>
                <a:lnTo>
                  <a:pt x="246007" y="16150"/>
                </a:lnTo>
                <a:lnTo>
                  <a:pt x="246007" y="0"/>
                </a:lnTo>
                <a:lnTo>
                  <a:pt x="0" y="0"/>
                </a:lnTo>
                <a:lnTo>
                  <a:pt x="0" y="16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57282" y="8444214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5" h="37465">
                <a:moveTo>
                  <a:pt x="0" y="37092"/>
                </a:moveTo>
                <a:lnTo>
                  <a:pt x="266949" y="37092"/>
                </a:lnTo>
                <a:lnTo>
                  <a:pt x="266949" y="0"/>
                </a:lnTo>
                <a:lnTo>
                  <a:pt x="0" y="0"/>
                </a:lnTo>
                <a:lnTo>
                  <a:pt x="0" y="37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812925" y="8200588"/>
            <a:ext cx="222953" cy="2878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875751" y="8232001"/>
            <a:ext cx="97303" cy="1621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881822" y="7758476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5" h="600709">
                <a:moveTo>
                  <a:pt x="74229" y="0"/>
                </a:moveTo>
                <a:lnTo>
                  <a:pt x="1765" y="87071"/>
                </a:lnTo>
                <a:lnTo>
                  <a:pt x="0" y="600597"/>
                </a:lnTo>
                <a:lnTo>
                  <a:pt x="72833" y="455874"/>
                </a:lnTo>
                <a:lnTo>
                  <a:pt x="7422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881822" y="7758476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5" h="600709">
                <a:moveTo>
                  <a:pt x="0" y="600597"/>
                </a:moveTo>
                <a:lnTo>
                  <a:pt x="72833" y="455874"/>
                </a:lnTo>
                <a:lnTo>
                  <a:pt x="74228" y="0"/>
                </a:lnTo>
                <a:lnTo>
                  <a:pt x="1765" y="87072"/>
                </a:lnTo>
                <a:lnTo>
                  <a:pt x="0" y="600597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034852" y="8239287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152336" y="0"/>
                </a:moveTo>
                <a:lnTo>
                  <a:pt x="0" y="168312"/>
                </a:lnTo>
                <a:lnTo>
                  <a:pt x="921343" y="173102"/>
                </a:lnTo>
                <a:lnTo>
                  <a:pt x="1010121" y="1153"/>
                </a:lnTo>
                <a:lnTo>
                  <a:pt x="15233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034852" y="8239287"/>
            <a:ext cx="1010285" cy="173355"/>
          </a:xfrm>
          <a:custGeom>
            <a:avLst/>
            <a:gdLst/>
            <a:ahLst/>
            <a:cxnLst/>
            <a:rect l="l" t="t" r="r" b="b"/>
            <a:pathLst>
              <a:path w="1010285" h="173354">
                <a:moveTo>
                  <a:pt x="0" y="168312"/>
                </a:moveTo>
                <a:lnTo>
                  <a:pt x="152336" y="0"/>
                </a:lnTo>
                <a:lnTo>
                  <a:pt x="1010121" y="1154"/>
                </a:lnTo>
                <a:lnTo>
                  <a:pt x="921342" y="173102"/>
                </a:lnTo>
                <a:lnTo>
                  <a:pt x="0" y="1683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217746" y="7765102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704627" y="0"/>
                </a:moveTo>
                <a:lnTo>
                  <a:pt x="106177" y="1"/>
                </a:lnTo>
                <a:lnTo>
                  <a:pt x="0" y="84180"/>
                </a:lnTo>
                <a:lnTo>
                  <a:pt x="636060" y="84177"/>
                </a:lnTo>
                <a:lnTo>
                  <a:pt x="668472" y="40623"/>
                </a:lnTo>
                <a:lnTo>
                  <a:pt x="70462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17746" y="7765102"/>
            <a:ext cx="704850" cy="84455"/>
          </a:xfrm>
          <a:custGeom>
            <a:avLst/>
            <a:gdLst/>
            <a:ahLst/>
            <a:cxnLst/>
            <a:rect l="l" t="t" r="r" b="b"/>
            <a:pathLst>
              <a:path w="704850" h="84454">
                <a:moveTo>
                  <a:pt x="0" y="84180"/>
                </a:moveTo>
                <a:lnTo>
                  <a:pt x="106177" y="1"/>
                </a:lnTo>
                <a:lnTo>
                  <a:pt x="704627" y="0"/>
                </a:lnTo>
                <a:lnTo>
                  <a:pt x="668472" y="40623"/>
                </a:lnTo>
                <a:lnTo>
                  <a:pt x="636060" y="84178"/>
                </a:lnTo>
                <a:lnTo>
                  <a:pt x="0" y="841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139305" y="8323457"/>
            <a:ext cx="783646" cy="1704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207366" y="8377287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524" y="0"/>
                </a:lnTo>
              </a:path>
            </a:pathLst>
          </a:custGeom>
          <a:ln w="343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07366" y="8360105"/>
            <a:ext cx="647700" cy="34925"/>
          </a:xfrm>
          <a:custGeom>
            <a:avLst/>
            <a:gdLst/>
            <a:ahLst/>
            <a:cxnLst/>
            <a:rect l="l" t="t" r="r" b="b"/>
            <a:pathLst>
              <a:path w="647700" h="34925">
                <a:moveTo>
                  <a:pt x="19549" y="0"/>
                </a:moveTo>
                <a:lnTo>
                  <a:pt x="0" y="33798"/>
                </a:lnTo>
                <a:lnTo>
                  <a:pt x="647524" y="34362"/>
                </a:lnTo>
                <a:lnTo>
                  <a:pt x="638571" y="876"/>
                </a:lnTo>
                <a:lnTo>
                  <a:pt x="19549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260097" y="787778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3"/>
                </a:lnTo>
                <a:lnTo>
                  <a:pt x="484646" y="449013"/>
                </a:lnTo>
                <a:lnTo>
                  <a:pt x="525114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4" y="6190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260053" y="787778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217283" y="7845518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4" h="521334">
                <a:moveTo>
                  <a:pt x="0" y="0"/>
                </a:moveTo>
                <a:lnTo>
                  <a:pt x="627510" y="0"/>
                </a:lnTo>
                <a:lnTo>
                  <a:pt x="627510" y="521032"/>
                </a:lnTo>
                <a:lnTo>
                  <a:pt x="0" y="52103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260097" y="787778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484646" y="0"/>
                </a:moveTo>
                <a:lnTo>
                  <a:pt x="57235" y="0"/>
                </a:lnTo>
                <a:lnTo>
                  <a:pt x="45836" y="43"/>
                </a:lnTo>
                <a:lnTo>
                  <a:pt x="6147" y="16810"/>
                </a:lnTo>
                <a:lnTo>
                  <a:pt x="0" y="45880"/>
                </a:lnTo>
                <a:lnTo>
                  <a:pt x="0" y="403133"/>
                </a:lnTo>
                <a:lnTo>
                  <a:pt x="16766" y="442823"/>
                </a:lnTo>
                <a:lnTo>
                  <a:pt x="57235" y="449013"/>
                </a:lnTo>
                <a:lnTo>
                  <a:pt x="484646" y="449013"/>
                </a:lnTo>
                <a:lnTo>
                  <a:pt x="525114" y="442823"/>
                </a:lnTo>
                <a:lnTo>
                  <a:pt x="541881" y="403133"/>
                </a:lnTo>
                <a:lnTo>
                  <a:pt x="541881" y="45880"/>
                </a:lnTo>
                <a:lnTo>
                  <a:pt x="525114" y="6190"/>
                </a:lnTo>
                <a:lnTo>
                  <a:pt x="484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260053" y="787778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89" h="449579">
                <a:moveTo>
                  <a:pt x="57278" y="0"/>
                </a:moveTo>
                <a:lnTo>
                  <a:pt x="484690" y="0"/>
                </a:lnTo>
                <a:lnTo>
                  <a:pt x="496088" y="43"/>
                </a:lnTo>
                <a:lnTo>
                  <a:pt x="535778" y="16810"/>
                </a:lnTo>
                <a:lnTo>
                  <a:pt x="541969" y="57278"/>
                </a:lnTo>
                <a:lnTo>
                  <a:pt x="541969" y="391735"/>
                </a:lnTo>
                <a:lnTo>
                  <a:pt x="535778" y="432203"/>
                </a:lnTo>
                <a:lnTo>
                  <a:pt x="496088" y="448970"/>
                </a:lnTo>
                <a:lnTo>
                  <a:pt x="484690" y="449014"/>
                </a:lnTo>
                <a:lnTo>
                  <a:pt x="57278" y="449014"/>
                </a:lnTo>
                <a:lnTo>
                  <a:pt x="16810" y="442823"/>
                </a:lnTo>
                <a:lnTo>
                  <a:pt x="43" y="403133"/>
                </a:lnTo>
                <a:lnTo>
                  <a:pt x="0" y="391735"/>
                </a:lnTo>
                <a:lnTo>
                  <a:pt x="0" y="57278"/>
                </a:lnTo>
                <a:lnTo>
                  <a:pt x="6190" y="16810"/>
                </a:lnTo>
                <a:lnTo>
                  <a:pt x="45880" y="43"/>
                </a:lnTo>
                <a:lnTo>
                  <a:pt x="5727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033551" y="8408613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5" h="139065">
                <a:moveTo>
                  <a:pt x="0" y="138702"/>
                </a:moveTo>
                <a:lnTo>
                  <a:pt x="922134" y="138702"/>
                </a:lnTo>
                <a:lnTo>
                  <a:pt x="922134" y="0"/>
                </a:lnTo>
                <a:lnTo>
                  <a:pt x="0" y="0"/>
                </a:lnTo>
                <a:lnTo>
                  <a:pt x="0" y="13870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033551" y="8408613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5" h="139065">
                <a:moveTo>
                  <a:pt x="0" y="0"/>
                </a:moveTo>
                <a:lnTo>
                  <a:pt x="922134" y="0"/>
                </a:lnTo>
                <a:lnTo>
                  <a:pt x="922134" y="138702"/>
                </a:lnTo>
                <a:lnTo>
                  <a:pt x="0" y="13870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65462" y="8523034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111552" y="0"/>
                </a:moveTo>
                <a:lnTo>
                  <a:pt x="0" y="134863"/>
                </a:lnTo>
                <a:lnTo>
                  <a:pt x="674674" y="138702"/>
                </a:lnTo>
                <a:lnTo>
                  <a:pt x="739685" y="924"/>
                </a:lnTo>
                <a:lnTo>
                  <a:pt x="11155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065462" y="8523033"/>
            <a:ext cx="739775" cy="139065"/>
          </a:xfrm>
          <a:custGeom>
            <a:avLst/>
            <a:gdLst/>
            <a:ahLst/>
            <a:cxnLst/>
            <a:rect l="l" t="t" r="r" b="b"/>
            <a:pathLst>
              <a:path w="739775" h="139065">
                <a:moveTo>
                  <a:pt x="0" y="134864"/>
                </a:moveTo>
                <a:lnTo>
                  <a:pt x="111552" y="0"/>
                </a:lnTo>
                <a:lnTo>
                  <a:pt x="739685" y="924"/>
                </a:lnTo>
                <a:lnTo>
                  <a:pt x="674675" y="138702"/>
                </a:lnTo>
                <a:lnTo>
                  <a:pt x="0" y="13486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676000" y="8485891"/>
            <a:ext cx="199548" cy="2821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738825" y="8517304"/>
            <a:ext cx="73897" cy="1564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062889" y="8658452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4" h="12065">
                <a:moveTo>
                  <a:pt x="0" y="11478"/>
                </a:moveTo>
                <a:lnTo>
                  <a:pt x="678470" y="11478"/>
                </a:lnTo>
                <a:lnTo>
                  <a:pt x="678470" y="0"/>
                </a:lnTo>
                <a:lnTo>
                  <a:pt x="0" y="0"/>
                </a:lnTo>
                <a:lnTo>
                  <a:pt x="0" y="1147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057653" y="8653218"/>
            <a:ext cx="688975" cy="22225"/>
          </a:xfrm>
          <a:custGeom>
            <a:avLst/>
            <a:gdLst/>
            <a:ahLst/>
            <a:cxnLst/>
            <a:rect l="l" t="t" r="r" b="b"/>
            <a:pathLst>
              <a:path w="688975" h="22225">
                <a:moveTo>
                  <a:pt x="0" y="21949"/>
                </a:moveTo>
                <a:lnTo>
                  <a:pt x="688941" y="21949"/>
                </a:lnTo>
                <a:lnTo>
                  <a:pt x="688941" y="0"/>
                </a:lnTo>
                <a:lnTo>
                  <a:pt x="0" y="0"/>
                </a:lnTo>
                <a:lnTo>
                  <a:pt x="0" y="219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633961" y="8459636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80" h="16509">
                <a:moveTo>
                  <a:pt x="0" y="16150"/>
                </a:moveTo>
                <a:lnTo>
                  <a:pt x="246007" y="16150"/>
                </a:lnTo>
                <a:lnTo>
                  <a:pt x="246007" y="0"/>
                </a:lnTo>
                <a:lnTo>
                  <a:pt x="0" y="0"/>
                </a:lnTo>
                <a:lnTo>
                  <a:pt x="0" y="16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623490" y="8449165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5" h="37465">
                <a:moveTo>
                  <a:pt x="0" y="37092"/>
                </a:moveTo>
                <a:lnTo>
                  <a:pt x="266949" y="37092"/>
                </a:lnTo>
                <a:lnTo>
                  <a:pt x="266949" y="0"/>
                </a:lnTo>
                <a:lnTo>
                  <a:pt x="0" y="0"/>
                </a:lnTo>
                <a:lnTo>
                  <a:pt x="0" y="37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779133" y="8205539"/>
            <a:ext cx="222953" cy="2878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841958" y="8236952"/>
            <a:ext cx="97303" cy="1621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848031" y="776342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4" h="600709">
                <a:moveTo>
                  <a:pt x="74229" y="0"/>
                </a:moveTo>
                <a:lnTo>
                  <a:pt x="1765" y="87072"/>
                </a:lnTo>
                <a:lnTo>
                  <a:pt x="0" y="600598"/>
                </a:lnTo>
                <a:lnTo>
                  <a:pt x="72833" y="455875"/>
                </a:lnTo>
                <a:lnTo>
                  <a:pt x="7422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848031" y="7763425"/>
            <a:ext cx="74295" cy="600710"/>
          </a:xfrm>
          <a:custGeom>
            <a:avLst/>
            <a:gdLst/>
            <a:ahLst/>
            <a:cxnLst/>
            <a:rect l="l" t="t" r="r" b="b"/>
            <a:pathLst>
              <a:path w="74294" h="600709">
                <a:moveTo>
                  <a:pt x="0" y="600597"/>
                </a:moveTo>
                <a:lnTo>
                  <a:pt x="72833" y="455874"/>
                </a:lnTo>
                <a:lnTo>
                  <a:pt x="74228" y="0"/>
                </a:lnTo>
                <a:lnTo>
                  <a:pt x="1765" y="87072"/>
                </a:lnTo>
                <a:lnTo>
                  <a:pt x="0" y="600597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503715" y="3261977"/>
            <a:ext cx="2014855" cy="847090"/>
          </a:xfrm>
          <a:custGeom>
            <a:avLst/>
            <a:gdLst/>
            <a:ahLst/>
            <a:cxnLst/>
            <a:rect l="l" t="t" r="r" b="b"/>
            <a:pathLst>
              <a:path w="2014854" h="847089">
                <a:moveTo>
                  <a:pt x="386959" y="272541"/>
                </a:moveTo>
                <a:lnTo>
                  <a:pt x="334443" y="275162"/>
                </a:lnTo>
                <a:lnTo>
                  <a:pt x="284077" y="282799"/>
                </a:lnTo>
                <a:lnTo>
                  <a:pt x="236321" y="295108"/>
                </a:lnTo>
                <a:lnTo>
                  <a:pt x="191637" y="311747"/>
                </a:lnTo>
                <a:lnTo>
                  <a:pt x="150484" y="332375"/>
                </a:lnTo>
                <a:lnTo>
                  <a:pt x="113323" y="356648"/>
                </a:lnTo>
                <a:lnTo>
                  <a:pt x="80616" y="384225"/>
                </a:lnTo>
                <a:lnTo>
                  <a:pt x="52823" y="414763"/>
                </a:lnTo>
                <a:lnTo>
                  <a:pt x="30403" y="447919"/>
                </a:lnTo>
                <a:lnTo>
                  <a:pt x="13819" y="483353"/>
                </a:lnTo>
                <a:lnTo>
                  <a:pt x="3531" y="520721"/>
                </a:lnTo>
                <a:lnTo>
                  <a:pt x="0" y="559681"/>
                </a:lnTo>
                <a:lnTo>
                  <a:pt x="3531" y="598639"/>
                </a:lnTo>
                <a:lnTo>
                  <a:pt x="13820" y="636001"/>
                </a:lnTo>
                <a:lnTo>
                  <a:pt x="30404" y="671425"/>
                </a:lnTo>
                <a:lnTo>
                  <a:pt x="52824" y="704571"/>
                </a:lnTo>
                <a:lnTo>
                  <a:pt x="80618" y="735096"/>
                </a:lnTo>
                <a:lnTo>
                  <a:pt x="113325" y="762659"/>
                </a:lnTo>
                <a:lnTo>
                  <a:pt x="150486" y="786918"/>
                </a:lnTo>
                <a:lnTo>
                  <a:pt x="191639" y="807533"/>
                </a:lnTo>
                <a:lnTo>
                  <a:pt x="236324" y="824161"/>
                </a:lnTo>
                <a:lnTo>
                  <a:pt x="284079" y="836461"/>
                </a:lnTo>
                <a:lnTo>
                  <a:pt x="334445" y="844092"/>
                </a:lnTo>
                <a:lnTo>
                  <a:pt x="386959" y="846711"/>
                </a:lnTo>
                <a:lnTo>
                  <a:pt x="390998" y="846711"/>
                </a:lnTo>
                <a:lnTo>
                  <a:pt x="399076" y="846492"/>
                </a:lnTo>
                <a:lnTo>
                  <a:pt x="1695328" y="846492"/>
                </a:lnTo>
                <a:lnTo>
                  <a:pt x="1744003" y="843580"/>
                </a:lnTo>
                <a:lnTo>
                  <a:pt x="1793646" y="834516"/>
                </a:lnTo>
                <a:lnTo>
                  <a:pt x="1839934" y="820010"/>
                </a:lnTo>
                <a:lnTo>
                  <a:pt x="1882203" y="800554"/>
                </a:lnTo>
                <a:lnTo>
                  <a:pt x="1919791" y="776641"/>
                </a:lnTo>
                <a:lnTo>
                  <a:pt x="1952033" y="748762"/>
                </a:lnTo>
                <a:lnTo>
                  <a:pt x="1978265" y="717409"/>
                </a:lnTo>
                <a:lnTo>
                  <a:pt x="1997824" y="683074"/>
                </a:lnTo>
                <a:lnTo>
                  <a:pt x="2010046" y="646250"/>
                </a:lnTo>
                <a:lnTo>
                  <a:pt x="2014268" y="607428"/>
                </a:lnTo>
                <a:lnTo>
                  <a:pt x="2010046" y="568603"/>
                </a:lnTo>
                <a:lnTo>
                  <a:pt x="1997824" y="531770"/>
                </a:lnTo>
                <a:lnTo>
                  <a:pt x="1978265" y="497423"/>
                </a:lnTo>
                <a:lnTo>
                  <a:pt x="1952033" y="466055"/>
                </a:lnTo>
                <a:lnTo>
                  <a:pt x="1919791" y="438160"/>
                </a:lnTo>
                <a:lnTo>
                  <a:pt x="1882203" y="414230"/>
                </a:lnTo>
                <a:lnTo>
                  <a:pt x="1839934" y="394759"/>
                </a:lnTo>
                <a:lnTo>
                  <a:pt x="1824019" y="389768"/>
                </a:lnTo>
                <a:lnTo>
                  <a:pt x="1557438" y="389768"/>
                </a:lnTo>
                <a:lnTo>
                  <a:pt x="1550537" y="349447"/>
                </a:lnTo>
                <a:lnTo>
                  <a:pt x="1538667" y="310398"/>
                </a:lnTo>
                <a:lnTo>
                  <a:pt x="1523847" y="276821"/>
                </a:lnTo>
                <a:lnTo>
                  <a:pt x="453052" y="276821"/>
                </a:lnTo>
                <a:lnTo>
                  <a:pt x="436833" y="274995"/>
                </a:lnTo>
                <a:lnTo>
                  <a:pt x="420402" y="273652"/>
                </a:lnTo>
                <a:lnTo>
                  <a:pt x="403773" y="272824"/>
                </a:lnTo>
                <a:lnTo>
                  <a:pt x="386959" y="272541"/>
                </a:lnTo>
                <a:close/>
              </a:path>
              <a:path w="2014854" h="847089">
                <a:moveTo>
                  <a:pt x="1695328" y="846492"/>
                </a:moveTo>
                <a:lnTo>
                  <a:pt x="399076" y="846492"/>
                </a:lnTo>
                <a:lnTo>
                  <a:pt x="984323" y="846619"/>
                </a:lnTo>
                <a:lnTo>
                  <a:pt x="986506" y="846711"/>
                </a:lnTo>
                <a:lnTo>
                  <a:pt x="990897" y="846711"/>
                </a:lnTo>
                <a:lnTo>
                  <a:pt x="993003" y="846619"/>
                </a:lnTo>
                <a:lnTo>
                  <a:pt x="1693507" y="846601"/>
                </a:lnTo>
                <a:lnTo>
                  <a:pt x="1695328" y="846492"/>
                </a:lnTo>
                <a:close/>
              </a:path>
              <a:path w="2014854" h="847089">
                <a:moveTo>
                  <a:pt x="1693507" y="846601"/>
                </a:moveTo>
                <a:lnTo>
                  <a:pt x="995173" y="846601"/>
                </a:lnTo>
                <a:lnTo>
                  <a:pt x="1691669" y="846711"/>
                </a:lnTo>
                <a:lnTo>
                  <a:pt x="1693507" y="846601"/>
                </a:lnTo>
                <a:close/>
              </a:path>
              <a:path w="2014854" h="847089">
                <a:moveTo>
                  <a:pt x="1691669" y="368034"/>
                </a:moveTo>
                <a:lnTo>
                  <a:pt x="1656239" y="369478"/>
                </a:lnTo>
                <a:lnTo>
                  <a:pt x="1621920" y="373694"/>
                </a:lnTo>
                <a:lnTo>
                  <a:pt x="1588917" y="380514"/>
                </a:lnTo>
                <a:lnTo>
                  <a:pt x="1557438" y="389768"/>
                </a:lnTo>
                <a:lnTo>
                  <a:pt x="1824019" y="389768"/>
                </a:lnTo>
                <a:lnTo>
                  <a:pt x="1793646" y="380241"/>
                </a:lnTo>
                <a:lnTo>
                  <a:pt x="1744003" y="371168"/>
                </a:lnTo>
                <a:lnTo>
                  <a:pt x="1691669" y="368034"/>
                </a:lnTo>
                <a:close/>
              </a:path>
              <a:path w="2014854" h="847089">
                <a:moveTo>
                  <a:pt x="988721" y="0"/>
                </a:moveTo>
                <a:lnTo>
                  <a:pt x="932694" y="2014"/>
                </a:lnTo>
                <a:lnTo>
                  <a:pt x="878206" y="7930"/>
                </a:lnTo>
                <a:lnTo>
                  <a:pt x="825512" y="17562"/>
                </a:lnTo>
                <a:lnTo>
                  <a:pt x="774866" y="30721"/>
                </a:lnTo>
                <a:lnTo>
                  <a:pt x="726520" y="47218"/>
                </a:lnTo>
                <a:lnTo>
                  <a:pt x="680730" y="66865"/>
                </a:lnTo>
                <a:lnTo>
                  <a:pt x="637749" y="89476"/>
                </a:lnTo>
                <a:lnTo>
                  <a:pt x="597829" y="114860"/>
                </a:lnTo>
                <a:lnTo>
                  <a:pt x="561226" y="142832"/>
                </a:lnTo>
                <a:lnTo>
                  <a:pt x="528193" y="173202"/>
                </a:lnTo>
                <a:lnTo>
                  <a:pt x="498984" y="205782"/>
                </a:lnTo>
                <a:lnTo>
                  <a:pt x="473852" y="240385"/>
                </a:lnTo>
                <a:lnTo>
                  <a:pt x="453052" y="276821"/>
                </a:lnTo>
                <a:lnTo>
                  <a:pt x="1523847" y="276821"/>
                </a:lnTo>
                <a:lnTo>
                  <a:pt x="1501005" y="236851"/>
                </a:lnTo>
                <a:lnTo>
                  <a:pt x="1475705" y="202719"/>
                </a:lnTo>
                <a:lnTo>
                  <a:pt x="1446422" y="170593"/>
                </a:lnTo>
                <a:lnTo>
                  <a:pt x="1413402" y="140656"/>
                </a:lnTo>
                <a:lnTo>
                  <a:pt x="1376891" y="113092"/>
                </a:lnTo>
                <a:lnTo>
                  <a:pt x="1337137" y="88083"/>
                </a:lnTo>
                <a:lnTo>
                  <a:pt x="1294384" y="65815"/>
                </a:lnTo>
                <a:lnTo>
                  <a:pt x="1248880" y="46468"/>
                </a:lnTo>
                <a:lnTo>
                  <a:pt x="1200872" y="30229"/>
                </a:lnTo>
                <a:lnTo>
                  <a:pt x="1150606" y="17278"/>
                </a:lnTo>
                <a:lnTo>
                  <a:pt x="1098327" y="7801"/>
                </a:lnTo>
                <a:lnTo>
                  <a:pt x="1044284" y="1980"/>
                </a:lnTo>
                <a:lnTo>
                  <a:pt x="9887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03715" y="3261977"/>
            <a:ext cx="2014855" cy="847090"/>
          </a:xfrm>
          <a:custGeom>
            <a:avLst/>
            <a:gdLst/>
            <a:ahLst/>
            <a:cxnLst/>
            <a:rect l="l" t="t" r="r" b="b"/>
            <a:pathLst>
              <a:path w="2014854" h="847089">
                <a:moveTo>
                  <a:pt x="988722" y="0"/>
                </a:moveTo>
                <a:lnTo>
                  <a:pt x="932695" y="2014"/>
                </a:lnTo>
                <a:lnTo>
                  <a:pt x="878207" y="7931"/>
                </a:lnTo>
                <a:lnTo>
                  <a:pt x="825513" y="17562"/>
                </a:lnTo>
                <a:lnTo>
                  <a:pt x="774866" y="30721"/>
                </a:lnTo>
                <a:lnTo>
                  <a:pt x="726521" y="47218"/>
                </a:lnTo>
                <a:lnTo>
                  <a:pt x="680731" y="66866"/>
                </a:lnTo>
                <a:lnTo>
                  <a:pt x="637749" y="89476"/>
                </a:lnTo>
                <a:lnTo>
                  <a:pt x="597830" y="114861"/>
                </a:lnTo>
                <a:lnTo>
                  <a:pt x="561227" y="142832"/>
                </a:lnTo>
                <a:lnTo>
                  <a:pt x="528194" y="173202"/>
                </a:lnTo>
                <a:lnTo>
                  <a:pt x="498985" y="205782"/>
                </a:lnTo>
                <a:lnTo>
                  <a:pt x="473853" y="240385"/>
                </a:lnTo>
                <a:lnTo>
                  <a:pt x="453053" y="276822"/>
                </a:lnTo>
                <a:lnTo>
                  <a:pt x="436834" y="274996"/>
                </a:lnTo>
                <a:lnTo>
                  <a:pt x="420403" y="273653"/>
                </a:lnTo>
                <a:lnTo>
                  <a:pt x="403773" y="272824"/>
                </a:lnTo>
                <a:lnTo>
                  <a:pt x="386959" y="272541"/>
                </a:lnTo>
                <a:lnTo>
                  <a:pt x="334443" y="275163"/>
                </a:lnTo>
                <a:lnTo>
                  <a:pt x="284077" y="282799"/>
                </a:lnTo>
                <a:lnTo>
                  <a:pt x="236321" y="295108"/>
                </a:lnTo>
                <a:lnTo>
                  <a:pt x="191637" y="311748"/>
                </a:lnTo>
                <a:lnTo>
                  <a:pt x="150484" y="332375"/>
                </a:lnTo>
                <a:lnTo>
                  <a:pt x="113323" y="356648"/>
                </a:lnTo>
                <a:lnTo>
                  <a:pt x="80616" y="384225"/>
                </a:lnTo>
                <a:lnTo>
                  <a:pt x="52823" y="414763"/>
                </a:lnTo>
                <a:lnTo>
                  <a:pt x="30403" y="447920"/>
                </a:lnTo>
                <a:lnTo>
                  <a:pt x="13819" y="483353"/>
                </a:lnTo>
                <a:lnTo>
                  <a:pt x="3531" y="520721"/>
                </a:lnTo>
                <a:lnTo>
                  <a:pt x="0" y="559681"/>
                </a:lnTo>
                <a:lnTo>
                  <a:pt x="3531" y="598639"/>
                </a:lnTo>
                <a:lnTo>
                  <a:pt x="13820" y="636001"/>
                </a:lnTo>
                <a:lnTo>
                  <a:pt x="30404" y="671426"/>
                </a:lnTo>
                <a:lnTo>
                  <a:pt x="52824" y="704571"/>
                </a:lnTo>
                <a:lnTo>
                  <a:pt x="80618" y="735096"/>
                </a:lnTo>
                <a:lnTo>
                  <a:pt x="113325" y="762659"/>
                </a:lnTo>
                <a:lnTo>
                  <a:pt x="150486" y="786919"/>
                </a:lnTo>
                <a:lnTo>
                  <a:pt x="191639" y="807534"/>
                </a:lnTo>
                <a:lnTo>
                  <a:pt x="236324" y="824162"/>
                </a:lnTo>
                <a:lnTo>
                  <a:pt x="284079" y="836462"/>
                </a:lnTo>
                <a:lnTo>
                  <a:pt x="334444" y="844092"/>
                </a:lnTo>
                <a:lnTo>
                  <a:pt x="386959" y="846712"/>
                </a:lnTo>
                <a:lnTo>
                  <a:pt x="390998" y="846712"/>
                </a:lnTo>
                <a:lnTo>
                  <a:pt x="395073" y="846583"/>
                </a:lnTo>
                <a:lnTo>
                  <a:pt x="399076" y="846492"/>
                </a:lnTo>
                <a:lnTo>
                  <a:pt x="982113" y="846602"/>
                </a:lnTo>
                <a:lnTo>
                  <a:pt x="984323" y="846619"/>
                </a:lnTo>
                <a:lnTo>
                  <a:pt x="986506" y="846711"/>
                </a:lnTo>
                <a:lnTo>
                  <a:pt x="988722" y="846712"/>
                </a:lnTo>
                <a:lnTo>
                  <a:pt x="990897" y="846712"/>
                </a:lnTo>
                <a:lnTo>
                  <a:pt x="993004" y="846620"/>
                </a:lnTo>
                <a:lnTo>
                  <a:pt x="995174" y="846602"/>
                </a:lnTo>
                <a:lnTo>
                  <a:pt x="1691671" y="846712"/>
                </a:lnTo>
                <a:lnTo>
                  <a:pt x="1744004" y="843581"/>
                </a:lnTo>
                <a:lnTo>
                  <a:pt x="1793647" y="834516"/>
                </a:lnTo>
                <a:lnTo>
                  <a:pt x="1839934" y="820010"/>
                </a:lnTo>
                <a:lnTo>
                  <a:pt x="1882204" y="800554"/>
                </a:lnTo>
                <a:lnTo>
                  <a:pt x="1919791" y="776641"/>
                </a:lnTo>
                <a:lnTo>
                  <a:pt x="1952033" y="748762"/>
                </a:lnTo>
                <a:lnTo>
                  <a:pt x="1978265" y="717409"/>
                </a:lnTo>
                <a:lnTo>
                  <a:pt x="1997824" y="683074"/>
                </a:lnTo>
                <a:lnTo>
                  <a:pt x="2010046" y="646250"/>
                </a:lnTo>
                <a:lnTo>
                  <a:pt x="2014268" y="607428"/>
                </a:lnTo>
                <a:lnTo>
                  <a:pt x="2010046" y="568603"/>
                </a:lnTo>
                <a:lnTo>
                  <a:pt x="1997824" y="531770"/>
                </a:lnTo>
                <a:lnTo>
                  <a:pt x="1978265" y="497423"/>
                </a:lnTo>
                <a:lnTo>
                  <a:pt x="1952033" y="466056"/>
                </a:lnTo>
                <a:lnTo>
                  <a:pt x="1919791" y="438160"/>
                </a:lnTo>
                <a:lnTo>
                  <a:pt x="1882204" y="414230"/>
                </a:lnTo>
                <a:lnTo>
                  <a:pt x="1839934" y="394760"/>
                </a:lnTo>
                <a:lnTo>
                  <a:pt x="1793647" y="380241"/>
                </a:lnTo>
                <a:lnTo>
                  <a:pt x="1744004" y="371169"/>
                </a:lnTo>
                <a:lnTo>
                  <a:pt x="1691671" y="368035"/>
                </a:lnTo>
                <a:lnTo>
                  <a:pt x="1656240" y="369478"/>
                </a:lnTo>
                <a:lnTo>
                  <a:pt x="1621920" y="373695"/>
                </a:lnTo>
                <a:lnTo>
                  <a:pt x="1588917" y="380515"/>
                </a:lnTo>
                <a:lnTo>
                  <a:pt x="1557438" y="389768"/>
                </a:lnTo>
                <a:lnTo>
                  <a:pt x="1550537" y="349447"/>
                </a:lnTo>
                <a:lnTo>
                  <a:pt x="1538667" y="310399"/>
                </a:lnTo>
                <a:lnTo>
                  <a:pt x="1522074" y="272805"/>
                </a:lnTo>
                <a:lnTo>
                  <a:pt x="1501005" y="236851"/>
                </a:lnTo>
                <a:lnTo>
                  <a:pt x="1475705" y="202720"/>
                </a:lnTo>
                <a:lnTo>
                  <a:pt x="1446422" y="170593"/>
                </a:lnTo>
                <a:lnTo>
                  <a:pt x="1413402" y="140657"/>
                </a:lnTo>
                <a:lnTo>
                  <a:pt x="1376892" y="113092"/>
                </a:lnTo>
                <a:lnTo>
                  <a:pt x="1337137" y="88084"/>
                </a:lnTo>
                <a:lnTo>
                  <a:pt x="1294385" y="65815"/>
                </a:lnTo>
                <a:lnTo>
                  <a:pt x="1248881" y="46469"/>
                </a:lnTo>
                <a:lnTo>
                  <a:pt x="1200873" y="30229"/>
                </a:lnTo>
                <a:lnTo>
                  <a:pt x="1150606" y="17279"/>
                </a:lnTo>
                <a:lnTo>
                  <a:pt x="1098328" y="7801"/>
                </a:lnTo>
                <a:lnTo>
                  <a:pt x="1044284" y="1981"/>
                </a:lnTo>
                <a:lnTo>
                  <a:pt x="98872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628125" y="3719259"/>
            <a:ext cx="2014855" cy="847090"/>
          </a:xfrm>
          <a:custGeom>
            <a:avLst/>
            <a:gdLst/>
            <a:ahLst/>
            <a:cxnLst/>
            <a:rect l="l" t="t" r="r" b="b"/>
            <a:pathLst>
              <a:path w="2014854" h="847089">
                <a:moveTo>
                  <a:pt x="1523847" y="569889"/>
                </a:moveTo>
                <a:lnTo>
                  <a:pt x="453052" y="569889"/>
                </a:lnTo>
                <a:lnTo>
                  <a:pt x="473852" y="606326"/>
                </a:lnTo>
                <a:lnTo>
                  <a:pt x="498984" y="640929"/>
                </a:lnTo>
                <a:lnTo>
                  <a:pt x="528193" y="673509"/>
                </a:lnTo>
                <a:lnTo>
                  <a:pt x="561226" y="703879"/>
                </a:lnTo>
                <a:lnTo>
                  <a:pt x="597829" y="731850"/>
                </a:lnTo>
                <a:lnTo>
                  <a:pt x="637749" y="757235"/>
                </a:lnTo>
                <a:lnTo>
                  <a:pt x="680730" y="779846"/>
                </a:lnTo>
                <a:lnTo>
                  <a:pt x="726520" y="799493"/>
                </a:lnTo>
                <a:lnTo>
                  <a:pt x="774866" y="815991"/>
                </a:lnTo>
                <a:lnTo>
                  <a:pt x="825512" y="829149"/>
                </a:lnTo>
                <a:lnTo>
                  <a:pt x="878206" y="838781"/>
                </a:lnTo>
                <a:lnTo>
                  <a:pt x="932694" y="844698"/>
                </a:lnTo>
                <a:lnTo>
                  <a:pt x="988721" y="846712"/>
                </a:lnTo>
                <a:lnTo>
                  <a:pt x="1044284" y="844731"/>
                </a:lnTo>
                <a:lnTo>
                  <a:pt x="1098327" y="838910"/>
                </a:lnTo>
                <a:lnTo>
                  <a:pt x="1150606" y="829433"/>
                </a:lnTo>
                <a:lnTo>
                  <a:pt x="1200872" y="816482"/>
                </a:lnTo>
                <a:lnTo>
                  <a:pt x="1248880" y="800243"/>
                </a:lnTo>
                <a:lnTo>
                  <a:pt x="1294384" y="780896"/>
                </a:lnTo>
                <a:lnTo>
                  <a:pt x="1337137" y="758628"/>
                </a:lnTo>
                <a:lnTo>
                  <a:pt x="1376891" y="733619"/>
                </a:lnTo>
                <a:lnTo>
                  <a:pt x="1413402" y="706055"/>
                </a:lnTo>
                <a:lnTo>
                  <a:pt x="1446422" y="676118"/>
                </a:lnTo>
                <a:lnTo>
                  <a:pt x="1475705" y="643992"/>
                </a:lnTo>
                <a:lnTo>
                  <a:pt x="1501005" y="609860"/>
                </a:lnTo>
                <a:lnTo>
                  <a:pt x="1522083" y="573887"/>
                </a:lnTo>
                <a:lnTo>
                  <a:pt x="1523847" y="569889"/>
                </a:lnTo>
                <a:close/>
              </a:path>
              <a:path w="2014854" h="847089">
                <a:moveTo>
                  <a:pt x="390998" y="0"/>
                </a:moveTo>
                <a:lnTo>
                  <a:pt x="386959" y="0"/>
                </a:lnTo>
                <a:lnTo>
                  <a:pt x="334445" y="2619"/>
                </a:lnTo>
                <a:lnTo>
                  <a:pt x="284079" y="10249"/>
                </a:lnTo>
                <a:lnTo>
                  <a:pt x="236324" y="22549"/>
                </a:lnTo>
                <a:lnTo>
                  <a:pt x="191639" y="39177"/>
                </a:lnTo>
                <a:lnTo>
                  <a:pt x="150486" y="59792"/>
                </a:lnTo>
                <a:lnTo>
                  <a:pt x="113325" y="84052"/>
                </a:lnTo>
                <a:lnTo>
                  <a:pt x="80618" y="111615"/>
                </a:lnTo>
                <a:lnTo>
                  <a:pt x="52824" y="142140"/>
                </a:lnTo>
                <a:lnTo>
                  <a:pt x="30404" y="175286"/>
                </a:lnTo>
                <a:lnTo>
                  <a:pt x="13820" y="210710"/>
                </a:lnTo>
                <a:lnTo>
                  <a:pt x="3531" y="248072"/>
                </a:lnTo>
                <a:lnTo>
                  <a:pt x="0" y="287031"/>
                </a:lnTo>
                <a:lnTo>
                  <a:pt x="3531" y="325991"/>
                </a:lnTo>
                <a:lnTo>
                  <a:pt x="13819" y="363358"/>
                </a:lnTo>
                <a:lnTo>
                  <a:pt x="30403" y="398792"/>
                </a:lnTo>
                <a:lnTo>
                  <a:pt x="52822" y="431949"/>
                </a:lnTo>
                <a:lnTo>
                  <a:pt x="80616" y="462487"/>
                </a:lnTo>
                <a:lnTo>
                  <a:pt x="113323" y="490064"/>
                </a:lnTo>
                <a:lnTo>
                  <a:pt x="150484" y="514337"/>
                </a:lnTo>
                <a:lnTo>
                  <a:pt x="191636" y="534964"/>
                </a:lnTo>
                <a:lnTo>
                  <a:pt x="236321" y="551603"/>
                </a:lnTo>
                <a:lnTo>
                  <a:pt x="284077" y="563913"/>
                </a:lnTo>
                <a:lnTo>
                  <a:pt x="334443" y="571549"/>
                </a:lnTo>
                <a:lnTo>
                  <a:pt x="386959" y="574170"/>
                </a:lnTo>
                <a:lnTo>
                  <a:pt x="403773" y="573887"/>
                </a:lnTo>
                <a:lnTo>
                  <a:pt x="420402" y="573058"/>
                </a:lnTo>
                <a:lnTo>
                  <a:pt x="436833" y="571715"/>
                </a:lnTo>
                <a:lnTo>
                  <a:pt x="453052" y="569889"/>
                </a:lnTo>
                <a:lnTo>
                  <a:pt x="1523847" y="569889"/>
                </a:lnTo>
                <a:lnTo>
                  <a:pt x="1538667" y="536313"/>
                </a:lnTo>
                <a:lnTo>
                  <a:pt x="1550537" y="497265"/>
                </a:lnTo>
                <a:lnTo>
                  <a:pt x="1557438" y="456944"/>
                </a:lnTo>
                <a:lnTo>
                  <a:pt x="1824017" y="456944"/>
                </a:lnTo>
                <a:lnTo>
                  <a:pt x="1882203" y="432481"/>
                </a:lnTo>
                <a:lnTo>
                  <a:pt x="1919791" y="408551"/>
                </a:lnTo>
                <a:lnTo>
                  <a:pt x="1952033" y="380656"/>
                </a:lnTo>
                <a:lnTo>
                  <a:pt x="1978265" y="349288"/>
                </a:lnTo>
                <a:lnTo>
                  <a:pt x="1997824" y="314941"/>
                </a:lnTo>
                <a:lnTo>
                  <a:pt x="2010046" y="278108"/>
                </a:lnTo>
                <a:lnTo>
                  <a:pt x="2014268" y="239283"/>
                </a:lnTo>
                <a:lnTo>
                  <a:pt x="2010046" y="200461"/>
                </a:lnTo>
                <a:lnTo>
                  <a:pt x="1997824" y="163637"/>
                </a:lnTo>
                <a:lnTo>
                  <a:pt x="1978265" y="129302"/>
                </a:lnTo>
                <a:lnTo>
                  <a:pt x="1952033" y="97949"/>
                </a:lnTo>
                <a:lnTo>
                  <a:pt x="1919791" y="70070"/>
                </a:lnTo>
                <a:lnTo>
                  <a:pt x="1882203" y="46157"/>
                </a:lnTo>
                <a:lnTo>
                  <a:pt x="1839934" y="26701"/>
                </a:lnTo>
                <a:lnTo>
                  <a:pt x="1793646" y="12195"/>
                </a:lnTo>
                <a:lnTo>
                  <a:pt x="1744003" y="3130"/>
                </a:lnTo>
                <a:lnTo>
                  <a:pt x="1695345" y="219"/>
                </a:lnTo>
                <a:lnTo>
                  <a:pt x="399076" y="219"/>
                </a:lnTo>
                <a:lnTo>
                  <a:pt x="390998" y="0"/>
                </a:lnTo>
                <a:close/>
              </a:path>
              <a:path w="2014854" h="847089">
                <a:moveTo>
                  <a:pt x="1824017" y="456944"/>
                </a:moveTo>
                <a:lnTo>
                  <a:pt x="1557438" y="456944"/>
                </a:lnTo>
                <a:lnTo>
                  <a:pt x="1588917" y="466197"/>
                </a:lnTo>
                <a:lnTo>
                  <a:pt x="1621920" y="473017"/>
                </a:lnTo>
                <a:lnTo>
                  <a:pt x="1656239" y="477233"/>
                </a:lnTo>
                <a:lnTo>
                  <a:pt x="1691669" y="478676"/>
                </a:lnTo>
                <a:lnTo>
                  <a:pt x="1744003" y="475542"/>
                </a:lnTo>
                <a:lnTo>
                  <a:pt x="1793646" y="466470"/>
                </a:lnTo>
                <a:lnTo>
                  <a:pt x="1824017" y="456944"/>
                </a:lnTo>
                <a:close/>
              </a:path>
              <a:path w="2014854" h="847089">
                <a:moveTo>
                  <a:pt x="990897" y="0"/>
                </a:moveTo>
                <a:lnTo>
                  <a:pt x="986506" y="0"/>
                </a:lnTo>
                <a:lnTo>
                  <a:pt x="984323" y="92"/>
                </a:lnTo>
                <a:lnTo>
                  <a:pt x="399076" y="219"/>
                </a:lnTo>
                <a:lnTo>
                  <a:pt x="1695345" y="219"/>
                </a:lnTo>
                <a:lnTo>
                  <a:pt x="1693507" y="109"/>
                </a:lnTo>
                <a:lnTo>
                  <a:pt x="995173" y="109"/>
                </a:lnTo>
                <a:lnTo>
                  <a:pt x="993003" y="92"/>
                </a:lnTo>
                <a:lnTo>
                  <a:pt x="990897" y="0"/>
                </a:lnTo>
                <a:close/>
              </a:path>
              <a:path w="2014854" h="847089">
                <a:moveTo>
                  <a:pt x="1691669" y="0"/>
                </a:moveTo>
                <a:lnTo>
                  <a:pt x="995173" y="109"/>
                </a:lnTo>
                <a:lnTo>
                  <a:pt x="1693507" y="109"/>
                </a:lnTo>
                <a:lnTo>
                  <a:pt x="16916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628125" y="3719259"/>
            <a:ext cx="2014855" cy="847090"/>
          </a:xfrm>
          <a:custGeom>
            <a:avLst/>
            <a:gdLst/>
            <a:ahLst/>
            <a:cxnLst/>
            <a:rect l="l" t="t" r="r" b="b"/>
            <a:pathLst>
              <a:path w="2014854" h="847089">
                <a:moveTo>
                  <a:pt x="988722" y="846712"/>
                </a:moveTo>
                <a:lnTo>
                  <a:pt x="932695" y="844697"/>
                </a:lnTo>
                <a:lnTo>
                  <a:pt x="878207" y="838780"/>
                </a:lnTo>
                <a:lnTo>
                  <a:pt x="825513" y="829149"/>
                </a:lnTo>
                <a:lnTo>
                  <a:pt x="774866" y="815990"/>
                </a:lnTo>
                <a:lnTo>
                  <a:pt x="726521" y="799493"/>
                </a:lnTo>
                <a:lnTo>
                  <a:pt x="680731" y="779845"/>
                </a:lnTo>
                <a:lnTo>
                  <a:pt x="637749" y="757235"/>
                </a:lnTo>
                <a:lnTo>
                  <a:pt x="597830" y="731850"/>
                </a:lnTo>
                <a:lnTo>
                  <a:pt x="561227" y="703879"/>
                </a:lnTo>
                <a:lnTo>
                  <a:pt x="528194" y="673509"/>
                </a:lnTo>
                <a:lnTo>
                  <a:pt x="498985" y="640929"/>
                </a:lnTo>
                <a:lnTo>
                  <a:pt x="473853" y="606326"/>
                </a:lnTo>
                <a:lnTo>
                  <a:pt x="453053" y="569889"/>
                </a:lnTo>
                <a:lnTo>
                  <a:pt x="436834" y="571715"/>
                </a:lnTo>
                <a:lnTo>
                  <a:pt x="420403" y="573058"/>
                </a:lnTo>
                <a:lnTo>
                  <a:pt x="403773" y="573887"/>
                </a:lnTo>
                <a:lnTo>
                  <a:pt x="386959" y="574170"/>
                </a:lnTo>
                <a:lnTo>
                  <a:pt x="334443" y="571548"/>
                </a:lnTo>
                <a:lnTo>
                  <a:pt x="284077" y="563912"/>
                </a:lnTo>
                <a:lnTo>
                  <a:pt x="236321" y="551603"/>
                </a:lnTo>
                <a:lnTo>
                  <a:pt x="191637" y="534963"/>
                </a:lnTo>
                <a:lnTo>
                  <a:pt x="150484" y="514336"/>
                </a:lnTo>
                <a:lnTo>
                  <a:pt x="113323" y="490063"/>
                </a:lnTo>
                <a:lnTo>
                  <a:pt x="80616" y="462486"/>
                </a:lnTo>
                <a:lnTo>
                  <a:pt x="52823" y="431948"/>
                </a:lnTo>
                <a:lnTo>
                  <a:pt x="30403" y="398791"/>
                </a:lnTo>
                <a:lnTo>
                  <a:pt x="13819" y="363358"/>
                </a:lnTo>
                <a:lnTo>
                  <a:pt x="3531" y="325990"/>
                </a:lnTo>
                <a:lnTo>
                  <a:pt x="0" y="287030"/>
                </a:lnTo>
                <a:lnTo>
                  <a:pt x="3531" y="248072"/>
                </a:lnTo>
                <a:lnTo>
                  <a:pt x="13820" y="210710"/>
                </a:lnTo>
                <a:lnTo>
                  <a:pt x="30404" y="175285"/>
                </a:lnTo>
                <a:lnTo>
                  <a:pt x="52824" y="142140"/>
                </a:lnTo>
                <a:lnTo>
                  <a:pt x="80618" y="111615"/>
                </a:lnTo>
                <a:lnTo>
                  <a:pt x="113325" y="84052"/>
                </a:lnTo>
                <a:lnTo>
                  <a:pt x="150486" y="59792"/>
                </a:lnTo>
                <a:lnTo>
                  <a:pt x="191639" y="39177"/>
                </a:lnTo>
                <a:lnTo>
                  <a:pt x="236324" y="22549"/>
                </a:lnTo>
                <a:lnTo>
                  <a:pt x="284079" y="10249"/>
                </a:lnTo>
                <a:lnTo>
                  <a:pt x="334444" y="2619"/>
                </a:lnTo>
                <a:lnTo>
                  <a:pt x="386959" y="0"/>
                </a:lnTo>
                <a:lnTo>
                  <a:pt x="390998" y="0"/>
                </a:lnTo>
                <a:lnTo>
                  <a:pt x="395073" y="128"/>
                </a:lnTo>
                <a:lnTo>
                  <a:pt x="399076" y="219"/>
                </a:lnTo>
                <a:lnTo>
                  <a:pt x="982113" y="109"/>
                </a:lnTo>
                <a:lnTo>
                  <a:pt x="984323" y="92"/>
                </a:lnTo>
                <a:lnTo>
                  <a:pt x="986506" y="0"/>
                </a:lnTo>
                <a:lnTo>
                  <a:pt x="988722" y="0"/>
                </a:lnTo>
                <a:lnTo>
                  <a:pt x="990897" y="0"/>
                </a:lnTo>
                <a:lnTo>
                  <a:pt x="993004" y="91"/>
                </a:lnTo>
                <a:lnTo>
                  <a:pt x="995174" y="109"/>
                </a:lnTo>
                <a:lnTo>
                  <a:pt x="1691671" y="0"/>
                </a:lnTo>
                <a:lnTo>
                  <a:pt x="1744004" y="3130"/>
                </a:lnTo>
                <a:lnTo>
                  <a:pt x="1793647" y="12195"/>
                </a:lnTo>
                <a:lnTo>
                  <a:pt x="1839934" y="26701"/>
                </a:lnTo>
                <a:lnTo>
                  <a:pt x="1882204" y="46157"/>
                </a:lnTo>
                <a:lnTo>
                  <a:pt x="1919791" y="70070"/>
                </a:lnTo>
                <a:lnTo>
                  <a:pt x="1952033" y="97949"/>
                </a:lnTo>
                <a:lnTo>
                  <a:pt x="1978265" y="129302"/>
                </a:lnTo>
                <a:lnTo>
                  <a:pt x="1997824" y="163637"/>
                </a:lnTo>
                <a:lnTo>
                  <a:pt x="2010046" y="200461"/>
                </a:lnTo>
                <a:lnTo>
                  <a:pt x="2014268" y="239283"/>
                </a:lnTo>
                <a:lnTo>
                  <a:pt x="2010046" y="278108"/>
                </a:lnTo>
                <a:lnTo>
                  <a:pt x="1997824" y="314941"/>
                </a:lnTo>
                <a:lnTo>
                  <a:pt x="1978265" y="349288"/>
                </a:lnTo>
                <a:lnTo>
                  <a:pt x="1952033" y="380655"/>
                </a:lnTo>
                <a:lnTo>
                  <a:pt x="1919791" y="408551"/>
                </a:lnTo>
                <a:lnTo>
                  <a:pt x="1882204" y="432481"/>
                </a:lnTo>
                <a:lnTo>
                  <a:pt x="1839934" y="451951"/>
                </a:lnTo>
                <a:lnTo>
                  <a:pt x="1793647" y="466470"/>
                </a:lnTo>
                <a:lnTo>
                  <a:pt x="1744004" y="475542"/>
                </a:lnTo>
                <a:lnTo>
                  <a:pt x="1691671" y="478676"/>
                </a:lnTo>
                <a:lnTo>
                  <a:pt x="1656240" y="477233"/>
                </a:lnTo>
                <a:lnTo>
                  <a:pt x="1621920" y="473016"/>
                </a:lnTo>
                <a:lnTo>
                  <a:pt x="1588917" y="466196"/>
                </a:lnTo>
                <a:lnTo>
                  <a:pt x="1557438" y="456943"/>
                </a:lnTo>
                <a:lnTo>
                  <a:pt x="1550537" y="497264"/>
                </a:lnTo>
                <a:lnTo>
                  <a:pt x="1538667" y="536312"/>
                </a:lnTo>
                <a:lnTo>
                  <a:pt x="1522074" y="573906"/>
                </a:lnTo>
                <a:lnTo>
                  <a:pt x="1501005" y="609860"/>
                </a:lnTo>
                <a:lnTo>
                  <a:pt x="1475705" y="643992"/>
                </a:lnTo>
                <a:lnTo>
                  <a:pt x="1446422" y="676118"/>
                </a:lnTo>
                <a:lnTo>
                  <a:pt x="1413402" y="706054"/>
                </a:lnTo>
                <a:lnTo>
                  <a:pt x="1376892" y="733619"/>
                </a:lnTo>
                <a:lnTo>
                  <a:pt x="1337137" y="758627"/>
                </a:lnTo>
                <a:lnTo>
                  <a:pt x="1294385" y="780896"/>
                </a:lnTo>
                <a:lnTo>
                  <a:pt x="1248881" y="800242"/>
                </a:lnTo>
                <a:lnTo>
                  <a:pt x="1200873" y="816482"/>
                </a:lnTo>
                <a:lnTo>
                  <a:pt x="1150606" y="829432"/>
                </a:lnTo>
                <a:lnTo>
                  <a:pt x="1098328" y="838910"/>
                </a:lnTo>
                <a:lnTo>
                  <a:pt x="1044284" y="844730"/>
                </a:lnTo>
                <a:lnTo>
                  <a:pt x="988722" y="84671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61634" y="3700262"/>
            <a:ext cx="1971675" cy="381635"/>
          </a:xfrm>
          <a:custGeom>
            <a:avLst/>
            <a:gdLst/>
            <a:ahLst/>
            <a:cxnLst/>
            <a:rect l="l" t="t" r="r" b="b"/>
            <a:pathLst>
              <a:path w="1971675" h="381635">
                <a:moveTo>
                  <a:pt x="1679834" y="0"/>
                </a:moveTo>
                <a:lnTo>
                  <a:pt x="291690" y="0"/>
                </a:lnTo>
                <a:lnTo>
                  <a:pt x="235359" y="179"/>
                </a:lnTo>
                <a:lnTo>
                  <a:pt x="189930" y="1438"/>
                </a:lnTo>
                <a:lnTo>
                  <a:pt x="153847" y="4854"/>
                </a:lnTo>
                <a:lnTo>
                  <a:pt x="125552" y="11507"/>
                </a:lnTo>
                <a:lnTo>
                  <a:pt x="88085" y="30012"/>
                </a:lnTo>
                <a:lnTo>
                  <a:pt x="55888" y="55888"/>
                </a:lnTo>
                <a:lnTo>
                  <a:pt x="30012" y="88084"/>
                </a:lnTo>
                <a:lnTo>
                  <a:pt x="11507" y="125551"/>
                </a:lnTo>
                <a:lnTo>
                  <a:pt x="727" y="174167"/>
                </a:lnTo>
                <a:lnTo>
                  <a:pt x="0" y="190814"/>
                </a:lnTo>
                <a:lnTo>
                  <a:pt x="727" y="207459"/>
                </a:lnTo>
                <a:lnTo>
                  <a:pt x="11507" y="256075"/>
                </a:lnTo>
                <a:lnTo>
                  <a:pt x="30012" y="293542"/>
                </a:lnTo>
                <a:lnTo>
                  <a:pt x="55888" y="325739"/>
                </a:lnTo>
                <a:lnTo>
                  <a:pt x="88085" y="351615"/>
                </a:lnTo>
                <a:lnTo>
                  <a:pt x="125552" y="370119"/>
                </a:lnTo>
                <a:lnTo>
                  <a:pt x="189930" y="380188"/>
                </a:lnTo>
                <a:lnTo>
                  <a:pt x="235359" y="381447"/>
                </a:lnTo>
                <a:lnTo>
                  <a:pt x="291690" y="381627"/>
                </a:lnTo>
                <a:lnTo>
                  <a:pt x="1679834" y="381627"/>
                </a:lnTo>
                <a:lnTo>
                  <a:pt x="1736166" y="381447"/>
                </a:lnTo>
                <a:lnTo>
                  <a:pt x="1781594" y="380188"/>
                </a:lnTo>
                <a:lnTo>
                  <a:pt x="1845973" y="370119"/>
                </a:lnTo>
                <a:lnTo>
                  <a:pt x="1883439" y="351615"/>
                </a:lnTo>
                <a:lnTo>
                  <a:pt x="1915636" y="325739"/>
                </a:lnTo>
                <a:lnTo>
                  <a:pt x="1941513" y="293542"/>
                </a:lnTo>
                <a:lnTo>
                  <a:pt x="1960017" y="256075"/>
                </a:lnTo>
                <a:lnTo>
                  <a:pt x="1970797" y="207459"/>
                </a:lnTo>
                <a:lnTo>
                  <a:pt x="1971525" y="190814"/>
                </a:lnTo>
                <a:lnTo>
                  <a:pt x="1970797" y="174167"/>
                </a:lnTo>
                <a:lnTo>
                  <a:pt x="1960017" y="125551"/>
                </a:lnTo>
                <a:lnTo>
                  <a:pt x="1941513" y="88084"/>
                </a:lnTo>
                <a:lnTo>
                  <a:pt x="1915636" y="55888"/>
                </a:lnTo>
                <a:lnTo>
                  <a:pt x="1883439" y="30012"/>
                </a:lnTo>
                <a:lnTo>
                  <a:pt x="1845973" y="11507"/>
                </a:lnTo>
                <a:lnTo>
                  <a:pt x="1781594" y="1438"/>
                </a:lnTo>
                <a:lnTo>
                  <a:pt x="1736166" y="179"/>
                </a:lnTo>
                <a:lnTo>
                  <a:pt x="16798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3884071" y="3599776"/>
            <a:ext cx="12687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">
                <a:latin typeface="Arial"/>
                <a:cs typeface="Arial"/>
              </a:rPr>
              <a:t>Internet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66624" y="2496897"/>
            <a:ext cx="3660140" cy="64903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⾼速以太⽹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快速以太⽹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吉⽐特以太⽹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万兆以太⽹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更快的以太⽹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端到端的以太</a:t>
            </a:r>
            <a:endParaRPr sz="3600">
              <a:latin typeface="Microsoft JhengHei UI"/>
              <a:cs typeface="Microsoft JhengHei UI"/>
            </a:endParaRPr>
          </a:p>
          <a:p>
            <a:pPr marL="882650">
              <a:lnSpc>
                <a:spcPct val="100000"/>
              </a:lnSpc>
              <a:spcBef>
                <a:spcPts val="1305"/>
              </a:spcBef>
            </a:pPr>
            <a:r>
              <a:rPr dirty="0" sz="3600" spc="25">
                <a:latin typeface="Microsoft JhengHei UI"/>
                <a:cs typeface="Microsoft JhengHei UI"/>
              </a:rPr>
              <a:t>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PPPoE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4789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993515"/>
          </a:xfrm>
          <a:custGeom>
            <a:avLst/>
            <a:gdLst/>
            <a:ahLst/>
            <a:cxnLst/>
            <a:rect l="l" t="t" r="r" b="b"/>
            <a:pathLst>
              <a:path w="12963525" h="39935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35254"/>
                </a:lnTo>
                <a:lnTo>
                  <a:pt x="197" y="3786624"/>
                </a:lnTo>
                <a:lnTo>
                  <a:pt x="1581" y="3828051"/>
                </a:lnTo>
                <a:lnTo>
                  <a:pt x="12649" y="3886760"/>
                </a:lnTo>
                <a:lnTo>
                  <a:pt x="49226" y="3944173"/>
                </a:lnTo>
                <a:lnTo>
                  <a:pt x="106640" y="3980749"/>
                </a:lnTo>
                <a:lnTo>
                  <a:pt x="165348" y="3991818"/>
                </a:lnTo>
                <a:lnTo>
                  <a:pt x="206776" y="3993202"/>
                </a:lnTo>
                <a:lnTo>
                  <a:pt x="258146" y="3993399"/>
                </a:lnTo>
                <a:lnTo>
                  <a:pt x="12705299" y="3993399"/>
                </a:lnTo>
                <a:lnTo>
                  <a:pt x="12756671" y="3993202"/>
                </a:lnTo>
                <a:lnTo>
                  <a:pt x="12798099" y="3991818"/>
                </a:lnTo>
                <a:lnTo>
                  <a:pt x="12856802" y="3980749"/>
                </a:lnTo>
                <a:lnTo>
                  <a:pt x="12914218" y="3944173"/>
                </a:lnTo>
                <a:lnTo>
                  <a:pt x="12950799" y="3886760"/>
                </a:lnTo>
                <a:lnTo>
                  <a:pt x="12961867" y="3828051"/>
                </a:lnTo>
                <a:lnTo>
                  <a:pt x="12963250" y="3786624"/>
                </a:lnTo>
                <a:lnTo>
                  <a:pt x="12963448" y="373525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3993515"/>
          </a:xfrm>
          <a:custGeom>
            <a:avLst/>
            <a:gdLst/>
            <a:ahLst/>
            <a:cxnLst/>
            <a:rect l="l" t="t" r="r" b="b"/>
            <a:pathLst>
              <a:path w="12963525" h="39935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35254"/>
                </a:lnTo>
                <a:lnTo>
                  <a:pt x="12963250" y="3786624"/>
                </a:lnTo>
                <a:lnTo>
                  <a:pt x="12961867" y="3828051"/>
                </a:lnTo>
                <a:lnTo>
                  <a:pt x="12950799" y="3886760"/>
                </a:lnTo>
                <a:lnTo>
                  <a:pt x="12914218" y="3944173"/>
                </a:lnTo>
                <a:lnTo>
                  <a:pt x="12856802" y="3980749"/>
                </a:lnTo>
                <a:lnTo>
                  <a:pt x="12798099" y="3991818"/>
                </a:lnTo>
                <a:lnTo>
                  <a:pt x="12756671" y="3993202"/>
                </a:lnTo>
                <a:lnTo>
                  <a:pt x="12705299" y="3993399"/>
                </a:lnTo>
                <a:lnTo>
                  <a:pt x="258145" y="3993399"/>
                </a:lnTo>
                <a:lnTo>
                  <a:pt x="206775" y="3993202"/>
                </a:lnTo>
                <a:lnTo>
                  <a:pt x="165348" y="3991818"/>
                </a:lnTo>
                <a:lnTo>
                  <a:pt x="106640" y="3980749"/>
                </a:lnTo>
                <a:lnTo>
                  <a:pt x="49226" y="3944173"/>
                </a:lnTo>
                <a:lnTo>
                  <a:pt x="12650" y="3886760"/>
                </a:lnTo>
                <a:lnTo>
                  <a:pt x="1581" y="3828051"/>
                </a:lnTo>
                <a:lnTo>
                  <a:pt x="197" y="3786624"/>
                </a:lnTo>
                <a:lnTo>
                  <a:pt x="0" y="373525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348508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18872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4906069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97115" y="2492763"/>
            <a:ext cx="7938134" cy="2881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921125">
              <a:lnSpc>
                <a:spcPct val="142600"/>
              </a:lnSpc>
              <a:spcBef>
                <a:spcPts val="100"/>
              </a:spcBef>
            </a:pPr>
            <a:r>
              <a:rPr dirty="0" sz="3300" spc="-5">
                <a:latin typeface="Arial"/>
                <a:cs typeface="Arial"/>
              </a:rPr>
              <a:t>100BASE-T</a:t>
            </a:r>
            <a:r>
              <a:rPr dirty="0" sz="3300" spc="-12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以太⽹。 吉⽐特以太⽹。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ts val="5650"/>
              </a:lnSpc>
              <a:spcBef>
                <a:spcPts val="360"/>
              </a:spcBef>
            </a:pPr>
            <a:r>
              <a:rPr dirty="0" sz="3300" spc="-5">
                <a:latin typeface="Arial"/>
                <a:cs typeface="Arial"/>
              </a:rPr>
              <a:t>10</a:t>
            </a:r>
            <a:r>
              <a:rPr dirty="0" sz="3300" spc="-5">
                <a:latin typeface="Microsoft JhengHei UI"/>
                <a:cs typeface="Microsoft JhengHei UI"/>
              </a:rPr>
              <a:t>吉⽐特以太⽹</a:t>
            </a:r>
            <a:r>
              <a:rPr dirty="0" sz="3300" spc="6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(10GE)</a:t>
            </a:r>
            <a:r>
              <a:rPr dirty="0" sz="3300" spc="-3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和更快的以太⽹。 使⽤以太⽹进⾏宽带接⼊。</a:t>
            </a:r>
            <a:endParaRPr sz="3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94908" y="4266102"/>
            <a:ext cx="1104900" cy="843280"/>
          </a:xfrm>
          <a:custGeom>
            <a:avLst/>
            <a:gdLst/>
            <a:ahLst/>
            <a:cxnLst/>
            <a:rect l="l" t="t" r="r" b="b"/>
            <a:pathLst>
              <a:path w="1104900" h="843279">
                <a:moveTo>
                  <a:pt x="0" y="842860"/>
                </a:moveTo>
                <a:lnTo>
                  <a:pt x="1104683" y="842860"/>
                </a:lnTo>
                <a:lnTo>
                  <a:pt x="1104683" y="0"/>
                </a:lnTo>
                <a:lnTo>
                  <a:pt x="0" y="0"/>
                </a:lnTo>
                <a:lnTo>
                  <a:pt x="0" y="842860"/>
                </a:lnTo>
                <a:close/>
              </a:path>
            </a:pathLst>
          </a:custGeom>
          <a:solidFill>
            <a:srgbClr val="AB81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72245" y="3638306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原始数据</a:t>
            </a:r>
            <a:endParaRPr sz="2850">
              <a:latin typeface="Microsoft JhengHei UI"/>
              <a:cs typeface="Microsoft JhengHei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7506" y="6465434"/>
          <a:ext cx="16998315" cy="86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725"/>
                <a:gridCol w="1153160"/>
                <a:gridCol w="1076325"/>
                <a:gridCol w="1104900"/>
                <a:gridCol w="2772410"/>
                <a:gridCol w="1083945"/>
                <a:gridCol w="1104900"/>
                <a:gridCol w="2807334"/>
                <a:gridCol w="1044575"/>
                <a:gridCol w="1104900"/>
                <a:gridCol w="1508759"/>
                <a:gridCol w="1104900"/>
              </a:tblGrid>
              <a:tr h="842644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SOH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28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3100" spc="15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ESC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1473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EOT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28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3100" spc="15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ESC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1473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SOH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28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3100" spc="15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ESC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1473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3100" spc="15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ESC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1473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14141"/>
                      </a:solidFill>
                      <a:prstDash val="solid"/>
                    </a:lnT>
                    <a:lnB w="28575">
                      <a:solidFill>
                        <a:srgbClr val="414141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EOT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28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3706389" y="4502480"/>
            <a:ext cx="753903" cy="356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26741" y="4255631"/>
          <a:ext cx="14487525" cy="864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360"/>
                <a:gridCol w="1690369"/>
                <a:gridCol w="1104264"/>
                <a:gridCol w="2776855"/>
                <a:gridCol w="1104265"/>
                <a:gridCol w="2776854"/>
                <a:gridCol w="1104265"/>
                <a:gridCol w="1690370"/>
                <a:gridCol w="1102359"/>
              </a:tblGrid>
              <a:tr h="842644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SOH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778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EOT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28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SOH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28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3100" spc="15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ESC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1473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8FAF"/>
                    </a:solidFill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EOT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28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38F8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618867" y="5154679"/>
            <a:ext cx="228600" cy="1257935"/>
          </a:xfrm>
          <a:custGeom>
            <a:avLst/>
            <a:gdLst/>
            <a:ahLst/>
            <a:cxnLst/>
            <a:rect l="l" t="t" r="r" b="b"/>
            <a:pathLst>
              <a:path w="228600" h="1257935">
                <a:moveTo>
                  <a:pt x="207383" y="1257398"/>
                </a:moveTo>
                <a:lnTo>
                  <a:pt x="0" y="3416"/>
                </a:lnTo>
                <a:lnTo>
                  <a:pt x="20661" y="0"/>
                </a:lnTo>
                <a:lnTo>
                  <a:pt x="228044" y="1253981"/>
                </a:lnTo>
                <a:lnTo>
                  <a:pt x="207383" y="125739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18524" y="5171666"/>
            <a:ext cx="810895" cy="1244600"/>
          </a:xfrm>
          <a:custGeom>
            <a:avLst/>
            <a:gdLst/>
            <a:ahLst/>
            <a:cxnLst/>
            <a:rect l="l" t="t" r="r" b="b"/>
            <a:pathLst>
              <a:path w="810895" h="1244600">
                <a:moveTo>
                  <a:pt x="0" y="1233040"/>
                </a:moveTo>
                <a:lnTo>
                  <a:pt x="793005" y="0"/>
                </a:lnTo>
                <a:lnTo>
                  <a:pt x="810619" y="11327"/>
                </a:lnTo>
                <a:lnTo>
                  <a:pt x="17613" y="1244368"/>
                </a:lnTo>
                <a:lnTo>
                  <a:pt x="0" y="123304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48846" y="3572515"/>
            <a:ext cx="0" cy="628015"/>
          </a:xfrm>
          <a:custGeom>
            <a:avLst/>
            <a:gdLst/>
            <a:ahLst/>
            <a:cxnLst/>
            <a:rect l="l" t="t" r="r" b="b"/>
            <a:pathLst>
              <a:path w="0" h="628014">
                <a:moveTo>
                  <a:pt x="0" y="62738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278845" y="3579918"/>
            <a:ext cx="0" cy="628015"/>
          </a:xfrm>
          <a:custGeom>
            <a:avLst/>
            <a:gdLst/>
            <a:ahLst/>
            <a:cxnLst/>
            <a:rect l="l" t="t" r="r" b="b"/>
            <a:pathLst>
              <a:path w="0" h="628014">
                <a:moveTo>
                  <a:pt x="0" y="62738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920238" y="3893613"/>
            <a:ext cx="5281930" cy="0"/>
          </a:xfrm>
          <a:custGeom>
            <a:avLst/>
            <a:gdLst/>
            <a:ahLst/>
            <a:cxnLst/>
            <a:rect l="l" t="t" r="r" b="b"/>
            <a:pathLst>
              <a:path w="5281930" h="0">
                <a:moveTo>
                  <a:pt x="0" y="0"/>
                </a:moveTo>
                <a:lnTo>
                  <a:pt x="528138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28425" y="3893613"/>
            <a:ext cx="5198110" cy="0"/>
          </a:xfrm>
          <a:custGeom>
            <a:avLst/>
            <a:gdLst/>
            <a:ahLst/>
            <a:cxnLst/>
            <a:rect l="l" t="t" r="r" b="b"/>
            <a:pathLst>
              <a:path w="5198109" h="0">
                <a:moveTo>
                  <a:pt x="0" y="0"/>
                </a:moveTo>
                <a:lnTo>
                  <a:pt x="519762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191162" y="384335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38375" y="384335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31685" y="6478736"/>
            <a:ext cx="1044575" cy="843280"/>
          </a:xfrm>
          <a:custGeom>
            <a:avLst/>
            <a:gdLst/>
            <a:ahLst/>
            <a:cxnLst/>
            <a:rect l="l" t="t" r="r" b="b"/>
            <a:pathLst>
              <a:path w="1044575" h="843279">
                <a:moveTo>
                  <a:pt x="0" y="842860"/>
                </a:moveTo>
                <a:lnTo>
                  <a:pt x="1044345" y="842860"/>
                </a:lnTo>
                <a:lnTo>
                  <a:pt x="1044345" y="0"/>
                </a:lnTo>
                <a:lnTo>
                  <a:pt x="0" y="0"/>
                </a:lnTo>
                <a:lnTo>
                  <a:pt x="0" y="842860"/>
                </a:lnTo>
                <a:close/>
              </a:path>
            </a:pathLst>
          </a:custGeom>
          <a:solidFill>
            <a:srgbClr val="AB81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947219" y="6722308"/>
            <a:ext cx="743432" cy="356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82877" y="6478736"/>
            <a:ext cx="1076960" cy="843280"/>
          </a:xfrm>
          <a:custGeom>
            <a:avLst/>
            <a:gdLst/>
            <a:ahLst/>
            <a:cxnLst/>
            <a:rect l="l" t="t" r="r" b="b"/>
            <a:pathLst>
              <a:path w="1076960" h="843279">
                <a:moveTo>
                  <a:pt x="0" y="842860"/>
                </a:moveTo>
                <a:lnTo>
                  <a:pt x="1076378" y="842860"/>
                </a:lnTo>
                <a:lnTo>
                  <a:pt x="1076378" y="0"/>
                </a:lnTo>
                <a:lnTo>
                  <a:pt x="0" y="0"/>
                </a:lnTo>
                <a:lnTo>
                  <a:pt x="0" y="842860"/>
                </a:lnTo>
                <a:close/>
              </a:path>
            </a:pathLst>
          </a:custGeom>
          <a:solidFill>
            <a:srgbClr val="AB81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99878" y="6722308"/>
            <a:ext cx="743432" cy="3560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36342" y="6478736"/>
            <a:ext cx="1083945" cy="843280"/>
          </a:xfrm>
          <a:custGeom>
            <a:avLst/>
            <a:gdLst/>
            <a:ahLst/>
            <a:cxnLst/>
            <a:rect l="l" t="t" r="r" b="b"/>
            <a:pathLst>
              <a:path w="1083945" h="843279">
                <a:moveTo>
                  <a:pt x="0" y="842860"/>
                </a:moveTo>
                <a:lnTo>
                  <a:pt x="1083835" y="842860"/>
                </a:lnTo>
                <a:lnTo>
                  <a:pt x="1083835" y="0"/>
                </a:lnTo>
                <a:lnTo>
                  <a:pt x="0" y="0"/>
                </a:lnTo>
                <a:lnTo>
                  <a:pt x="0" y="842860"/>
                </a:lnTo>
                <a:close/>
              </a:path>
            </a:pathLst>
          </a:custGeom>
          <a:solidFill>
            <a:srgbClr val="AB81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952607" y="6722308"/>
            <a:ext cx="743432" cy="356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776031" y="6478736"/>
            <a:ext cx="1104900" cy="843280"/>
          </a:xfrm>
          <a:custGeom>
            <a:avLst/>
            <a:gdLst/>
            <a:ahLst/>
            <a:cxnLst/>
            <a:rect l="l" t="t" r="r" b="b"/>
            <a:pathLst>
              <a:path w="1104900" h="843279">
                <a:moveTo>
                  <a:pt x="0" y="842860"/>
                </a:moveTo>
                <a:lnTo>
                  <a:pt x="1104683" y="842860"/>
                </a:lnTo>
                <a:lnTo>
                  <a:pt x="1104683" y="0"/>
                </a:lnTo>
                <a:lnTo>
                  <a:pt x="0" y="0"/>
                </a:lnTo>
                <a:lnTo>
                  <a:pt x="0" y="842860"/>
                </a:lnTo>
                <a:close/>
              </a:path>
            </a:pathLst>
          </a:custGeom>
          <a:solidFill>
            <a:srgbClr val="AB81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994308" y="6722308"/>
            <a:ext cx="743432" cy="3560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08611" y="5184305"/>
            <a:ext cx="810895" cy="1244600"/>
          </a:xfrm>
          <a:custGeom>
            <a:avLst/>
            <a:gdLst/>
            <a:ahLst/>
            <a:cxnLst/>
            <a:rect l="l" t="t" r="r" b="b"/>
            <a:pathLst>
              <a:path w="810895" h="1244600">
                <a:moveTo>
                  <a:pt x="0" y="1233040"/>
                </a:moveTo>
                <a:lnTo>
                  <a:pt x="793005" y="0"/>
                </a:lnTo>
                <a:lnTo>
                  <a:pt x="810619" y="11327"/>
                </a:lnTo>
                <a:lnTo>
                  <a:pt x="17613" y="1244368"/>
                </a:lnTo>
                <a:lnTo>
                  <a:pt x="0" y="123304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705178" y="5154679"/>
            <a:ext cx="228600" cy="1257935"/>
          </a:xfrm>
          <a:custGeom>
            <a:avLst/>
            <a:gdLst/>
            <a:ahLst/>
            <a:cxnLst/>
            <a:rect l="l" t="t" r="r" b="b"/>
            <a:pathLst>
              <a:path w="228600" h="1257935">
                <a:moveTo>
                  <a:pt x="207383" y="1257398"/>
                </a:moveTo>
                <a:lnTo>
                  <a:pt x="0" y="3416"/>
                </a:lnTo>
                <a:lnTo>
                  <a:pt x="20661" y="0"/>
                </a:lnTo>
                <a:lnTo>
                  <a:pt x="228044" y="1253981"/>
                </a:lnTo>
                <a:lnTo>
                  <a:pt x="207383" y="1257398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354429" y="5146423"/>
            <a:ext cx="1031875" cy="1282700"/>
          </a:xfrm>
          <a:custGeom>
            <a:avLst/>
            <a:gdLst/>
            <a:ahLst/>
            <a:cxnLst/>
            <a:rect l="l" t="t" r="r" b="b"/>
            <a:pathLst>
              <a:path w="1031875" h="1282700">
                <a:moveTo>
                  <a:pt x="1015021" y="1282114"/>
                </a:moveTo>
                <a:lnTo>
                  <a:pt x="0" y="13080"/>
                </a:lnTo>
                <a:lnTo>
                  <a:pt x="16354" y="0"/>
                </a:lnTo>
                <a:lnTo>
                  <a:pt x="1031375" y="1269034"/>
                </a:lnTo>
                <a:lnTo>
                  <a:pt x="1015021" y="128211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28713" y="7386054"/>
            <a:ext cx="0" cy="628015"/>
          </a:xfrm>
          <a:custGeom>
            <a:avLst/>
            <a:gdLst/>
            <a:ahLst/>
            <a:cxnLst/>
            <a:rect l="l" t="t" r="r" b="b"/>
            <a:pathLst>
              <a:path w="0" h="628015">
                <a:moveTo>
                  <a:pt x="0" y="62738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387124" y="7396525"/>
            <a:ext cx="0" cy="628015"/>
          </a:xfrm>
          <a:custGeom>
            <a:avLst/>
            <a:gdLst/>
            <a:ahLst/>
            <a:cxnLst/>
            <a:rect l="l" t="t" r="r" b="b"/>
            <a:pathLst>
              <a:path w="0" h="628015">
                <a:moveTo>
                  <a:pt x="0" y="62738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995910" y="7699748"/>
            <a:ext cx="5253990" cy="0"/>
          </a:xfrm>
          <a:custGeom>
            <a:avLst/>
            <a:gdLst/>
            <a:ahLst/>
            <a:cxnLst/>
            <a:rect l="l" t="t" r="r" b="b"/>
            <a:pathLst>
              <a:path w="5253990" h="0">
                <a:moveTo>
                  <a:pt x="0" y="0"/>
                </a:moveTo>
                <a:lnTo>
                  <a:pt x="525346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97884" y="7699748"/>
            <a:ext cx="4672330" cy="0"/>
          </a:xfrm>
          <a:custGeom>
            <a:avLst/>
            <a:gdLst/>
            <a:ahLst/>
            <a:cxnLst/>
            <a:rect l="l" t="t" r="r" b="b"/>
            <a:pathLst>
              <a:path w="4672330" h="0">
                <a:moveTo>
                  <a:pt x="0" y="0"/>
                </a:moveTo>
                <a:lnTo>
                  <a:pt x="467198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238899" y="764948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07834" y="764948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516068" y="7452500"/>
            <a:ext cx="44234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字节填充后发送出去的数据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26330" y="6258454"/>
            <a:ext cx="589280" cy="161925"/>
          </a:xfrm>
          <a:custGeom>
            <a:avLst/>
            <a:gdLst/>
            <a:ahLst/>
            <a:cxnLst/>
            <a:rect l="l" t="t" r="r" b="b"/>
            <a:pathLst>
              <a:path w="589279" h="161925">
                <a:moveTo>
                  <a:pt x="588987" y="0"/>
                </a:moveTo>
                <a:lnTo>
                  <a:pt x="0" y="0"/>
                </a:lnTo>
                <a:lnTo>
                  <a:pt x="294493" y="161488"/>
                </a:lnTo>
                <a:lnTo>
                  <a:pt x="588987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165742" y="5987534"/>
            <a:ext cx="310515" cy="288290"/>
          </a:xfrm>
          <a:custGeom>
            <a:avLst/>
            <a:gdLst/>
            <a:ahLst/>
            <a:cxnLst/>
            <a:rect l="l" t="t" r="r" b="b"/>
            <a:pathLst>
              <a:path w="310514" h="288289">
                <a:moveTo>
                  <a:pt x="0" y="287739"/>
                </a:moveTo>
                <a:lnTo>
                  <a:pt x="310164" y="287739"/>
                </a:lnTo>
                <a:lnTo>
                  <a:pt x="310164" y="0"/>
                </a:lnTo>
                <a:lnTo>
                  <a:pt x="0" y="0"/>
                </a:lnTo>
                <a:lnTo>
                  <a:pt x="0" y="287739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958117" y="6258454"/>
            <a:ext cx="589280" cy="161925"/>
          </a:xfrm>
          <a:custGeom>
            <a:avLst/>
            <a:gdLst/>
            <a:ahLst/>
            <a:cxnLst/>
            <a:rect l="l" t="t" r="r" b="b"/>
            <a:pathLst>
              <a:path w="589279" h="161925">
                <a:moveTo>
                  <a:pt x="588987" y="0"/>
                </a:moveTo>
                <a:lnTo>
                  <a:pt x="0" y="0"/>
                </a:lnTo>
                <a:lnTo>
                  <a:pt x="294493" y="161488"/>
                </a:lnTo>
                <a:lnTo>
                  <a:pt x="588987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97529" y="6006396"/>
            <a:ext cx="310515" cy="269240"/>
          </a:xfrm>
          <a:custGeom>
            <a:avLst/>
            <a:gdLst/>
            <a:ahLst/>
            <a:cxnLst/>
            <a:rect l="l" t="t" r="r" b="b"/>
            <a:pathLst>
              <a:path w="310515" h="269239">
                <a:moveTo>
                  <a:pt x="0" y="268877"/>
                </a:moveTo>
                <a:lnTo>
                  <a:pt x="310164" y="268877"/>
                </a:lnTo>
                <a:lnTo>
                  <a:pt x="310164" y="0"/>
                </a:lnTo>
                <a:lnTo>
                  <a:pt x="0" y="0"/>
                </a:lnTo>
                <a:lnTo>
                  <a:pt x="0" y="268877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952726" y="6269353"/>
            <a:ext cx="589280" cy="161925"/>
          </a:xfrm>
          <a:custGeom>
            <a:avLst/>
            <a:gdLst/>
            <a:ahLst/>
            <a:cxnLst/>
            <a:rect l="l" t="t" r="r" b="b"/>
            <a:pathLst>
              <a:path w="589280" h="161925">
                <a:moveTo>
                  <a:pt x="588987" y="0"/>
                </a:moveTo>
                <a:lnTo>
                  <a:pt x="0" y="0"/>
                </a:lnTo>
                <a:lnTo>
                  <a:pt x="294493" y="161488"/>
                </a:lnTo>
                <a:lnTo>
                  <a:pt x="588987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092136" y="5987534"/>
            <a:ext cx="310515" cy="299085"/>
          </a:xfrm>
          <a:custGeom>
            <a:avLst/>
            <a:gdLst/>
            <a:ahLst/>
            <a:cxnLst/>
            <a:rect l="l" t="t" r="r" b="b"/>
            <a:pathLst>
              <a:path w="310515" h="299085">
                <a:moveTo>
                  <a:pt x="0" y="298639"/>
                </a:moveTo>
                <a:lnTo>
                  <a:pt x="310164" y="298639"/>
                </a:lnTo>
                <a:lnTo>
                  <a:pt x="310164" y="0"/>
                </a:lnTo>
                <a:lnTo>
                  <a:pt x="0" y="0"/>
                </a:lnTo>
                <a:lnTo>
                  <a:pt x="0" y="298639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971744" y="5187161"/>
            <a:ext cx="654050" cy="71056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ts val="2420"/>
              </a:lnSpc>
              <a:spcBef>
                <a:spcPts val="63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字节 填充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874350" y="5140977"/>
            <a:ext cx="756920" cy="865505"/>
          </a:xfrm>
          <a:custGeom>
            <a:avLst/>
            <a:gdLst/>
            <a:ahLst/>
            <a:cxnLst/>
            <a:rect l="l" t="t" r="r" b="b"/>
            <a:pathLst>
              <a:path w="756920" h="865504">
                <a:moveTo>
                  <a:pt x="0" y="865418"/>
                </a:moveTo>
                <a:lnTo>
                  <a:pt x="756521" y="865418"/>
                </a:lnTo>
                <a:lnTo>
                  <a:pt x="756521" y="0"/>
                </a:lnTo>
                <a:lnTo>
                  <a:pt x="0" y="0"/>
                </a:lnTo>
                <a:lnTo>
                  <a:pt x="0" y="8654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920549" y="5206023"/>
            <a:ext cx="654050" cy="71056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ts val="2420"/>
              </a:lnSpc>
              <a:spcBef>
                <a:spcPts val="63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字节 填充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936099" y="5187161"/>
            <a:ext cx="654050" cy="71056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ts val="2420"/>
              </a:lnSpc>
              <a:spcBef>
                <a:spcPts val="635"/>
              </a:spcBef>
            </a:pPr>
            <a:r>
              <a:rPr dirty="0" sz="2450" spc="10">
                <a:latin typeface="Microsoft JhengHei UI"/>
                <a:cs typeface="Microsoft JhengHei UI"/>
              </a:rPr>
              <a:t>字节 填充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08609" y="7380392"/>
            <a:ext cx="254000" cy="292100"/>
          </a:xfrm>
          <a:custGeom>
            <a:avLst/>
            <a:gdLst/>
            <a:ahLst/>
            <a:cxnLst/>
            <a:rect l="l" t="t" r="r" b="b"/>
            <a:pathLst>
              <a:path w="254000" h="292100">
                <a:moveTo>
                  <a:pt x="126959" y="0"/>
                </a:moveTo>
                <a:lnTo>
                  <a:pt x="0" y="291989"/>
                </a:lnTo>
                <a:lnTo>
                  <a:pt x="253918" y="291989"/>
                </a:lnTo>
                <a:lnTo>
                  <a:pt x="126959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68711" y="7641969"/>
            <a:ext cx="133985" cy="260350"/>
          </a:xfrm>
          <a:custGeom>
            <a:avLst/>
            <a:gdLst/>
            <a:ahLst/>
            <a:cxnLst/>
            <a:rect l="l" t="t" r="r" b="b"/>
            <a:pathLst>
              <a:path w="133984" h="260350">
                <a:moveTo>
                  <a:pt x="0" y="260145"/>
                </a:moveTo>
                <a:lnTo>
                  <a:pt x="133715" y="260145"/>
                </a:lnTo>
                <a:lnTo>
                  <a:pt x="133715" y="0"/>
                </a:lnTo>
                <a:lnTo>
                  <a:pt x="0" y="0"/>
                </a:lnTo>
                <a:lnTo>
                  <a:pt x="0" y="260145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211016" y="7967160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发送在前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332295" y="5165432"/>
            <a:ext cx="1031875" cy="1282700"/>
          </a:xfrm>
          <a:custGeom>
            <a:avLst/>
            <a:gdLst/>
            <a:ahLst/>
            <a:cxnLst/>
            <a:rect l="l" t="t" r="r" b="b"/>
            <a:pathLst>
              <a:path w="1031875" h="1282700">
                <a:moveTo>
                  <a:pt x="1015021" y="1282114"/>
                </a:moveTo>
                <a:lnTo>
                  <a:pt x="0" y="13080"/>
                </a:lnTo>
                <a:lnTo>
                  <a:pt x="16354" y="0"/>
                </a:lnTo>
                <a:lnTo>
                  <a:pt x="1031375" y="1269034"/>
                </a:lnTo>
                <a:lnTo>
                  <a:pt x="1015021" y="128211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6521132" y="715916"/>
            <a:ext cx="70618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字节填充解决透明传输问题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差错检测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543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747895"/>
          </a:xfrm>
          <a:custGeom>
            <a:avLst/>
            <a:gdLst/>
            <a:ahLst/>
            <a:cxnLst/>
            <a:rect l="l" t="t" r="r" b="b"/>
            <a:pathLst>
              <a:path w="12963525" h="47478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489309"/>
                </a:lnTo>
                <a:lnTo>
                  <a:pt x="197" y="4540679"/>
                </a:lnTo>
                <a:lnTo>
                  <a:pt x="1581" y="4582106"/>
                </a:lnTo>
                <a:lnTo>
                  <a:pt x="12649" y="4640814"/>
                </a:lnTo>
                <a:lnTo>
                  <a:pt x="49226" y="4698228"/>
                </a:lnTo>
                <a:lnTo>
                  <a:pt x="106640" y="4734804"/>
                </a:lnTo>
                <a:lnTo>
                  <a:pt x="165348" y="4745874"/>
                </a:lnTo>
                <a:lnTo>
                  <a:pt x="206776" y="4747257"/>
                </a:lnTo>
                <a:lnTo>
                  <a:pt x="258146" y="4747455"/>
                </a:lnTo>
                <a:lnTo>
                  <a:pt x="12705299" y="4747455"/>
                </a:lnTo>
                <a:lnTo>
                  <a:pt x="12756671" y="4747257"/>
                </a:lnTo>
                <a:lnTo>
                  <a:pt x="12798099" y="4745874"/>
                </a:lnTo>
                <a:lnTo>
                  <a:pt x="12856802" y="4734804"/>
                </a:lnTo>
                <a:lnTo>
                  <a:pt x="12914218" y="4698228"/>
                </a:lnTo>
                <a:lnTo>
                  <a:pt x="12950799" y="4640814"/>
                </a:lnTo>
                <a:lnTo>
                  <a:pt x="12961867" y="4582106"/>
                </a:lnTo>
                <a:lnTo>
                  <a:pt x="12963250" y="4540679"/>
                </a:lnTo>
                <a:lnTo>
                  <a:pt x="12963448" y="448930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747895"/>
          </a:xfrm>
          <a:custGeom>
            <a:avLst/>
            <a:gdLst/>
            <a:ahLst/>
            <a:cxnLst/>
            <a:rect l="l" t="t" r="r" b="b"/>
            <a:pathLst>
              <a:path w="12963525" h="47478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489309"/>
                </a:lnTo>
                <a:lnTo>
                  <a:pt x="12963250" y="4540679"/>
                </a:lnTo>
                <a:lnTo>
                  <a:pt x="12961867" y="4582106"/>
                </a:lnTo>
                <a:lnTo>
                  <a:pt x="12950799" y="4640814"/>
                </a:lnTo>
                <a:lnTo>
                  <a:pt x="12914218" y="4698228"/>
                </a:lnTo>
                <a:lnTo>
                  <a:pt x="12856802" y="4734804"/>
                </a:lnTo>
                <a:lnTo>
                  <a:pt x="12798099" y="4745874"/>
                </a:lnTo>
                <a:lnTo>
                  <a:pt x="12756671" y="4747257"/>
                </a:lnTo>
                <a:lnTo>
                  <a:pt x="12705299" y="4747455"/>
                </a:lnTo>
                <a:lnTo>
                  <a:pt x="258145" y="4747455"/>
                </a:lnTo>
                <a:lnTo>
                  <a:pt x="206775" y="4747257"/>
                </a:lnTo>
                <a:lnTo>
                  <a:pt x="165348" y="4745874"/>
                </a:lnTo>
                <a:lnTo>
                  <a:pt x="106640" y="4734804"/>
                </a:lnTo>
                <a:lnTo>
                  <a:pt x="49226" y="4698228"/>
                </a:lnTo>
                <a:lnTo>
                  <a:pt x="12650" y="4640814"/>
                </a:lnTo>
                <a:lnTo>
                  <a:pt x="1581" y="4582106"/>
                </a:lnTo>
                <a:lnTo>
                  <a:pt x="197" y="4540679"/>
                </a:lnTo>
                <a:lnTo>
                  <a:pt x="0" y="448930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800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8763"/>
            <a:ext cx="58896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在传输过程中可能会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产⽣⽐特差错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38369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401137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525473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84538" y="3136550"/>
            <a:ext cx="10653395" cy="314007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可能会变成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0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⽽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0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也可能变成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25">
                <a:latin typeface="Arial"/>
                <a:cs typeface="Arial"/>
              </a:rPr>
              <a:t>1</a:t>
            </a:r>
            <a:r>
              <a:rPr dirty="0" sz="2850" spc="25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在⼀段时间内，传输错误的⽐特占所传输⽐特总数的⽐率称为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误码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率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BER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(Bit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Error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Rate)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误码率与信噪⽐有很⼤的关系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800"/>
              </a:lnSpc>
              <a:spcBef>
                <a:spcPts val="9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为了保证数据传输的可靠性，在计算机⽹络传输数据时，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必须采⽤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各种差错检测措施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4626" y="715916"/>
            <a:ext cx="183349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CRC</a:t>
            </a:r>
            <a:r>
              <a:rPr dirty="0" spc="10"/>
              <a:t>循环冗余检验（模</a:t>
            </a:r>
            <a:r>
              <a:rPr dirty="0" spc="0">
                <a:latin typeface="Arial"/>
                <a:cs typeface="Arial"/>
              </a:rPr>
              <a:t>2</a:t>
            </a:r>
            <a:r>
              <a:rPr dirty="0" spc="10"/>
              <a:t>运算即异或运算：不同为</a:t>
            </a:r>
            <a:r>
              <a:rPr dirty="0">
                <a:latin typeface="Arial"/>
                <a:cs typeface="Arial"/>
              </a:rPr>
              <a:t>1,</a:t>
            </a:r>
            <a:r>
              <a:rPr dirty="0" spc="10"/>
              <a:t>相同为</a:t>
            </a:r>
            <a:r>
              <a:rPr dirty="0" spc="5">
                <a:latin typeface="Arial"/>
                <a:cs typeface="Arial"/>
              </a:rPr>
              <a:t>0</a:t>
            </a:r>
            <a:r>
              <a:rPr dirty="0" spc="5"/>
              <a:t>，</a:t>
            </a:r>
            <a:r>
              <a:rPr dirty="0" spc="10"/>
              <a:t>两</a:t>
            </a:r>
            <a:r>
              <a:rPr dirty="0" spc="0">
                <a:latin typeface="Arial"/>
                <a:cs typeface="Arial"/>
              </a:rPr>
              <a:t>0</a:t>
            </a:r>
            <a:r>
              <a:rPr dirty="0" spc="10"/>
              <a:t>为</a:t>
            </a:r>
            <a:r>
              <a:rPr dirty="0" spc="5">
                <a:latin typeface="Arial"/>
                <a:cs typeface="Arial"/>
              </a:rPr>
              <a:t>0</a:t>
            </a:r>
            <a:r>
              <a:rPr dirty="0" spc="5"/>
              <a:t>）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3890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094990"/>
          </a:xfrm>
          <a:custGeom>
            <a:avLst/>
            <a:gdLst/>
            <a:ahLst/>
            <a:cxnLst/>
            <a:rect l="l" t="t" r="r" b="b"/>
            <a:pathLst>
              <a:path w="12963525" h="30949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836341"/>
                </a:lnTo>
                <a:lnTo>
                  <a:pt x="197" y="2887711"/>
                </a:lnTo>
                <a:lnTo>
                  <a:pt x="1581" y="2929138"/>
                </a:lnTo>
                <a:lnTo>
                  <a:pt x="12649" y="2987847"/>
                </a:lnTo>
                <a:lnTo>
                  <a:pt x="49226" y="3045260"/>
                </a:lnTo>
                <a:lnTo>
                  <a:pt x="106640" y="3081837"/>
                </a:lnTo>
                <a:lnTo>
                  <a:pt x="165348" y="3092905"/>
                </a:lnTo>
                <a:lnTo>
                  <a:pt x="206776" y="3094289"/>
                </a:lnTo>
                <a:lnTo>
                  <a:pt x="258146" y="3094486"/>
                </a:lnTo>
                <a:lnTo>
                  <a:pt x="12705299" y="3094486"/>
                </a:lnTo>
                <a:lnTo>
                  <a:pt x="12756671" y="3094289"/>
                </a:lnTo>
                <a:lnTo>
                  <a:pt x="12798099" y="3092905"/>
                </a:lnTo>
                <a:lnTo>
                  <a:pt x="12856802" y="3081837"/>
                </a:lnTo>
                <a:lnTo>
                  <a:pt x="12914218" y="3045260"/>
                </a:lnTo>
                <a:lnTo>
                  <a:pt x="12950799" y="2987847"/>
                </a:lnTo>
                <a:lnTo>
                  <a:pt x="12961867" y="2929138"/>
                </a:lnTo>
                <a:lnTo>
                  <a:pt x="12963250" y="2887711"/>
                </a:lnTo>
                <a:lnTo>
                  <a:pt x="12963448" y="283634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094990"/>
          </a:xfrm>
          <a:custGeom>
            <a:avLst/>
            <a:gdLst/>
            <a:ahLst/>
            <a:cxnLst/>
            <a:rect l="l" t="t" r="r" b="b"/>
            <a:pathLst>
              <a:path w="12963525" h="30949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836341"/>
                </a:lnTo>
                <a:lnTo>
                  <a:pt x="12963250" y="2887711"/>
                </a:lnTo>
                <a:lnTo>
                  <a:pt x="12961867" y="2929138"/>
                </a:lnTo>
                <a:lnTo>
                  <a:pt x="12950799" y="2987847"/>
                </a:lnTo>
                <a:lnTo>
                  <a:pt x="12914218" y="3045260"/>
                </a:lnTo>
                <a:lnTo>
                  <a:pt x="12856802" y="3081837"/>
                </a:lnTo>
                <a:lnTo>
                  <a:pt x="12798099" y="3092905"/>
                </a:lnTo>
                <a:lnTo>
                  <a:pt x="12756671" y="3094289"/>
                </a:lnTo>
                <a:lnTo>
                  <a:pt x="12705299" y="3094486"/>
                </a:lnTo>
                <a:lnTo>
                  <a:pt x="258145" y="3094486"/>
                </a:lnTo>
                <a:lnTo>
                  <a:pt x="206775" y="3094289"/>
                </a:lnTo>
                <a:lnTo>
                  <a:pt x="165348" y="3092905"/>
                </a:lnTo>
                <a:lnTo>
                  <a:pt x="106640" y="3081837"/>
                </a:lnTo>
                <a:lnTo>
                  <a:pt x="49226" y="3045260"/>
                </a:lnTo>
                <a:lnTo>
                  <a:pt x="12650" y="2987847"/>
                </a:lnTo>
                <a:lnTo>
                  <a:pt x="1581" y="2929138"/>
                </a:lnTo>
                <a:lnTo>
                  <a:pt x="197" y="2887711"/>
                </a:lnTo>
                <a:lnTo>
                  <a:pt x="0" y="283634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27856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35774" y="2576918"/>
            <a:ext cx="9622790" cy="456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25">
                <a:latin typeface="Microsoft JhengHei UI"/>
                <a:cs typeface="Microsoft JhengHei UI"/>
              </a:rPr>
              <a:t>在数据链路层，⼴泛使⽤了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循环冗余检验</a:t>
            </a:r>
            <a:r>
              <a:rPr dirty="0" sz="2800" spc="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10">
                <a:solidFill>
                  <a:srgbClr val="FF2600"/>
                </a:solidFill>
                <a:latin typeface="Arial"/>
                <a:cs typeface="Arial"/>
              </a:rPr>
              <a:t>CRC</a:t>
            </a:r>
            <a:r>
              <a:rPr dirty="0" sz="280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的检错技术：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857600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007899"/>
            <a:ext cx="10971530" cy="1870075"/>
          </a:xfrm>
          <a:prstGeom prst="rect">
            <a:avLst/>
          </a:prstGeom>
        </p:spPr>
        <p:txBody>
          <a:bodyPr wrap="square" lIns="0" tIns="200025" rIns="0" bIns="0" rtlCol="0" vert="horz">
            <a:spAutoFit/>
          </a:bodyPr>
          <a:lstStyle/>
          <a:p>
            <a:pPr marL="381635" indent="-368935">
              <a:lnSpc>
                <a:spcPct val="100000"/>
              </a:lnSpc>
              <a:spcBef>
                <a:spcPts val="1575"/>
              </a:spcBef>
              <a:buSzPct val="75000"/>
              <a:buFont typeface="Arial"/>
              <a:buChar char="•"/>
              <a:tabLst>
                <a:tab pos="381635" algn="l"/>
                <a:tab pos="382270" algn="l"/>
              </a:tabLst>
            </a:pPr>
            <a:r>
              <a:rPr dirty="0" sz="2800" spc="25">
                <a:latin typeface="Microsoft JhengHei UI"/>
                <a:cs typeface="Microsoft JhengHei UI"/>
              </a:rPr>
              <a:t>在发送端，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先把数据划分为组</a:t>
            </a:r>
            <a:r>
              <a:rPr dirty="0" sz="2800" spc="25">
                <a:latin typeface="Microsoft JhengHei UI"/>
                <a:cs typeface="Microsoft JhengHei UI"/>
              </a:rPr>
              <a:t>。假定每组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5" i="1">
                <a:latin typeface="Arial"/>
                <a:cs typeface="Arial"/>
              </a:rPr>
              <a:t>k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个⽐特；</a:t>
            </a:r>
            <a:endParaRPr sz="2800">
              <a:latin typeface="Microsoft JhengHei UI"/>
              <a:cs typeface="Microsoft JhengHei UI"/>
            </a:endParaRPr>
          </a:p>
          <a:p>
            <a:pPr marL="381635">
              <a:lnSpc>
                <a:spcPct val="100000"/>
              </a:lnSpc>
              <a:spcBef>
                <a:spcPts val="1480"/>
              </a:spcBef>
            </a:pPr>
            <a:r>
              <a:rPr dirty="0" sz="2800" spc="25">
                <a:latin typeface="Microsoft JhengHei UI"/>
                <a:cs typeface="Microsoft JhengHei UI"/>
              </a:rPr>
              <a:t>假设待传送的⼀组数据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5" i="1">
                <a:latin typeface="Arial"/>
                <a:cs typeface="Arial"/>
              </a:rPr>
              <a:t>M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10">
                <a:latin typeface="Arial"/>
                <a:cs typeface="Arial"/>
              </a:rPr>
              <a:t>=</a:t>
            </a:r>
            <a:r>
              <a:rPr dirty="0" sz="2800">
                <a:latin typeface="Arial"/>
                <a:cs typeface="Arial"/>
              </a:rPr>
              <a:t> </a:t>
            </a:r>
            <a:r>
              <a:rPr dirty="0" sz="2800" spc="10">
                <a:latin typeface="Arial"/>
                <a:cs typeface="Arial"/>
              </a:rPr>
              <a:t>101001</a:t>
            </a:r>
            <a:r>
              <a:rPr dirty="0" sz="2800" spc="10">
                <a:latin typeface="Microsoft JhengHei UI"/>
                <a:cs typeface="Microsoft JhengHei UI"/>
              </a:rPr>
              <a:t>（</a:t>
            </a:r>
            <a:r>
              <a:rPr dirty="0" sz="2800" spc="25">
                <a:latin typeface="Microsoft JhengHei UI"/>
                <a:cs typeface="Microsoft JhengHei UI"/>
              </a:rPr>
              <a:t>现在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5" i="1">
                <a:latin typeface="Arial"/>
                <a:cs typeface="Arial"/>
              </a:rPr>
              <a:t>k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10">
                <a:latin typeface="Arial"/>
                <a:cs typeface="Arial"/>
              </a:rPr>
              <a:t>=</a:t>
            </a:r>
            <a:r>
              <a:rPr dirty="0" sz="2800">
                <a:latin typeface="Arial"/>
                <a:cs typeface="Arial"/>
              </a:rPr>
              <a:t> </a:t>
            </a:r>
            <a:r>
              <a:rPr dirty="0" sz="2800" spc="15">
                <a:latin typeface="Arial"/>
                <a:cs typeface="Arial"/>
              </a:rPr>
              <a:t>6</a:t>
            </a:r>
            <a:r>
              <a:rPr dirty="0" sz="2800" spc="15">
                <a:latin typeface="Microsoft JhengHei UI"/>
                <a:cs typeface="Microsoft JhengHei UI"/>
              </a:rPr>
              <a:t>）</a:t>
            </a:r>
            <a:r>
              <a:rPr dirty="0" sz="2800" spc="25">
                <a:latin typeface="Microsoft JhengHei UI"/>
                <a:cs typeface="Microsoft JhengHei UI"/>
              </a:rPr>
              <a:t>。我们在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5" i="1">
                <a:latin typeface="Arial"/>
                <a:cs typeface="Arial"/>
              </a:rPr>
              <a:t>M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的后</a:t>
            </a:r>
            <a:endParaRPr sz="2800">
              <a:latin typeface="Microsoft JhengHei UI"/>
              <a:cs typeface="Microsoft JhengHei UI"/>
            </a:endParaRPr>
          </a:p>
          <a:p>
            <a:pPr marL="381635">
              <a:lnSpc>
                <a:spcPct val="100000"/>
              </a:lnSpc>
              <a:spcBef>
                <a:spcPts val="1480"/>
              </a:spcBef>
            </a:pPr>
            <a:r>
              <a:rPr dirty="0" sz="2800" spc="25">
                <a:latin typeface="Microsoft JhengHei UI"/>
                <a:cs typeface="Microsoft JhengHei UI"/>
              </a:rPr>
              <a:t>⾯再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添加</a:t>
            </a:r>
            <a:r>
              <a:rPr dirty="0" sz="2800" spc="25">
                <a:latin typeface="Microsoft JhengHei UI"/>
                <a:cs typeface="Microsoft JhengHei UI"/>
              </a:rPr>
              <a:t>供差错检测⽤的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0" i="1">
                <a:latin typeface="Arial"/>
                <a:cs typeface="Arial"/>
              </a:rPr>
              <a:t>n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位冗余码⼀起发送。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83584" y="5679491"/>
            <a:ext cx="13759235" cy="5284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81478" y="6056443"/>
            <a:ext cx="12963525" cy="4489450"/>
          </a:xfrm>
          <a:custGeom>
            <a:avLst/>
            <a:gdLst/>
            <a:ahLst/>
            <a:cxnLst/>
            <a:rect l="l" t="t" r="r" b="b"/>
            <a:pathLst>
              <a:path w="12963525" h="44894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4230691"/>
                </a:lnTo>
                <a:lnTo>
                  <a:pt x="197" y="4282060"/>
                </a:lnTo>
                <a:lnTo>
                  <a:pt x="1581" y="4323488"/>
                </a:lnTo>
                <a:lnTo>
                  <a:pt x="12649" y="4382196"/>
                </a:lnTo>
                <a:lnTo>
                  <a:pt x="49226" y="4439609"/>
                </a:lnTo>
                <a:lnTo>
                  <a:pt x="106640" y="4476186"/>
                </a:lnTo>
                <a:lnTo>
                  <a:pt x="165348" y="4487255"/>
                </a:lnTo>
                <a:lnTo>
                  <a:pt x="206776" y="4488638"/>
                </a:lnTo>
                <a:lnTo>
                  <a:pt x="258146" y="4488836"/>
                </a:lnTo>
                <a:lnTo>
                  <a:pt x="12705299" y="4488836"/>
                </a:lnTo>
                <a:lnTo>
                  <a:pt x="12756671" y="4488638"/>
                </a:lnTo>
                <a:lnTo>
                  <a:pt x="12798099" y="4487255"/>
                </a:lnTo>
                <a:lnTo>
                  <a:pt x="12856802" y="4476186"/>
                </a:lnTo>
                <a:lnTo>
                  <a:pt x="12914218" y="4439609"/>
                </a:lnTo>
                <a:lnTo>
                  <a:pt x="12950799" y="4382196"/>
                </a:lnTo>
                <a:lnTo>
                  <a:pt x="12961867" y="4323488"/>
                </a:lnTo>
                <a:lnTo>
                  <a:pt x="12963250" y="4282060"/>
                </a:lnTo>
                <a:lnTo>
                  <a:pt x="12963448" y="4230691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81478" y="6056443"/>
            <a:ext cx="12963525" cy="4489450"/>
          </a:xfrm>
          <a:custGeom>
            <a:avLst/>
            <a:gdLst/>
            <a:ahLst/>
            <a:cxnLst/>
            <a:rect l="l" t="t" r="r" b="b"/>
            <a:pathLst>
              <a:path w="12963525" h="44894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230691"/>
                </a:lnTo>
                <a:lnTo>
                  <a:pt x="12963250" y="4282060"/>
                </a:lnTo>
                <a:lnTo>
                  <a:pt x="12961867" y="4323488"/>
                </a:lnTo>
                <a:lnTo>
                  <a:pt x="12950799" y="4382196"/>
                </a:lnTo>
                <a:lnTo>
                  <a:pt x="12914218" y="4439610"/>
                </a:lnTo>
                <a:lnTo>
                  <a:pt x="12856802" y="4476187"/>
                </a:lnTo>
                <a:lnTo>
                  <a:pt x="12798099" y="4487255"/>
                </a:lnTo>
                <a:lnTo>
                  <a:pt x="12756671" y="4488639"/>
                </a:lnTo>
                <a:lnTo>
                  <a:pt x="12705299" y="4488837"/>
                </a:lnTo>
                <a:lnTo>
                  <a:pt x="258145" y="4488837"/>
                </a:lnTo>
                <a:lnTo>
                  <a:pt x="206775" y="4488639"/>
                </a:lnTo>
                <a:lnTo>
                  <a:pt x="165348" y="4487255"/>
                </a:lnTo>
                <a:lnTo>
                  <a:pt x="106640" y="4476187"/>
                </a:lnTo>
                <a:lnTo>
                  <a:pt x="49226" y="4439610"/>
                </a:lnTo>
                <a:lnTo>
                  <a:pt x="12650" y="4382196"/>
                </a:lnTo>
                <a:lnTo>
                  <a:pt x="1581" y="4323488"/>
                </a:lnTo>
                <a:lnTo>
                  <a:pt x="197" y="4282060"/>
                </a:lnTo>
                <a:lnTo>
                  <a:pt x="0" y="423069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166645" y="6516825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5774" y="6465888"/>
            <a:ext cx="3198495" cy="456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10" i="1">
                <a:solidFill>
                  <a:srgbClr val="FF2600"/>
                </a:solidFill>
                <a:latin typeface="Arial"/>
                <a:cs typeface="Arial"/>
              </a:rPr>
              <a:t>n</a:t>
            </a:r>
            <a:r>
              <a:rPr dirty="0" sz="2800" spc="-65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位冗余码的计算</a:t>
            </a:r>
            <a:r>
              <a:rPr dirty="0" sz="2800" spc="25">
                <a:latin typeface="Microsoft JhengHei UI"/>
                <a:cs typeface="Microsoft JhengHei UI"/>
              </a:rPr>
              <a:t>：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4068" y="8361443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54068" y="9591188"/>
            <a:ext cx="12001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4068" y="6896869"/>
            <a:ext cx="11110595" cy="3100070"/>
          </a:xfrm>
          <a:prstGeom prst="rect">
            <a:avLst/>
          </a:prstGeom>
        </p:spPr>
        <p:txBody>
          <a:bodyPr wrap="square" lIns="0" tIns="200025" rIns="0" bIns="0" rtlCol="0" vert="horz">
            <a:spAutoFit/>
          </a:bodyPr>
          <a:lstStyle/>
          <a:p>
            <a:pPr marL="381635" indent="-368935">
              <a:lnSpc>
                <a:spcPct val="100000"/>
              </a:lnSpc>
              <a:spcBef>
                <a:spcPts val="1575"/>
              </a:spcBef>
              <a:buSzPct val="75000"/>
              <a:buFont typeface="Arial"/>
              <a:buChar char="•"/>
              <a:tabLst>
                <a:tab pos="381635" algn="l"/>
                <a:tab pos="382270" algn="l"/>
              </a:tabLst>
            </a:pPr>
            <a:r>
              <a:rPr dirty="0" sz="2800" spc="25">
                <a:latin typeface="Microsoft JhengHei UI"/>
                <a:cs typeface="Microsoft JhengHei UI"/>
              </a:rPr>
              <a:t>⽤⼆进制的模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0">
                <a:latin typeface="Arial"/>
                <a:cs typeface="Arial"/>
              </a:rPr>
              <a:t>2</a:t>
            </a:r>
            <a:r>
              <a:rPr dirty="0" sz="2800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运算进⾏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0">
                <a:latin typeface="Arial"/>
                <a:cs typeface="Arial"/>
              </a:rPr>
              <a:t>2</a:t>
            </a:r>
            <a:r>
              <a:rPr dirty="0" baseline="25525" sz="2775" spc="15">
                <a:latin typeface="Arial"/>
                <a:cs typeface="Arial"/>
              </a:rPr>
              <a:t>n</a:t>
            </a:r>
            <a:r>
              <a:rPr dirty="0" baseline="25525" sz="2775" spc="-254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乘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5" i="1">
                <a:latin typeface="Arial"/>
                <a:cs typeface="Arial"/>
              </a:rPr>
              <a:t>M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的运算，这相当于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在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15" i="1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280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后⾯添加</a:t>
            </a:r>
            <a:endParaRPr sz="2800">
              <a:latin typeface="Microsoft JhengHei UI"/>
              <a:cs typeface="Microsoft JhengHei UI"/>
            </a:endParaRPr>
          </a:p>
          <a:p>
            <a:pPr marL="381635">
              <a:lnSpc>
                <a:spcPct val="100000"/>
              </a:lnSpc>
              <a:spcBef>
                <a:spcPts val="1480"/>
              </a:spcBef>
            </a:pPr>
            <a:r>
              <a:rPr dirty="0" sz="2800" spc="10" i="1">
                <a:solidFill>
                  <a:srgbClr val="FF2600"/>
                </a:solidFill>
                <a:latin typeface="Arial"/>
                <a:cs typeface="Arial"/>
              </a:rPr>
              <a:t>n 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个</a:t>
            </a:r>
            <a:r>
              <a:rPr dirty="0" sz="2800" spc="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15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sz="2800" spc="15">
                <a:latin typeface="Microsoft JhengHei UI"/>
                <a:cs typeface="Microsoft JhengHei UI"/>
              </a:rPr>
              <a:t>；</a:t>
            </a:r>
            <a:endParaRPr sz="2800">
              <a:latin typeface="Microsoft JhengHei UI"/>
              <a:cs typeface="Microsoft JhengHei UI"/>
            </a:endParaRPr>
          </a:p>
          <a:p>
            <a:pPr marL="381635" marR="5080">
              <a:lnSpc>
                <a:spcPct val="144100"/>
              </a:lnSpc>
            </a:pPr>
            <a:r>
              <a:rPr dirty="0" sz="2800" spc="25">
                <a:latin typeface="Microsoft JhengHei UI"/>
                <a:cs typeface="Microsoft JhengHei UI"/>
              </a:rPr>
              <a:t>得到的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5">
                <a:latin typeface="Arial"/>
                <a:cs typeface="Arial"/>
              </a:rPr>
              <a:t>(</a:t>
            </a:r>
            <a:r>
              <a:rPr dirty="0" sz="2800" spc="5" i="1">
                <a:latin typeface="Arial"/>
                <a:cs typeface="Arial"/>
              </a:rPr>
              <a:t>k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10" i="1">
                <a:latin typeface="Arial"/>
                <a:cs typeface="Arial"/>
              </a:rPr>
              <a:t>+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5" i="1">
                <a:latin typeface="Arial"/>
                <a:cs typeface="Arial"/>
              </a:rPr>
              <a:t>n</a:t>
            </a:r>
            <a:r>
              <a:rPr dirty="0" sz="2800" spc="5">
                <a:latin typeface="Arial"/>
                <a:cs typeface="Arial"/>
              </a:rPr>
              <a:t>)</a:t>
            </a:r>
            <a:r>
              <a:rPr dirty="0" sz="2800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位的数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除以</a:t>
            </a:r>
            <a:r>
              <a:rPr dirty="0" sz="2800" spc="25">
                <a:latin typeface="Microsoft JhengHei UI"/>
                <a:cs typeface="Microsoft JhengHei UI"/>
              </a:rPr>
              <a:t>事先选定好的⻓度为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5">
                <a:solidFill>
                  <a:srgbClr val="FF2600"/>
                </a:solidFill>
                <a:latin typeface="Arial"/>
                <a:cs typeface="Arial"/>
              </a:rPr>
              <a:t>(</a:t>
            </a:r>
            <a:r>
              <a:rPr dirty="0" sz="2800" spc="5" i="1">
                <a:solidFill>
                  <a:srgbClr val="FF2600"/>
                </a:solidFill>
                <a:latin typeface="Arial"/>
                <a:cs typeface="Arial"/>
              </a:rPr>
              <a:t>n</a:t>
            </a:r>
            <a:r>
              <a:rPr dirty="0" sz="280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10" i="1">
                <a:solidFill>
                  <a:srgbClr val="FF2600"/>
                </a:solidFill>
                <a:latin typeface="Arial"/>
                <a:cs typeface="Arial"/>
              </a:rPr>
              <a:t>+</a:t>
            </a:r>
            <a:r>
              <a:rPr dirty="0" sz="280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5" i="1">
                <a:solidFill>
                  <a:srgbClr val="FF2600"/>
                </a:solidFill>
                <a:latin typeface="Arial"/>
                <a:cs typeface="Arial"/>
              </a:rPr>
              <a:t>1)</a:t>
            </a:r>
            <a:r>
              <a:rPr dirty="0" sz="280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位的除数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15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2800" spc="15">
                <a:latin typeface="Microsoft JhengHei UI"/>
                <a:cs typeface="Microsoft JhengHei UI"/>
              </a:rPr>
              <a:t>，  </a:t>
            </a:r>
            <a:r>
              <a:rPr dirty="0" sz="2800" spc="25">
                <a:latin typeface="Microsoft JhengHei UI"/>
                <a:cs typeface="Microsoft JhengHei UI"/>
              </a:rPr>
              <a:t>得出商是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5" i="1">
                <a:latin typeface="Arial"/>
                <a:cs typeface="Arial"/>
              </a:rPr>
              <a:t>Q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⽽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余数是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15" i="1">
                <a:solidFill>
                  <a:srgbClr val="FF2600"/>
                </a:solidFill>
                <a:latin typeface="Arial"/>
                <a:cs typeface="Arial"/>
              </a:rPr>
              <a:t>R</a:t>
            </a:r>
            <a:r>
              <a:rPr dirty="0" sz="2800" spc="15">
                <a:latin typeface="Microsoft JhengHei UI"/>
                <a:cs typeface="Microsoft JhengHei UI"/>
              </a:rPr>
              <a:t>，</a:t>
            </a:r>
            <a:r>
              <a:rPr dirty="0" sz="2800" spc="25">
                <a:latin typeface="Microsoft JhengHei UI"/>
                <a:cs typeface="Microsoft JhengHei UI"/>
              </a:rPr>
              <a:t>余数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5">
                <a:latin typeface="Arial"/>
                <a:cs typeface="Arial"/>
              </a:rPr>
              <a:t>R</a:t>
            </a:r>
            <a:r>
              <a:rPr dirty="0" sz="2800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⽐除数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0" i="1">
                <a:latin typeface="Arial"/>
                <a:cs typeface="Arial"/>
              </a:rPr>
              <a:t>P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少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0">
                <a:latin typeface="Arial"/>
                <a:cs typeface="Arial"/>
              </a:rPr>
              <a:t>1</a:t>
            </a:r>
            <a:r>
              <a:rPr dirty="0" sz="2800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位，即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5" i="1">
                <a:latin typeface="Arial"/>
                <a:cs typeface="Arial"/>
              </a:rPr>
              <a:t>R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是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0" i="1">
                <a:latin typeface="Arial"/>
                <a:cs typeface="Arial"/>
              </a:rPr>
              <a:t>n</a:t>
            </a:r>
            <a:r>
              <a:rPr dirty="0" sz="2800" i="1">
                <a:latin typeface="Arial"/>
                <a:cs typeface="Arial"/>
              </a:rPr>
              <a:t> </a:t>
            </a:r>
            <a:r>
              <a:rPr dirty="0" sz="2800" spc="25">
                <a:latin typeface="Microsoft JhengHei UI"/>
                <a:cs typeface="Microsoft JhengHei UI"/>
              </a:rPr>
              <a:t>位；  将余数</a:t>
            </a:r>
            <a:r>
              <a:rPr dirty="0" sz="2800" spc="75">
                <a:latin typeface="Microsoft JhengHei UI"/>
                <a:cs typeface="Microsoft JhengHei UI"/>
              </a:rPr>
              <a:t> </a:t>
            </a:r>
            <a:r>
              <a:rPr dirty="0" sz="2800" spc="15" i="1">
                <a:solidFill>
                  <a:srgbClr val="FF2600"/>
                </a:solidFill>
                <a:latin typeface="Arial"/>
                <a:cs typeface="Arial"/>
              </a:rPr>
              <a:t>R</a:t>
            </a:r>
            <a:r>
              <a:rPr dirty="0" sz="280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作为冗余码拼接在数据</a:t>
            </a:r>
            <a:r>
              <a:rPr dirty="0" sz="28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00" spc="15" i="1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280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FF2600"/>
                </a:solidFill>
                <a:latin typeface="Microsoft JhengHei UI"/>
                <a:cs typeface="Microsoft JhengHei UI"/>
              </a:rPr>
              <a:t>后⾯发送出去</a:t>
            </a:r>
            <a:r>
              <a:rPr dirty="0" sz="2800" spc="25">
                <a:latin typeface="Microsoft JhengHei UI"/>
                <a:cs typeface="Microsoft JhengHei UI"/>
              </a:rPr>
              <a:t>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CRC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2632" y="2178434"/>
            <a:ext cx="6077858" cy="8587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00526" y="2555387"/>
            <a:ext cx="5282565" cy="7792084"/>
          </a:xfrm>
          <a:custGeom>
            <a:avLst/>
            <a:gdLst/>
            <a:ahLst/>
            <a:cxnLst/>
            <a:rect l="l" t="t" r="r" b="b"/>
            <a:pathLst>
              <a:path w="5282565" h="7792084">
                <a:moveTo>
                  <a:pt x="5023925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7" y="49226"/>
                </a:lnTo>
                <a:lnTo>
                  <a:pt x="12650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7533338"/>
                </a:lnTo>
                <a:lnTo>
                  <a:pt x="197" y="7584707"/>
                </a:lnTo>
                <a:lnTo>
                  <a:pt x="1581" y="7626135"/>
                </a:lnTo>
                <a:lnTo>
                  <a:pt x="12650" y="7684843"/>
                </a:lnTo>
                <a:lnTo>
                  <a:pt x="49227" y="7742256"/>
                </a:lnTo>
                <a:lnTo>
                  <a:pt x="106640" y="7778833"/>
                </a:lnTo>
                <a:lnTo>
                  <a:pt x="165348" y="7789902"/>
                </a:lnTo>
                <a:lnTo>
                  <a:pt x="206776" y="7791286"/>
                </a:lnTo>
                <a:lnTo>
                  <a:pt x="258146" y="7791483"/>
                </a:lnTo>
                <a:lnTo>
                  <a:pt x="5023925" y="7791483"/>
                </a:lnTo>
                <a:lnTo>
                  <a:pt x="5075295" y="7791286"/>
                </a:lnTo>
                <a:lnTo>
                  <a:pt x="5116722" y="7789902"/>
                </a:lnTo>
                <a:lnTo>
                  <a:pt x="5175430" y="7778833"/>
                </a:lnTo>
                <a:lnTo>
                  <a:pt x="5232845" y="7742256"/>
                </a:lnTo>
                <a:lnTo>
                  <a:pt x="5269421" y="7684843"/>
                </a:lnTo>
                <a:lnTo>
                  <a:pt x="5280490" y="7626135"/>
                </a:lnTo>
                <a:lnTo>
                  <a:pt x="5281873" y="7584707"/>
                </a:lnTo>
                <a:lnTo>
                  <a:pt x="5282071" y="7533338"/>
                </a:lnTo>
                <a:lnTo>
                  <a:pt x="5282071" y="258145"/>
                </a:lnTo>
                <a:lnTo>
                  <a:pt x="5281873" y="206775"/>
                </a:lnTo>
                <a:lnTo>
                  <a:pt x="5280490" y="165348"/>
                </a:lnTo>
                <a:lnTo>
                  <a:pt x="5269421" y="106639"/>
                </a:lnTo>
                <a:lnTo>
                  <a:pt x="5232845" y="49226"/>
                </a:lnTo>
                <a:lnTo>
                  <a:pt x="5175430" y="12649"/>
                </a:lnTo>
                <a:lnTo>
                  <a:pt x="5116722" y="1581"/>
                </a:lnTo>
                <a:lnTo>
                  <a:pt x="5075295" y="197"/>
                </a:lnTo>
                <a:lnTo>
                  <a:pt x="5023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00526" y="2555387"/>
            <a:ext cx="5282565" cy="7792084"/>
          </a:xfrm>
          <a:custGeom>
            <a:avLst/>
            <a:gdLst/>
            <a:ahLst/>
            <a:cxnLst/>
            <a:rect l="l" t="t" r="r" b="b"/>
            <a:pathLst>
              <a:path w="5282565" h="7792084">
                <a:moveTo>
                  <a:pt x="258145" y="0"/>
                </a:moveTo>
                <a:lnTo>
                  <a:pt x="5023925" y="0"/>
                </a:lnTo>
                <a:lnTo>
                  <a:pt x="5075295" y="197"/>
                </a:lnTo>
                <a:lnTo>
                  <a:pt x="5116722" y="1581"/>
                </a:lnTo>
                <a:lnTo>
                  <a:pt x="5175430" y="12650"/>
                </a:lnTo>
                <a:lnTo>
                  <a:pt x="5232844" y="49226"/>
                </a:lnTo>
                <a:lnTo>
                  <a:pt x="5269420" y="106640"/>
                </a:lnTo>
                <a:lnTo>
                  <a:pt x="5280490" y="165348"/>
                </a:lnTo>
                <a:lnTo>
                  <a:pt x="5281873" y="206775"/>
                </a:lnTo>
                <a:lnTo>
                  <a:pt x="5282071" y="258145"/>
                </a:lnTo>
                <a:lnTo>
                  <a:pt x="5282071" y="7533338"/>
                </a:lnTo>
                <a:lnTo>
                  <a:pt x="5281873" y="7584707"/>
                </a:lnTo>
                <a:lnTo>
                  <a:pt x="5280490" y="7626135"/>
                </a:lnTo>
                <a:lnTo>
                  <a:pt x="5269420" y="7684843"/>
                </a:lnTo>
                <a:lnTo>
                  <a:pt x="5232844" y="7742257"/>
                </a:lnTo>
                <a:lnTo>
                  <a:pt x="5175430" y="7778833"/>
                </a:lnTo>
                <a:lnTo>
                  <a:pt x="5116722" y="7789902"/>
                </a:lnTo>
                <a:lnTo>
                  <a:pt x="5075295" y="7791286"/>
                </a:lnTo>
                <a:lnTo>
                  <a:pt x="5023925" y="7791484"/>
                </a:lnTo>
                <a:lnTo>
                  <a:pt x="258145" y="7791484"/>
                </a:lnTo>
                <a:lnTo>
                  <a:pt x="206775" y="7791286"/>
                </a:lnTo>
                <a:lnTo>
                  <a:pt x="165348" y="7789902"/>
                </a:lnTo>
                <a:lnTo>
                  <a:pt x="106640" y="7778833"/>
                </a:lnTo>
                <a:lnTo>
                  <a:pt x="49226" y="7742257"/>
                </a:lnTo>
                <a:lnTo>
                  <a:pt x="12650" y="7684843"/>
                </a:lnTo>
                <a:lnTo>
                  <a:pt x="1581" y="7626135"/>
                </a:lnTo>
                <a:lnTo>
                  <a:pt x="197" y="7584707"/>
                </a:lnTo>
                <a:lnTo>
                  <a:pt x="0" y="753333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96968" y="3564463"/>
            <a:ext cx="2508250" cy="786765"/>
          </a:xfrm>
          <a:custGeom>
            <a:avLst/>
            <a:gdLst/>
            <a:ahLst/>
            <a:cxnLst/>
            <a:rect l="l" t="t" r="r" b="b"/>
            <a:pathLst>
              <a:path w="2508250" h="786764">
                <a:moveTo>
                  <a:pt x="0" y="0"/>
                </a:moveTo>
                <a:lnTo>
                  <a:pt x="2508145" y="0"/>
                </a:lnTo>
                <a:lnTo>
                  <a:pt x="2508145" y="786216"/>
                </a:lnTo>
                <a:lnTo>
                  <a:pt x="0" y="7862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12416" y="3744689"/>
            <a:ext cx="24828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610235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原始数据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8482" y="3574934"/>
            <a:ext cx="1598295" cy="765810"/>
          </a:xfrm>
          <a:prstGeom prst="rect">
            <a:avLst/>
          </a:prstGeom>
          <a:solidFill>
            <a:srgbClr val="A0AA69"/>
          </a:solidFill>
        </p:spPr>
        <p:txBody>
          <a:bodyPr wrap="square" lIns="0" tIns="173355" rIns="0" bIns="0" rtlCol="0" vert="horz">
            <a:spAutoFit/>
          </a:bodyPr>
          <a:lstStyle/>
          <a:p>
            <a:pPr marL="294640">
              <a:lnSpc>
                <a:spcPct val="100000"/>
              </a:lnSpc>
              <a:spcBef>
                <a:spcPts val="1365"/>
              </a:spcBef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000…0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2110" y="3075872"/>
            <a:ext cx="4972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k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3045" y="3075872"/>
            <a:ext cx="5143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n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82614" y="4489912"/>
            <a:ext cx="738505" cy="1207770"/>
          </a:xfrm>
          <a:custGeom>
            <a:avLst/>
            <a:gdLst/>
            <a:ahLst/>
            <a:cxnLst/>
            <a:rect l="l" t="t" r="r" b="b"/>
            <a:pathLst>
              <a:path w="738504" h="1207770">
                <a:moveTo>
                  <a:pt x="738279" y="564445"/>
                </a:moveTo>
                <a:lnTo>
                  <a:pt x="0" y="564445"/>
                </a:lnTo>
                <a:lnTo>
                  <a:pt x="369139" y="1207587"/>
                </a:lnTo>
                <a:lnTo>
                  <a:pt x="738279" y="564445"/>
                </a:lnTo>
                <a:close/>
              </a:path>
              <a:path w="738504" h="1207770">
                <a:moveTo>
                  <a:pt x="582547" y="0"/>
                </a:moveTo>
                <a:lnTo>
                  <a:pt x="155730" y="0"/>
                </a:lnTo>
                <a:lnTo>
                  <a:pt x="155730" y="564445"/>
                </a:lnTo>
                <a:lnTo>
                  <a:pt x="582547" y="564445"/>
                </a:lnTo>
                <a:lnTo>
                  <a:pt x="5825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82614" y="4489912"/>
            <a:ext cx="738505" cy="1207770"/>
          </a:xfrm>
          <a:custGeom>
            <a:avLst/>
            <a:gdLst/>
            <a:ahLst/>
            <a:cxnLst/>
            <a:rect l="l" t="t" r="r" b="b"/>
            <a:pathLst>
              <a:path w="738504" h="1207770">
                <a:moveTo>
                  <a:pt x="155730" y="564446"/>
                </a:moveTo>
                <a:lnTo>
                  <a:pt x="0" y="564446"/>
                </a:lnTo>
                <a:lnTo>
                  <a:pt x="369139" y="1207587"/>
                </a:lnTo>
                <a:lnTo>
                  <a:pt x="738279" y="564446"/>
                </a:lnTo>
                <a:lnTo>
                  <a:pt x="582548" y="564446"/>
                </a:lnTo>
                <a:lnTo>
                  <a:pt x="582548" y="0"/>
                </a:lnTo>
                <a:lnTo>
                  <a:pt x="155730" y="0"/>
                </a:lnTo>
                <a:lnTo>
                  <a:pt x="155730" y="564446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042372" y="5730241"/>
            <a:ext cx="2219325" cy="786765"/>
          </a:xfrm>
          <a:prstGeom prst="rect">
            <a:avLst/>
          </a:prstGeom>
          <a:solidFill>
            <a:srgbClr val="6C7C4E"/>
          </a:solidFill>
          <a:ln w="20941">
            <a:solidFill>
              <a:srgbClr val="46532E"/>
            </a:solidFill>
          </a:ln>
        </p:spPr>
        <p:txBody>
          <a:bodyPr wrap="square" lIns="0" tIns="195580" rIns="0" bIns="0" rtlCol="0" vert="horz">
            <a:spAutoFit/>
          </a:bodyPr>
          <a:lstStyle/>
          <a:p>
            <a:pPr marL="690245">
              <a:lnSpc>
                <a:spcPct val="100000"/>
              </a:lnSpc>
              <a:spcBef>
                <a:spcPts val="154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除数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8322" y="5909607"/>
            <a:ext cx="8724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n+</a:t>
            </a:r>
            <a:r>
              <a:rPr dirty="0" sz="2450" spc="0">
                <a:latin typeface="Arial"/>
                <a:cs typeface="Arial"/>
              </a:rPr>
              <a:t>1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2372" y="7761594"/>
            <a:ext cx="2219325" cy="786765"/>
          </a:xfrm>
          <a:prstGeom prst="rect">
            <a:avLst/>
          </a:prstGeom>
          <a:solidFill>
            <a:srgbClr val="496392"/>
          </a:solidFill>
          <a:ln w="20941">
            <a:solidFill>
              <a:srgbClr val="46532E"/>
            </a:solidFill>
          </a:ln>
        </p:spPr>
        <p:txBody>
          <a:bodyPr wrap="square" lIns="0" tIns="1835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CRC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55352" y="6551163"/>
            <a:ext cx="593090" cy="1156970"/>
          </a:xfrm>
          <a:custGeom>
            <a:avLst/>
            <a:gdLst/>
            <a:ahLst/>
            <a:cxnLst/>
            <a:rect l="l" t="t" r="r" b="b"/>
            <a:pathLst>
              <a:path w="593089" h="1156970">
                <a:moveTo>
                  <a:pt x="592802" y="513482"/>
                </a:moveTo>
                <a:lnTo>
                  <a:pt x="0" y="513482"/>
                </a:lnTo>
                <a:lnTo>
                  <a:pt x="296401" y="1156624"/>
                </a:lnTo>
                <a:lnTo>
                  <a:pt x="592802" y="513482"/>
                </a:lnTo>
                <a:close/>
              </a:path>
              <a:path w="593089" h="1156970">
                <a:moveTo>
                  <a:pt x="467758" y="0"/>
                </a:moveTo>
                <a:lnTo>
                  <a:pt x="125044" y="0"/>
                </a:lnTo>
                <a:lnTo>
                  <a:pt x="125044" y="513482"/>
                </a:lnTo>
                <a:lnTo>
                  <a:pt x="467758" y="513482"/>
                </a:lnTo>
                <a:lnTo>
                  <a:pt x="467758" y="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55352" y="6551163"/>
            <a:ext cx="593090" cy="1156970"/>
          </a:xfrm>
          <a:custGeom>
            <a:avLst/>
            <a:gdLst/>
            <a:ahLst/>
            <a:cxnLst/>
            <a:rect l="l" t="t" r="r" b="b"/>
            <a:pathLst>
              <a:path w="593089" h="1156970">
                <a:moveTo>
                  <a:pt x="125044" y="513482"/>
                </a:moveTo>
                <a:lnTo>
                  <a:pt x="0" y="513482"/>
                </a:lnTo>
                <a:lnTo>
                  <a:pt x="296401" y="1156623"/>
                </a:lnTo>
                <a:lnTo>
                  <a:pt x="592802" y="513482"/>
                </a:lnTo>
                <a:lnTo>
                  <a:pt x="467758" y="513482"/>
                </a:lnTo>
                <a:lnTo>
                  <a:pt x="467758" y="0"/>
                </a:lnTo>
                <a:lnTo>
                  <a:pt x="125044" y="0"/>
                </a:lnTo>
                <a:lnTo>
                  <a:pt x="125044" y="513482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827396" y="7940959"/>
            <a:ext cx="5143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n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14470" y="6058020"/>
            <a:ext cx="2513330" cy="786765"/>
          </a:xfrm>
          <a:custGeom>
            <a:avLst/>
            <a:gdLst/>
            <a:ahLst/>
            <a:cxnLst/>
            <a:rect l="l" t="t" r="r" b="b"/>
            <a:pathLst>
              <a:path w="2513329" h="786765">
                <a:moveTo>
                  <a:pt x="0" y="0"/>
                </a:moveTo>
                <a:lnTo>
                  <a:pt x="2513012" y="0"/>
                </a:lnTo>
                <a:lnTo>
                  <a:pt x="2513012" y="786216"/>
                </a:lnTo>
                <a:lnTo>
                  <a:pt x="0" y="7862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434935" y="6238246"/>
            <a:ext cx="248221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607695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原始数据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94708" y="6068491"/>
            <a:ext cx="1209675" cy="765810"/>
          </a:xfrm>
          <a:prstGeom prst="rect">
            <a:avLst/>
          </a:prstGeom>
          <a:solidFill>
            <a:srgbClr val="A0AA69"/>
          </a:solidFill>
        </p:spPr>
        <p:txBody>
          <a:bodyPr wrap="square" lIns="0" tIns="173355" rIns="0" bIns="0" rtlCol="0" vert="horz">
            <a:spAutoFit/>
          </a:bodyPr>
          <a:lstStyle/>
          <a:p>
            <a:pPr marL="269240">
              <a:lnSpc>
                <a:spcPct val="100000"/>
              </a:lnSpc>
              <a:spcBef>
                <a:spcPts val="1365"/>
              </a:spcBef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CRC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570235" y="2178434"/>
            <a:ext cx="6073113" cy="8587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968128" y="2555387"/>
            <a:ext cx="5277485" cy="7792084"/>
          </a:xfrm>
          <a:custGeom>
            <a:avLst/>
            <a:gdLst/>
            <a:ahLst/>
            <a:cxnLst/>
            <a:rect l="l" t="t" r="r" b="b"/>
            <a:pathLst>
              <a:path w="5277484" h="7792084">
                <a:moveTo>
                  <a:pt x="5019177" y="0"/>
                </a:moveTo>
                <a:lnTo>
                  <a:pt x="258149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4" y="5336"/>
                </a:lnTo>
                <a:lnTo>
                  <a:pt x="106645" y="12649"/>
                </a:lnTo>
                <a:lnTo>
                  <a:pt x="49230" y="49226"/>
                </a:lnTo>
                <a:lnTo>
                  <a:pt x="12648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7533338"/>
                </a:lnTo>
                <a:lnTo>
                  <a:pt x="197" y="7584707"/>
                </a:lnTo>
                <a:lnTo>
                  <a:pt x="1581" y="7626135"/>
                </a:lnTo>
                <a:lnTo>
                  <a:pt x="12648" y="7684843"/>
                </a:lnTo>
                <a:lnTo>
                  <a:pt x="49230" y="7742256"/>
                </a:lnTo>
                <a:lnTo>
                  <a:pt x="106645" y="7778833"/>
                </a:lnTo>
                <a:lnTo>
                  <a:pt x="165348" y="7789902"/>
                </a:lnTo>
                <a:lnTo>
                  <a:pt x="206776" y="7791286"/>
                </a:lnTo>
                <a:lnTo>
                  <a:pt x="258149" y="7791483"/>
                </a:lnTo>
                <a:lnTo>
                  <a:pt x="5019177" y="7791483"/>
                </a:lnTo>
                <a:lnTo>
                  <a:pt x="5070549" y="7791286"/>
                </a:lnTo>
                <a:lnTo>
                  <a:pt x="5111979" y="7789902"/>
                </a:lnTo>
                <a:lnTo>
                  <a:pt x="5170690" y="7778833"/>
                </a:lnTo>
                <a:lnTo>
                  <a:pt x="5228101" y="7742256"/>
                </a:lnTo>
                <a:lnTo>
                  <a:pt x="5264677" y="7684843"/>
                </a:lnTo>
                <a:lnTo>
                  <a:pt x="5275745" y="7626135"/>
                </a:lnTo>
                <a:lnTo>
                  <a:pt x="5277128" y="7584707"/>
                </a:lnTo>
                <a:lnTo>
                  <a:pt x="5277326" y="7533338"/>
                </a:lnTo>
                <a:lnTo>
                  <a:pt x="5277326" y="258145"/>
                </a:lnTo>
                <a:lnTo>
                  <a:pt x="5277128" y="206775"/>
                </a:lnTo>
                <a:lnTo>
                  <a:pt x="5275745" y="165348"/>
                </a:lnTo>
                <a:lnTo>
                  <a:pt x="5264677" y="106639"/>
                </a:lnTo>
                <a:lnTo>
                  <a:pt x="5228101" y="49226"/>
                </a:lnTo>
                <a:lnTo>
                  <a:pt x="5170690" y="12649"/>
                </a:lnTo>
                <a:lnTo>
                  <a:pt x="5111979" y="1581"/>
                </a:lnTo>
                <a:lnTo>
                  <a:pt x="5070549" y="197"/>
                </a:lnTo>
                <a:lnTo>
                  <a:pt x="50191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968128" y="2555387"/>
            <a:ext cx="5277485" cy="7792084"/>
          </a:xfrm>
          <a:custGeom>
            <a:avLst/>
            <a:gdLst/>
            <a:ahLst/>
            <a:cxnLst/>
            <a:rect l="l" t="t" r="r" b="b"/>
            <a:pathLst>
              <a:path w="5277484" h="7792084">
                <a:moveTo>
                  <a:pt x="258145" y="0"/>
                </a:moveTo>
                <a:lnTo>
                  <a:pt x="5019180" y="0"/>
                </a:lnTo>
                <a:lnTo>
                  <a:pt x="5070549" y="197"/>
                </a:lnTo>
                <a:lnTo>
                  <a:pt x="5111977" y="1581"/>
                </a:lnTo>
                <a:lnTo>
                  <a:pt x="5170685" y="12650"/>
                </a:lnTo>
                <a:lnTo>
                  <a:pt x="5228099" y="49226"/>
                </a:lnTo>
                <a:lnTo>
                  <a:pt x="5264676" y="106640"/>
                </a:lnTo>
                <a:lnTo>
                  <a:pt x="5275744" y="165348"/>
                </a:lnTo>
                <a:lnTo>
                  <a:pt x="5277128" y="206775"/>
                </a:lnTo>
                <a:lnTo>
                  <a:pt x="5277326" y="258145"/>
                </a:lnTo>
                <a:lnTo>
                  <a:pt x="5277326" y="7533338"/>
                </a:lnTo>
                <a:lnTo>
                  <a:pt x="5277128" y="7584707"/>
                </a:lnTo>
                <a:lnTo>
                  <a:pt x="5275744" y="7626135"/>
                </a:lnTo>
                <a:lnTo>
                  <a:pt x="5264676" y="7684843"/>
                </a:lnTo>
                <a:lnTo>
                  <a:pt x="5228099" y="7742257"/>
                </a:lnTo>
                <a:lnTo>
                  <a:pt x="5170685" y="7778833"/>
                </a:lnTo>
                <a:lnTo>
                  <a:pt x="5111977" y="7789902"/>
                </a:lnTo>
                <a:lnTo>
                  <a:pt x="5070549" y="7791286"/>
                </a:lnTo>
                <a:lnTo>
                  <a:pt x="5019180" y="7791484"/>
                </a:lnTo>
                <a:lnTo>
                  <a:pt x="258145" y="7791484"/>
                </a:lnTo>
                <a:lnTo>
                  <a:pt x="206775" y="7791286"/>
                </a:lnTo>
                <a:lnTo>
                  <a:pt x="165348" y="7789902"/>
                </a:lnTo>
                <a:lnTo>
                  <a:pt x="106640" y="7778833"/>
                </a:lnTo>
                <a:lnTo>
                  <a:pt x="49226" y="7742257"/>
                </a:lnTo>
                <a:lnTo>
                  <a:pt x="12650" y="7684843"/>
                </a:lnTo>
                <a:lnTo>
                  <a:pt x="1581" y="7626135"/>
                </a:lnTo>
                <a:lnTo>
                  <a:pt x="197" y="7584707"/>
                </a:lnTo>
                <a:lnTo>
                  <a:pt x="0" y="753333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987837" y="4489912"/>
            <a:ext cx="738505" cy="1207770"/>
          </a:xfrm>
          <a:custGeom>
            <a:avLst/>
            <a:gdLst/>
            <a:ahLst/>
            <a:cxnLst/>
            <a:rect l="l" t="t" r="r" b="b"/>
            <a:pathLst>
              <a:path w="738505" h="1207770">
                <a:moveTo>
                  <a:pt x="738281" y="564445"/>
                </a:moveTo>
                <a:lnTo>
                  <a:pt x="0" y="564445"/>
                </a:lnTo>
                <a:lnTo>
                  <a:pt x="369140" y="1207587"/>
                </a:lnTo>
                <a:lnTo>
                  <a:pt x="738281" y="564445"/>
                </a:lnTo>
                <a:close/>
              </a:path>
              <a:path w="738505" h="1207770">
                <a:moveTo>
                  <a:pt x="582547" y="0"/>
                </a:moveTo>
                <a:lnTo>
                  <a:pt x="155723" y="0"/>
                </a:lnTo>
                <a:lnTo>
                  <a:pt x="155723" y="564445"/>
                </a:lnTo>
                <a:lnTo>
                  <a:pt x="582547" y="564445"/>
                </a:lnTo>
                <a:lnTo>
                  <a:pt x="5825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87838" y="4489912"/>
            <a:ext cx="738505" cy="1207770"/>
          </a:xfrm>
          <a:custGeom>
            <a:avLst/>
            <a:gdLst/>
            <a:ahLst/>
            <a:cxnLst/>
            <a:rect l="l" t="t" r="r" b="b"/>
            <a:pathLst>
              <a:path w="738505" h="1207770">
                <a:moveTo>
                  <a:pt x="155730" y="564446"/>
                </a:moveTo>
                <a:lnTo>
                  <a:pt x="0" y="564446"/>
                </a:lnTo>
                <a:lnTo>
                  <a:pt x="369139" y="1207587"/>
                </a:lnTo>
                <a:lnTo>
                  <a:pt x="738279" y="564446"/>
                </a:lnTo>
                <a:lnTo>
                  <a:pt x="582548" y="564446"/>
                </a:lnTo>
                <a:lnTo>
                  <a:pt x="582548" y="0"/>
                </a:lnTo>
                <a:lnTo>
                  <a:pt x="155730" y="0"/>
                </a:lnTo>
                <a:lnTo>
                  <a:pt x="155730" y="564446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4247587" y="5730241"/>
            <a:ext cx="2219325" cy="786765"/>
          </a:xfrm>
          <a:prstGeom prst="rect">
            <a:avLst/>
          </a:prstGeom>
          <a:solidFill>
            <a:srgbClr val="6C7C4E"/>
          </a:solidFill>
          <a:ln w="20941">
            <a:solidFill>
              <a:srgbClr val="46532E"/>
            </a:solidFill>
          </a:ln>
        </p:spPr>
        <p:txBody>
          <a:bodyPr wrap="square" lIns="0" tIns="195580" rIns="0" bIns="0" rtlCol="0" vert="horz">
            <a:spAutoFit/>
          </a:bodyPr>
          <a:lstStyle/>
          <a:p>
            <a:pPr marL="690245">
              <a:lnSpc>
                <a:spcPct val="100000"/>
              </a:lnSpc>
              <a:spcBef>
                <a:spcPts val="154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除数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853540" y="5909607"/>
            <a:ext cx="8724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n+</a:t>
            </a:r>
            <a:r>
              <a:rPr dirty="0" sz="2450" spc="0">
                <a:latin typeface="Arial"/>
                <a:cs typeface="Arial"/>
              </a:rPr>
              <a:t>1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247587" y="7761594"/>
            <a:ext cx="2219325" cy="786765"/>
          </a:xfrm>
          <a:prstGeom prst="rect">
            <a:avLst/>
          </a:prstGeom>
          <a:solidFill>
            <a:srgbClr val="496392"/>
          </a:solidFill>
          <a:ln w="20941">
            <a:solidFill>
              <a:srgbClr val="46532E"/>
            </a:solidFill>
          </a:ln>
        </p:spPr>
        <p:txBody>
          <a:bodyPr wrap="square" lIns="0" tIns="1955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4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余数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060567" y="6551041"/>
            <a:ext cx="593090" cy="1156970"/>
          </a:xfrm>
          <a:custGeom>
            <a:avLst/>
            <a:gdLst/>
            <a:ahLst/>
            <a:cxnLst/>
            <a:rect l="l" t="t" r="r" b="b"/>
            <a:pathLst>
              <a:path w="593090" h="1156970">
                <a:moveTo>
                  <a:pt x="592809" y="513727"/>
                </a:moveTo>
                <a:lnTo>
                  <a:pt x="0" y="513727"/>
                </a:lnTo>
                <a:lnTo>
                  <a:pt x="296409" y="1156869"/>
                </a:lnTo>
                <a:lnTo>
                  <a:pt x="592809" y="513727"/>
                </a:lnTo>
                <a:close/>
              </a:path>
              <a:path w="593090" h="1156970">
                <a:moveTo>
                  <a:pt x="467765" y="0"/>
                </a:moveTo>
                <a:lnTo>
                  <a:pt x="125053" y="0"/>
                </a:lnTo>
                <a:lnTo>
                  <a:pt x="125053" y="513727"/>
                </a:lnTo>
                <a:lnTo>
                  <a:pt x="467765" y="513727"/>
                </a:lnTo>
                <a:lnTo>
                  <a:pt x="467765" y="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060573" y="6551041"/>
            <a:ext cx="593090" cy="1156970"/>
          </a:xfrm>
          <a:custGeom>
            <a:avLst/>
            <a:gdLst/>
            <a:ahLst/>
            <a:cxnLst/>
            <a:rect l="l" t="t" r="r" b="b"/>
            <a:pathLst>
              <a:path w="593090" h="1156970">
                <a:moveTo>
                  <a:pt x="125044" y="513727"/>
                </a:moveTo>
                <a:lnTo>
                  <a:pt x="0" y="513727"/>
                </a:lnTo>
                <a:lnTo>
                  <a:pt x="296401" y="1156869"/>
                </a:lnTo>
                <a:lnTo>
                  <a:pt x="592802" y="513727"/>
                </a:lnTo>
                <a:lnTo>
                  <a:pt x="467758" y="513727"/>
                </a:lnTo>
                <a:lnTo>
                  <a:pt x="467758" y="0"/>
                </a:lnTo>
                <a:lnTo>
                  <a:pt x="125044" y="0"/>
                </a:lnTo>
                <a:lnTo>
                  <a:pt x="125044" y="513727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7032613" y="7940959"/>
            <a:ext cx="5143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n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12409" y="8786562"/>
            <a:ext cx="3655695" cy="925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9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接收⽅：余数为</a:t>
            </a:r>
            <a:r>
              <a:rPr dirty="0" sz="2450" spc="5">
                <a:latin typeface="Arial"/>
                <a:cs typeface="Arial"/>
              </a:rPr>
              <a:t>0</a:t>
            </a:r>
            <a:r>
              <a:rPr dirty="0" sz="2450" spc="10">
                <a:latin typeface="Microsoft JhengHei UI"/>
                <a:cs typeface="Microsoft JhengHei UI"/>
              </a:rPr>
              <a:t>，接收； </a:t>
            </a:r>
            <a:r>
              <a:rPr dirty="0" sz="2450" spc="15">
                <a:latin typeface="Microsoft JhengHei UI"/>
                <a:cs typeface="Microsoft JhengHei UI"/>
              </a:rPr>
              <a:t>余数不为</a:t>
            </a:r>
            <a:r>
              <a:rPr dirty="0" sz="2450" spc="10">
                <a:latin typeface="Arial"/>
                <a:cs typeface="Arial"/>
              </a:rPr>
              <a:t>0</a:t>
            </a:r>
            <a:r>
              <a:rPr dirty="0" sz="2450" spc="10">
                <a:latin typeface="Microsoft JhengHei UI"/>
                <a:cs typeface="Microsoft JhengHei UI"/>
              </a:rPr>
              <a:t>：</a:t>
            </a:r>
            <a:r>
              <a:rPr dirty="0" sz="2450" spc="15">
                <a:latin typeface="Microsoft JhengHei UI"/>
                <a:cs typeface="Microsoft JhengHei UI"/>
              </a:rPr>
              <a:t>丢弃。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42457" y="6452641"/>
            <a:ext cx="656590" cy="0"/>
          </a:xfrm>
          <a:custGeom>
            <a:avLst/>
            <a:gdLst/>
            <a:ahLst/>
            <a:cxnLst/>
            <a:rect l="l" t="t" r="r" b="b"/>
            <a:pathLst>
              <a:path w="656590" h="0">
                <a:moveTo>
                  <a:pt x="0" y="0"/>
                </a:moveTo>
                <a:lnTo>
                  <a:pt x="629991" y="0"/>
                </a:lnTo>
                <a:lnTo>
                  <a:pt x="656168" y="0"/>
                </a:lnTo>
              </a:path>
            </a:pathLst>
          </a:custGeom>
          <a:ln w="5235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72448" y="6345838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993529" y="6451129"/>
            <a:ext cx="656590" cy="0"/>
          </a:xfrm>
          <a:custGeom>
            <a:avLst/>
            <a:gdLst/>
            <a:ahLst/>
            <a:cxnLst/>
            <a:rect l="l" t="t" r="r" b="b"/>
            <a:pathLst>
              <a:path w="656590" h="0">
                <a:moveTo>
                  <a:pt x="0" y="0"/>
                </a:moveTo>
                <a:lnTo>
                  <a:pt x="629991" y="0"/>
                </a:lnTo>
                <a:lnTo>
                  <a:pt x="656168" y="0"/>
                </a:lnTo>
              </a:path>
            </a:pathLst>
          </a:custGeom>
          <a:ln w="5235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623521" y="634432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7645055" y="715916"/>
            <a:ext cx="48145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CR</a:t>
            </a:r>
            <a:r>
              <a:rPr dirty="0" spc="0">
                <a:latin typeface="Arial"/>
                <a:cs typeface="Arial"/>
              </a:rPr>
              <a:t>C</a:t>
            </a:r>
            <a:r>
              <a:rPr dirty="0" spc="10"/>
              <a:t>冗余码的计算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662628" y="8966970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发送⽅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162198" y="3564463"/>
            <a:ext cx="2508250" cy="786765"/>
          </a:xfrm>
          <a:custGeom>
            <a:avLst/>
            <a:gdLst/>
            <a:ahLst/>
            <a:cxnLst/>
            <a:rect l="l" t="t" r="r" b="b"/>
            <a:pathLst>
              <a:path w="2508250" h="786764">
                <a:moveTo>
                  <a:pt x="0" y="0"/>
                </a:moveTo>
                <a:lnTo>
                  <a:pt x="2508145" y="0"/>
                </a:lnTo>
                <a:lnTo>
                  <a:pt x="2508145" y="786216"/>
                </a:lnTo>
                <a:lnTo>
                  <a:pt x="0" y="7862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5177647" y="3744689"/>
            <a:ext cx="24828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610235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原始数据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553713" y="3574934"/>
            <a:ext cx="1598295" cy="765810"/>
          </a:xfrm>
          <a:prstGeom prst="rect">
            <a:avLst/>
          </a:prstGeom>
          <a:solidFill>
            <a:srgbClr val="A0AA69"/>
          </a:solidFill>
        </p:spPr>
        <p:txBody>
          <a:bodyPr wrap="square" lIns="0" tIns="173355" rIns="0" bIns="0" rtlCol="0" vert="horz">
            <a:spAutoFit/>
          </a:bodyPr>
          <a:lstStyle/>
          <a:p>
            <a:pPr marL="294640">
              <a:lnSpc>
                <a:spcPct val="100000"/>
              </a:lnSpc>
              <a:spcBef>
                <a:spcPts val="1365"/>
              </a:spcBef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000…0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40041" y="3075872"/>
            <a:ext cx="4972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k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130983" y="3075872"/>
            <a:ext cx="5143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n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endParaRPr sz="2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240778" y="9164246"/>
            <a:ext cx="11334115" cy="1315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⽐特错误⼀般为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连续⽐特错误</a:t>
            </a:r>
            <a:r>
              <a:rPr dirty="0" sz="3300" spc="-5">
                <a:latin typeface="Microsoft JhengHei UI"/>
                <a:cs typeface="Microsoft JhengHei UI"/>
              </a:rPr>
              <a:t>（外界⼲扰影响连续⽐特传输）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离散⽐特错误不易检测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为什么需要数据链路</a:t>
            </a: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7518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722745"/>
          </a:xfrm>
          <a:custGeom>
            <a:avLst/>
            <a:gdLst/>
            <a:ahLst/>
            <a:cxnLst/>
            <a:rect l="l" t="t" r="r" b="b"/>
            <a:pathLst>
              <a:path w="12963525" h="67227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464204"/>
                </a:lnTo>
                <a:lnTo>
                  <a:pt x="197" y="6515573"/>
                </a:lnTo>
                <a:lnTo>
                  <a:pt x="1581" y="6557000"/>
                </a:lnTo>
                <a:lnTo>
                  <a:pt x="12649" y="6615708"/>
                </a:lnTo>
                <a:lnTo>
                  <a:pt x="49226" y="6673122"/>
                </a:lnTo>
                <a:lnTo>
                  <a:pt x="106640" y="6709699"/>
                </a:lnTo>
                <a:lnTo>
                  <a:pt x="165348" y="6720768"/>
                </a:lnTo>
                <a:lnTo>
                  <a:pt x="206776" y="6722151"/>
                </a:lnTo>
                <a:lnTo>
                  <a:pt x="258146" y="6722349"/>
                </a:lnTo>
                <a:lnTo>
                  <a:pt x="12705299" y="6722349"/>
                </a:lnTo>
                <a:lnTo>
                  <a:pt x="12756671" y="6722151"/>
                </a:lnTo>
                <a:lnTo>
                  <a:pt x="12798099" y="6720768"/>
                </a:lnTo>
                <a:lnTo>
                  <a:pt x="12856802" y="6709699"/>
                </a:lnTo>
                <a:lnTo>
                  <a:pt x="12914218" y="6673122"/>
                </a:lnTo>
                <a:lnTo>
                  <a:pt x="12950799" y="6615708"/>
                </a:lnTo>
                <a:lnTo>
                  <a:pt x="12961867" y="6557000"/>
                </a:lnTo>
                <a:lnTo>
                  <a:pt x="12963250" y="6515573"/>
                </a:lnTo>
                <a:lnTo>
                  <a:pt x="12963448" y="646420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6722745"/>
          </a:xfrm>
          <a:custGeom>
            <a:avLst/>
            <a:gdLst/>
            <a:ahLst/>
            <a:cxnLst/>
            <a:rect l="l" t="t" r="r" b="b"/>
            <a:pathLst>
              <a:path w="12963525" h="67227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464204"/>
                </a:lnTo>
                <a:lnTo>
                  <a:pt x="12963250" y="6515573"/>
                </a:lnTo>
                <a:lnTo>
                  <a:pt x="12961867" y="6557000"/>
                </a:lnTo>
                <a:lnTo>
                  <a:pt x="12950799" y="6615708"/>
                </a:lnTo>
                <a:lnTo>
                  <a:pt x="12914218" y="6673122"/>
                </a:lnTo>
                <a:lnTo>
                  <a:pt x="12856802" y="6709699"/>
                </a:lnTo>
                <a:lnTo>
                  <a:pt x="12798099" y="6720768"/>
                </a:lnTo>
                <a:lnTo>
                  <a:pt x="12756671" y="6722151"/>
                </a:lnTo>
                <a:lnTo>
                  <a:pt x="12705299" y="6722349"/>
                </a:lnTo>
                <a:lnTo>
                  <a:pt x="258145" y="6722349"/>
                </a:lnTo>
                <a:lnTo>
                  <a:pt x="206775" y="6722151"/>
                </a:lnTo>
                <a:lnTo>
                  <a:pt x="165348" y="6720768"/>
                </a:lnTo>
                <a:lnTo>
                  <a:pt x="106640" y="6709699"/>
                </a:lnTo>
                <a:lnTo>
                  <a:pt x="49226" y="6673122"/>
                </a:lnTo>
                <a:lnTo>
                  <a:pt x="12650" y="6615708"/>
                </a:lnTo>
                <a:lnTo>
                  <a:pt x="1581" y="6557000"/>
                </a:lnTo>
                <a:lnTo>
                  <a:pt x="197" y="6515573"/>
                </a:lnTo>
                <a:lnTo>
                  <a:pt x="0" y="646420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363026" y="2675980"/>
            <a:ext cx="135890" cy="1692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93495" y="2473349"/>
            <a:ext cx="8569960" cy="196088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结点：</a:t>
            </a:r>
            <a:r>
              <a:rPr dirty="0" sz="3300" spc="50">
                <a:latin typeface="Microsoft JhengHei UI"/>
                <a:cs typeface="Microsoft JhengHei UI"/>
              </a:rPr>
              <a:t>主机、路由器。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ts val="5080"/>
              </a:lnSpc>
              <a:spcBef>
                <a:spcPts val="350"/>
              </a:spcBef>
            </a:pPr>
            <a:r>
              <a:rPr dirty="0" sz="3300" spc="50">
                <a:latin typeface="Microsoft JhengHei UI"/>
                <a:cs typeface="Microsoft JhengHei UI"/>
              </a:rPr>
              <a:t>物理层解决了相邻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结点</a:t>
            </a:r>
            <a:r>
              <a:rPr dirty="0" sz="3300" spc="50">
                <a:latin typeface="Microsoft JhengHei UI"/>
                <a:cs typeface="Microsoft JhengHei UI"/>
              </a:rPr>
              <a:t>透明传输⽐特的问题。 物理层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没有解决</a:t>
            </a:r>
            <a:r>
              <a:rPr dirty="0" sz="3300" spc="50">
                <a:latin typeface="Microsoft JhengHei UI"/>
                <a:cs typeface="Microsoft JhengHei UI"/>
              </a:rPr>
              <a:t>的问题：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0448" y="592841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50448" y="721843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50448" y="4394665"/>
            <a:ext cx="10709275" cy="3937000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325"/>
              </a:spcBef>
              <a:buClr>
                <a:srgbClr val="000000"/>
              </a:buClr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传输错误问题</a:t>
            </a:r>
            <a:r>
              <a:rPr dirty="0" sz="3300" spc="50">
                <a:latin typeface="Microsoft JhengHei UI"/>
                <a:cs typeface="Microsoft JhengHei UI"/>
              </a:rPr>
              <a:t>，发送端发送⽐特</a:t>
            </a:r>
            <a:r>
              <a:rPr dirty="0" sz="3300" spc="50">
                <a:latin typeface="Arial"/>
                <a:cs typeface="Arial"/>
              </a:rPr>
              <a:t>1</a:t>
            </a:r>
            <a:r>
              <a:rPr dirty="0" sz="3300" spc="50">
                <a:latin typeface="Microsoft JhengHei UI"/>
                <a:cs typeface="Microsoft JhengHei UI"/>
              </a:rPr>
              <a:t>，⽽接收端收到⽐特</a:t>
            </a:r>
            <a:endParaRPr sz="33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225"/>
              </a:spcBef>
            </a:pPr>
            <a:r>
              <a:rPr dirty="0" sz="3300" spc="50">
                <a:latin typeface="Arial"/>
                <a:cs typeface="Arial"/>
              </a:rPr>
              <a:t>0</a:t>
            </a:r>
            <a:r>
              <a:rPr dirty="0" sz="3300" spc="50">
                <a:latin typeface="Microsoft JhengHei UI"/>
                <a:cs typeface="Microsoft JhengHei UI"/>
              </a:rPr>
              <a:t>，接收端⽆法知道接收的是否正确？</a:t>
            </a:r>
            <a:endParaRPr sz="3300">
              <a:latin typeface="Microsoft JhengHei UI"/>
              <a:cs typeface="Microsoft JhengHei UI"/>
            </a:endParaRPr>
          </a:p>
          <a:p>
            <a:pPr marL="442595" marR="5080">
              <a:lnSpc>
                <a:spcPct val="128299"/>
              </a:lnSpc>
              <a:spcBef>
                <a:spcPts val="110"/>
              </a:spcBef>
            </a:pP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谁接收的问题</a:t>
            </a:r>
            <a:r>
              <a:rPr dirty="0" sz="3300" spc="50">
                <a:latin typeface="Microsoft JhengHei UI"/>
                <a:cs typeface="Microsoft JhengHei UI"/>
              </a:rPr>
              <a:t>，多个设备连接问题：谁能发送数据？数 据发送给谁？谁负责接收和处理？</a:t>
            </a:r>
            <a:endParaRPr sz="3300">
              <a:latin typeface="Microsoft JhengHei UI"/>
              <a:cs typeface="Microsoft JhengHei UI"/>
            </a:endParaRPr>
          </a:p>
          <a:p>
            <a:pPr marL="442595" marR="5080">
              <a:lnSpc>
                <a:spcPts val="5080"/>
              </a:lnSpc>
              <a:spcBef>
                <a:spcPts val="355"/>
              </a:spcBef>
            </a:pP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传输结束问题</a:t>
            </a:r>
            <a:r>
              <a:rPr dirty="0" sz="3300" spc="50">
                <a:latin typeface="Microsoft JhengHei UI"/>
                <a:cs typeface="Microsoft JhengHei UI"/>
              </a:rPr>
              <a:t>，如何知道⼀组数据即将到来？这组数据 何时结束？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8477731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7682230" cy="8649335"/>
          </a:xfrm>
          <a:custGeom>
            <a:avLst/>
            <a:gdLst/>
            <a:ahLst/>
            <a:cxnLst/>
            <a:rect l="l" t="t" r="r" b="b"/>
            <a:pathLst>
              <a:path w="7682230" h="8649335">
                <a:moveTo>
                  <a:pt x="7345169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7345169" y="8648951"/>
                </a:lnTo>
                <a:lnTo>
                  <a:pt x="7412185" y="8648693"/>
                </a:lnTo>
                <a:lnTo>
                  <a:pt x="7466231" y="8646888"/>
                </a:lnTo>
                <a:lnTo>
                  <a:pt x="7509158" y="8641988"/>
                </a:lnTo>
                <a:lnTo>
                  <a:pt x="7583105" y="8612552"/>
                </a:lnTo>
                <a:lnTo>
                  <a:pt x="7617723" y="8584730"/>
                </a:lnTo>
                <a:lnTo>
                  <a:pt x="7645545" y="8550112"/>
                </a:lnTo>
                <a:lnTo>
                  <a:pt x="7665440" y="8509828"/>
                </a:lnTo>
                <a:lnTo>
                  <a:pt x="7679881" y="8433238"/>
                </a:lnTo>
                <a:lnTo>
                  <a:pt x="7681686" y="8379192"/>
                </a:lnTo>
                <a:lnTo>
                  <a:pt x="7681944" y="8312175"/>
                </a:lnTo>
                <a:lnTo>
                  <a:pt x="7681944" y="336775"/>
                </a:lnTo>
                <a:lnTo>
                  <a:pt x="7681686" y="269758"/>
                </a:lnTo>
                <a:lnTo>
                  <a:pt x="7679881" y="215712"/>
                </a:lnTo>
                <a:lnTo>
                  <a:pt x="7674981" y="172785"/>
                </a:lnTo>
                <a:lnTo>
                  <a:pt x="7645545" y="98838"/>
                </a:lnTo>
                <a:lnTo>
                  <a:pt x="7617723" y="64220"/>
                </a:lnTo>
                <a:lnTo>
                  <a:pt x="7583105" y="36399"/>
                </a:lnTo>
                <a:lnTo>
                  <a:pt x="7542821" y="16503"/>
                </a:lnTo>
                <a:lnTo>
                  <a:pt x="7466231" y="2062"/>
                </a:lnTo>
                <a:lnTo>
                  <a:pt x="7412185" y="257"/>
                </a:lnTo>
                <a:lnTo>
                  <a:pt x="7345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7682230" cy="8649335"/>
          </a:xfrm>
          <a:custGeom>
            <a:avLst/>
            <a:gdLst/>
            <a:ahLst/>
            <a:cxnLst/>
            <a:rect l="l" t="t" r="r" b="b"/>
            <a:pathLst>
              <a:path w="7682230" h="8649335">
                <a:moveTo>
                  <a:pt x="336775" y="0"/>
                </a:moveTo>
                <a:lnTo>
                  <a:pt x="7345169" y="0"/>
                </a:lnTo>
                <a:lnTo>
                  <a:pt x="7412185" y="257"/>
                </a:lnTo>
                <a:lnTo>
                  <a:pt x="7466231" y="2062"/>
                </a:lnTo>
                <a:lnTo>
                  <a:pt x="7509158" y="6962"/>
                </a:lnTo>
                <a:lnTo>
                  <a:pt x="7583105" y="36399"/>
                </a:lnTo>
                <a:lnTo>
                  <a:pt x="7617723" y="64220"/>
                </a:lnTo>
                <a:lnTo>
                  <a:pt x="7645545" y="98838"/>
                </a:lnTo>
                <a:lnTo>
                  <a:pt x="7665440" y="139122"/>
                </a:lnTo>
                <a:lnTo>
                  <a:pt x="7679881" y="215712"/>
                </a:lnTo>
                <a:lnTo>
                  <a:pt x="7681686" y="269758"/>
                </a:lnTo>
                <a:lnTo>
                  <a:pt x="7681944" y="336775"/>
                </a:lnTo>
                <a:lnTo>
                  <a:pt x="7681944" y="8312176"/>
                </a:lnTo>
                <a:lnTo>
                  <a:pt x="7681686" y="8379192"/>
                </a:lnTo>
                <a:lnTo>
                  <a:pt x="7679881" y="8433238"/>
                </a:lnTo>
                <a:lnTo>
                  <a:pt x="7674981" y="8476166"/>
                </a:lnTo>
                <a:lnTo>
                  <a:pt x="7645545" y="8550112"/>
                </a:lnTo>
                <a:lnTo>
                  <a:pt x="7617723" y="8584730"/>
                </a:lnTo>
                <a:lnTo>
                  <a:pt x="7583105" y="8612552"/>
                </a:lnTo>
                <a:lnTo>
                  <a:pt x="7542821" y="8632448"/>
                </a:lnTo>
                <a:lnTo>
                  <a:pt x="7466231" y="8646888"/>
                </a:lnTo>
                <a:lnTo>
                  <a:pt x="7412185" y="8648693"/>
                </a:lnTo>
                <a:lnTo>
                  <a:pt x="7345169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03321" y="279119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3321" y="341887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3321" y="40535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1546" y="3962737"/>
            <a:ext cx="161290" cy="318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5" i="1">
                <a:latin typeface="Arial"/>
                <a:cs typeface="Arial"/>
              </a:rPr>
              <a:t>n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3321" y="469104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9982" y="2544052"/>
            <a:ext cx="4857115" cy="255333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现在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 i="1">
                <a:latin typeface="Arial"/>
                <a:cs typeface="Arial"/>
              </a:rPr>
              <a:t>k</a:t>
            </a:r>
            <a:r>
              <a:rPr dirty="0" sz="2850" i="1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6,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25" i="1">
                <a:latin typeface="Arial"/>
                <a:cs typeface="Arial"/>
              </a:rPr>
              <a:t>M</a:t>
            </a:r>
            <a:r>
              <a:rPr dirty="0" sz="2850" i="1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101001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5050"/>
              </a:lnSpc>
              <a:spcBef>
                <a:spcPts val="33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设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 i="1">
                <a:latin typeface="Arial"/>
                <a:cs typeface="Arial"/>
              </a:rPr>
              <a:t>n</a:t>
            </a:r>
            <a:r>
              <a:rPr dirty="0" sz="2850" i="1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3,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除数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 i="1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285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-40">
                <a:solidFill>
                  <a:srgbClr val="FF2600"/>
                </a:solidFill>
                <a:latin typeface="Arial"/>
                <a:cs typeface="Arial"/>
              </a:rPr>
              <a:t>1101</a:t>
            </a:r>
            <a:r>
              <a:rPr dirty="0" sz="2850" spc="30">
                <a:latin typeface="Microsoft JhengHei UI"/>
                <a:cs typeface="Microsoft JhengHei UI"/>
              </a:rPr>
              <a:t>。 被除数是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0" i="1">
                <a:latin typeface="Arial"/>
                <a:cs typeface="Arial"/>
              </a:rPr>
              <a:t>2</a:t>
            </a:r>
            <a:r>
              <a:rPr dirty="0" sz="2850" spc="254" i="1">
                <a:latin typeface="Arial"/>
                <a:cs typeface="Arial"/>
              </a:rPr>
              <a:t> </a:t>
            </a:r>
            <a:r>
              <a:rPr dirty="0" sz="2850" spc="25" i="1">
                <a:latin typeface="Arial"/>
                <a:cs typeface="Arial"/>
              </a:rPr>
              <a:t>M</a:t>
            </a:r>
            <a:r>
              <a:rPr dirty="0" sz="2850" spc="-10" i="1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101001000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模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2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运算的结果是：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0744" y="594639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0744" y="5071574"/>
            <a:ext cx="3135630" cy="12807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614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商 </a:t>
            </a:r>
            <a:r>
              <a:rPr dirty="0" sz="2850" spc="25">
                <a:latin typeface="Arial"/>
                <a:cs typeface="Arial"/>
              </a:rPr>
              <a:t>Q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55">
                <a:latin typeface="Arial"/>
                <a:cs typeface="Arial"/>
              </a:rPr>
              <a:t> </a:t>
            </a:r>
            <a:r>
              <a:rPr dirty="0" sz="2850" spc="-10">
                <a:latin typeface="Arial"/>
                <a:cs typeface="Arial"/>
              </a:rPr>
              <a:t>110101</a:t>
            </a:r>
            <a:r>
              <a:rPr dirty="0" sz="2850" spc="-1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余数</a:t>
            </a:r>
            <a:r>
              <a:rPr dirty="0" sz="2850" spc="6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25" i="1">
                <a:latin typeface="Arial"/>
                <a:cs typeface="Arial"/>
              </a:rPr>
              <a:t>R</a:t>
            </a:r>
            <a:r>
              <a:rPr dirty="0" sz="2850" spc="-15" i="1">
                <a:latin typeface="Arial"/>
                <a:cs typeface="Arial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001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3321" y="657407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9982" y="6326928"/>
            <a:ext cx="5665470" cy="191071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44700"/>
              </a:lnSpc>
              <a:spcBef>
                <a:spcPts val="8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把余数</a:t>
            </a:r>
            <a:r>
              <a:rPr dirty="0" sz="2850" spc="50">
                <a:latin typeface="Microsoft JhengHei UI"/>
                <a:cs typeface="Microsoft JhengHei UI"/>
              </a:rPr>
              <a:t> </a:t>
            </a:r>
            <a:r>
              <a:rPr dirty="0" sz="2850" spc="25" i="1">
                <a:latin typeface="Arial"/>
                <a:cs typeface="Arial"/>
              </a:rPr>
              <a:t>R</a:t>
            </a:r>
            <a:r>
              <a:rPr dirty="0" sz="2850" spc="-25" i="1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作为冗余码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添加</a:t>
            </a:r>
            <a:r>
              <a:rPr dirty="0" sz="2850" spc="30">
                <a:latin typeface="Microsoft JhengHei UI"/>
                <a:cs typeface="Microsoft JhengHei UI"/>
              </a:rPr>
              <a:t>在数据</a:t>
            </a:r>
            <a:r>
              <a:rPr dirty="0" sz="2850" spc="50">
                <a:latin typeface="Microsoft JhengHei UI"/>
                <a:cs typeface="Microsoft JhengHei UI"/>
              </a:rPr>
              <a:t> </a:t>
            </a:r>
            <a:r>
              <a:rPr dirty="0" sz="2850" spc="25">
                <a:latin typeface="Arial"/>
                <a:cs typeface="Arial"/>
              </a:rPr>
              <a:t>M  </a:t>
            </a:r>
            <a:r>
              <a:rPr dirty="0" sz="2850" spc="30">
                <a:latin typeface="Microsoft JhengHei UI"/>
                <a:cs typeface="Microsoft JhengHei UI"/>
              </a:rPr>
              <a:t>的后⾯发送出去。发送的数据是：  </a:t>
            </a:r>
            <a:r>
              <a:rPr dirty="0" sz="2850" spc="15" i="1">
                <a:latin typeface="Arial"/>
                <a:cs typeface="Arial"/>
              </a:rPr>
              <a:t>2</a:t>
            </a:r>
            <a:r>
              <a:rPr dirty="0" baseline="36549" sz="2850" spc="22" i="1">
                <a:latin typeface="Arial"/>
                <a:cs typeface="Arial"/>
              </a:rPr>
              <a:t>n</a:t>
            </a:r>
            <a:r>
              <a:rPr dirty="0" sz="2850" spc="15" i="1">
                <a:latin typeface="Arial"/>
                <a:cs typeface="Arial"/>
              </a:rPr>
              <a:t>M</a:t>
            </a:r>
            <a:r>
              <a:rPr dirty="0" sz="2850" i="1">
                <a:latin typeface="Arial"/>
                <a:cs typeface="Arial"/>
              </a:rPr>
              <a:t> </a:t>
            </a:r>
            <a:r>
              <a:rPr dirty="0" sz="2850" spc="15" i="1">
                <a:latin typeface="Arial"/>
                <a:cs typeface="Arial"/>
              </a:rPr>
              <a:t>+</a:t>
            </a:r>
            <a:r>
              <a:rPr dirty="0" sz="2850" i="1">
                <a:latin typeface="Arial"/>
                <a:cs typeface="Arial"/>
              </a:rPr>
              <a:t> </a:t>
            </a:r>
            <a:r>
              <a:rPr dirty="0" sz="2850" spc="25" i="1">
                <a:latin typeface="Arial"/>
                <a:cs typeface="Arial"/>
              </a:rPr>
              <a:t>R</a:t>
            </a:r>
            <a:r>
              <a:rPr dirty="0" sz="2850" i="1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，即：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90744" y="8402684"/>
            <a:ext cx="49549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35"/>
              </a:spcBef>
              <a:buClr>
                <a:srgbClr val="000000"/>
              </a:buClr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101001001</a:t>
            </a:r>
            <a:r>
              <a:rPr dirty="0" sz="2850" spc="1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共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5" i="1">
                <a:latin typeface="Arial"/>
                <a:cs typeface="Arial"/>
              </a:rPr>
              <a:t>(k</a:t>
            </a:r>
            <a:r>
              <a:rPr dirty="0" sz="2850" spc="-15" i="1">
                <a:latin typeface="Arial"/>
                <a:cs typeface="Arial"/>
              </a:rPr>
              <a:t> </a:t>
            </a:r>
            <a:r>
              <a:rPr dirty="0" sz="2850" spc="15" i="1">
                <a:latin typeface="Arial"/>
                <a:cs typeface="Arial"/>
              </a:rPr>
              <a:t>+</a:t>
            </a:r>
            <a:r>
              <a:rPr dirty="0" sz="2850" spc="-15" i="1">
                <a:latin typeface="Arial"/>
                <a:cs typeface="Arial"/>
              </a:rPr>
              <a:t> </a:t>
            </a:r>
            <a:r>
              <a:rPr dirty="0" sz="2850" spc="10" i="1">
                <a:latin typeface="Arial"/>
                <a:cs typeface="Arial"/>
              </a:rPr>
              <a:t>n)</a:t>
            </a:r>
            <a:r>
              <a:rPr dirty="0" sz="2850" spc="-10" i="1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位。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17949" y="3341387"/>
            <a:ext cx="8636103" cy="6153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407374" y="4399374"/>
            <a:ext cx="129603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5" i="1">
                <a:latin typeface="Arial"/>
                <a:cs typeface="Arial"/>
              </a:rPr>
              <a:t>P</a:t>
            </a:r>
            <a:r>
              <a:rPr dirty="0" sz="2150" spc="-10">
                <a:latin typeface="Microsoft JhengHei UI"/>
                <a:cs typeface="Microsoft JhengHei UI"/>
              </a:rPr>
              <a:t>（除数）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07664" y="3259487"/>
            <a:ext cx="1905000" cy="904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890">
              <a:lnSpc>
                <a:spcPct val="134200"/>
              </a:lnSpc>
              <a:spcBef>
                <a:spcPts val="100"/>
              </a:spcBef>
            </a:pPr>
            <a:r>
              <a:rPr dirty="0" sz="2150" spc="-10" i="1">
                <a:latin typeface="Arial"/>
                <a:cs typeface="Arial"/>
              </a:rPr>
              <a:t>Q</a:t>
            </a:r>
            <a:r>
              <a:rPr dirty="0" sz="2150" spc="-10">
                <a:latin typeface="Microsoft JhengHei UI"/>
                <a:cs typeface="Microsoft JhengHei UI"/>
              </a:rPr>
              <a:t>（ 商 ）  </a:t>
            </a:r>
            <a:r>
              <a:rPr dirty="0" sz="2150" spc="-5" i="1">
                <a:latin typeface="Arial"/>
                <a:cs typeface="Arial"/>
              </a:rPr>
              <a:t>2</a:t>
            </a:r>
            <a:r>
              <a:rPr dirty="0" baseline="22792" sz="2925" spc="15" i="1">
                <a:latin typeface="Arial"/>
                <a:cs typeface="Arial"/>
              </a:rPr>
              <a:t>n</a:t>
            </a:r>
            <a:r>
              <a:rPr dirty="0" sz="2150" spc="-10" i="1">
                <a:latin typeface="Arial"/>
                <a:cs typeface="Arial"/>
              </a:rPr>
              <a:t>M</a:t>
            </a:r>
            <a:r>
              <a:rPr dirty="0" sz="2150" spc="-10">
                <a:latin typeface="Microsoft JhengHei UI"/>
                <a:cs typeface="Microsoft JhengHei UI"/>
              </a:rPr>
              <a:t>（被除数）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97220" y="8933268"/>
            <a:ext cx="267271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 i="1">
                <a:latin typeface="Arial"/>
                <a:cs typeface="Arial"/>
              </a:rPr>
              <a:t>R</a:t>
            </a:r>
            <a:r>
              <a:rPr dirty="0" sz="2150" spc="-10">
                <a:latin typeface="Microsoft JhengHei UI"/>
                <a:cs typeface="Microsoft JhengHei UI"/>
              </a:rPr>
              <a:t>（余数），作为</a:t>
            </a:r>
            <a:r>
              <a:rPr dirty="0" sz="2150" spc="-10">
                <a:latin typeface="Arial"/>
                <a:cs typeface="Arial"/>
              </a:rPr>
              <a:t>FCS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700180" y="9117062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 h="0">
                <a:moveTo>
                  <a:pt x="0" y="0"/>
                </a:moveTo>
                <a:lnTo>
                  <a:pt x="349919" y="0"/>
                </a:lnTo>
                <a:lnTo>
                  <a:pt x="37086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050107" y="902910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043564" y="3975040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 h="0">
                <a:moveTo>
                  <a:pt x="0" y="0"/>
                </a:moveTo>
                <a:lnTo>
                  <a:pt x="20941" y="0"/>
                </a:lnTo>
                <a:lnTo>
                  <a:pt x="37086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888595" y="388708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043564" y="3556204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 h="0">
                <a:moveTo>
                  <a:pt x="0" y="0"/>
                </a:moveTo>
                <a:lnTo>
                  <a:pt x="20941" y="0"/>
                </a:lnTo>
                <a:lnTo>
                  <a:pt x="37086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888595" y="346824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114952" y="4185275"/>
            <a:ext cx="0" cy="389890"/>
          </a:xfrm>
          <a:custGeom>
            <a:avLst/>
            <a:gdLst/>
            <a:ahLst/>
            <a:cxnLst/>
            <a:rect l="l" t="t" r="r" b="b"/>
            <a:pathLst>
              <a:path w="0" h="389889">
                <a:moveTo>
                  <a:pt x="0" y="0"/>
                </a:moveTo>
                <a:lnTo>
                  <a:pt x="0" y="389788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045844" y="455935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774628" y="4201369"/>
            <a:ext cx="0" cy="1217930"/>
          </a:xfrm>
          <a:custGeom>
            <a:avLst/>
            <a:gdLst/>
            <a:ahLst/>
            <a:cxnLst/>
            <a:rect l="l" t="t" r="r" b="b"/>
            <a:pathLst>
              <a:path w="0" h="1217929">
                <a:moveTo>
                  <a:pt x="0" y="0"/>
                </a:moveTo>
                <a:lnTo>
                  <a:pt x="0" y="1217763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705520" y="540342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423813" y="4201370"/>
            <a:ext cx="0" cy="2049780"/>
          </a:xfrm>
          <a:custGeom>
            <a:avLst/>
            <a:gdLst/>
            <a:ahLst/>
            <a:cxnLst/>
            <a:rect l="l" t="t" r="r" b="b"/>
            <a:pathLst>
              <a:path w="0" h="2049779">
                <a:moveTo>
                  <a:pt x="0" y="0"/>
                </a:moveTo>
                <a:lnTo>
                  <a:pt x="0" y="2049528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354704" y="623519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083478" y="4201369"/>
            <a:ext cx="0" cy="2922270"/>
          </a:xfrm>
          <a:custGeom>
            <a:avLst/>
            <a:gdLst/>
            <a:ahLst/>
            <a:cxnLst/>
            <a:rect l="l" t="t" r="r" b="b"/>
            <a:pathLst>
              <a:path w="0" h="2922270">
                <a:moveTo>
                  <a:pt x="0" y="0"/>
                </a:moveTo>
                <a:lnTo>
                  <a:pt x="0" y="292210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014371" y="710777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742013" y="4201369"/>
            <a:ext cx="0" cy="3782060"/>
          </a:xfrm>
          <a:custGeom>
            <a:avLst/>
            <a:gdLst/>
            <a:ahLst/>
            <a:cxnLst/>
            <a:rect l="l" t="t" r="r" b="b"/>
            <a:pathLst>
              <a:path w="0" h="3782059">
                <a:moveTo>
                  <a:pt x="0" y="0"/>
                </a:moveTo>
                <a:lnTo>
                  <a:pt x="0" y="378190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672906" y="796756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456539" y="5767889"/>
            <a:ext cx="1861185" cy="3139440"/>
          </a:xfrm>
          <a:prstGeom prst="rect">
            <a:avLst/>
          </a:prstGeom>
          <a:ln w="20941">
            <a:solidFill>
              <a:srgbClr val="314975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74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模⼆运算</a:t>
            </a:r>
            <a:endParaRPr sz="3300">
              <a:latin typeface="Microsoft JhengHei UI"/>
              <a:cs typeface="Microsoft JhengHei UI"/>
            </a:endParaRPr>
          </a:p>
          <a:p>
            <a:pPr marL="74295">
              <a:lnSpc>
                <a:spcPct val="100000"/>
              </a:lnSpc>
              <a:spcBef>
                <a:spcPts val="1095"/>
              </a:spcBef>
            </a:pPr>
            <a:r>
              <a:rPr dirty="0" sz="3300" spc="-5">
                <a:latin typeface="Arial"/>
                <a:cs typeface="Arial"/>
              </a:rPr>
              <a:t>0 </a:t>
            </a:r>
            <a:r>
              <a:rPr dirty="0" sz="3300" spc="-240">
                <a:latin typeface="Lucida Sans Unicode"/>
                <a:cs typeface="Lucida Sans Unicode"/>
              </a:rPr>
              <a:t>⊕ </a:t>
            </a:r>
            <a:r>
              <a:rPr dirty="0" sz="3300" spc="-5">
                <a:latin typeface="Arial"/>
                <a:cs typeface="Arial"/>
              </a:rPr>
              <a:t>0 =</a:t>
            </a:r>
            <a:r>
              <a:rPr dirty="0" sz="3300" spc="1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0</a:t>
            </a:r>
            <a:endParaRPr sz="3300">
              <a:latin typeface="Arial"/>
              <a:cs typeface="Arial"/>
            </a:endParaRPr>
          </a:p>
          <a:p>
            <a:pPr marL="74295">
              <a:lnSpc>
                <a:spcPct val="100000"/>
              </a:lnSpc>
              <a:spcBef>
                <a:spcPts val="790"/>
              </a:spcBef>
            </a:pPr>
            <a:r>
              <a:rPr dirty="0" sz="3300" spc="-5">
                <a:latin typeface="Arial"/>
                <a:cs typeface="Arial"/>
              </a:rPr>
              <a:t>0 </a:t>
            </a:r>
            <a:r>
              <a:rPr dirty="0" sz="3300" spc="-240">
                <a:latin typeface="Lucida Sans Unicode"/>
                <a:cs typeface="Lucida Sans Unicode"/>
              </a:rPr>
              <a:t>⊕ </a:t>
            </a:r>
            <a:r>
              <a:rPr dirty="0" sz="3300" spc="-5">
                <a:latin typeface="Arial"/>
                <a:cs typeface="Arial"/>
              </a:rPr>
              <a:t>1 =</a:t>
            </a:r>
            <a:r>
              <a:rPr dirty="0" sz="3300" spc="1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  <a:p>
            <a:pPr marL="74295">
              <a:lnSpc>
                <a:spcPct val="100000"/>
              </a:lnSpc>
              <a:spcBef>
                <a:spcPts val="790"/>
              </a:spcBef>
            </a:pPr>
            <a:r>
              <a:rPr dirty="0" sz="3300" spc="-5">
                <a:latin typeface="Arial"/>
                <a:cs typeface="Arial"/>
              </a:rPr>
              <a:t>1 </a:t>
            </a:r>
            <a:r>
              <a:rPr dirty="0" sz="3300" spc="-240">
                <a:latin typeface="Lucida Sans Unicode"/>
                <a:cs typeface="Lucida Sans Unicode"/>
              </a:rPr>
              <a:t>⊕ </a:t>
            </a:r>
            <a:r>
              <a:rPr dirty="0" sz="3300" spc="-5">
                <a:latin typeface="Arial"/>
                <a:cs typeface="Arial"/>
              </a:rPr>
              <a:t>0 =</a:t>
            </a:r>
            <a:r>
              <a:rPr dirty="0" sz="3300" spc="1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  <a:p>
            <a:pPr marL="74295">
              <a:lnSpc>
                <a:spcPct val="100000"/>
              </a:lnSpc>
              <a:spcBef>
                <a:spcPts val="790"/>
              </a:spcBef>
            </a:pPr>
            <a:r>
              <a:rPr dirty="0" sz="3300" spc="-5">
                <a:latin typeface="Arial"/>
                <a:cs typeface="Arial"/>
              </a:rPr>
              <a:t>1 </a:t>
            </a:r>
            <a:r>
              <a:rPr dirty="0" sz="3300" spc="-240">
                <a:latin typeface="Lucida Sans Unicode"/>
                <a:cs typeface="Lucida Sans Unicode"/>
              </a:rPr>
              <a:t>⊕ </a:t>
            </a:r>
            <a:r>
              <a:rPr dirty="0" sz="3300" spc="-5">
                <a:latin typeface="Arial"/>
                <a:cs typeface="Arial"/>
              </a:rPr>
              <a:t>1 =</a:t>
            </a:r>
            <a:r>
              <a:rPr dirty="0" sz="3300" spc="1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0</a:t>
            </a:r>
            <a:endParaRPr sz="33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8231424" y="715916"/>
            <a:ext cx="36417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CR</a:t>
            </a:r>
            <a:r>
              <a:rPr dirty="0" spc="0">
                <a:latin typeface="Arial"/>
                <a:cs typeface="Arial"/>
              </a:rPr>
              <a:t>C</a:t>
            </a:r>
            <a:r>
              <a:rPr dirty="0" spc="10"/>
              <a:t>计算实例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98369" y="6375273"/>
            <a:ext cx="9636125" cy="1343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只要经过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严格的挑选</a:t>
            </a:r>
            <a:r>
              <a:rPr dirty="0" sz="3300" spc="-5">
                <a:latin typeface="Microsoft JhengHei UI"/>
                <a:cs typeface="Microsoft JhengHei UI"/>
              </a:rPr>
              <a:t>，并使⽤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位数⾜够多的除数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 i="1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300" spc="-5">
                <a:latin typeface="Microsoft JhengHei UI"/>
                <a:cs typeface="Microsoft JhengHei UI"/>
              </a:rPr>
              <a:t>，  那么出现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检测不到</a:t>
            </a:r>
            <a:r>
              <a:rPr dirty="0" sz="3300" spc="-5">
                <a:latin typeface="Microsoft JhengHei UI"/>
                <a:cs typeface="Microsoft JhengHei UI"/>
              </a:rPr>
              <a:t>的差错的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概率就很⼩</a:t>
            </a:r>
            <a:r>
              <a:rPr dirty="0" sz="3300" spc="-5">
                <a:latin typeface="Microsoft JhengHei UI"/>
                <a:cs typeface="Microsoft JhengHei UI"/>
              </a:rPr>
              <a:t>很⼩。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36664" y="715916"/>
            <a:ext cx="98310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接收端对收到的每⼀帧进⾏</a:t>
            </a:r>
            <a:r>
              <a:rPr dirty="0" spc="100"/>
              <a:t> </a:t>
            </a:r>
            <a:r>
              <a:rPr dirty="0" spc="0">
                <a:latin typeface="Arial"/>
                <a:cs typeface="Arial"/>
              </a:rPr>
              <a:t>CRC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10"/>
              <a:t>检验</a:t>
            </a: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3408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2613025"/>
          </a:xfrm>
          <a:custGeom>
            <a:avLst/>
            <a:gdLst/>
            <a:ahLst/>
            <a:cxnLst/>
            <a:rect l="l" t="t" r="r" b="b"/>
            <a:pathLst>
              <a:path w="12963525" h="2613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354709"/>
                </a:lnTo>
                <a:lnTo>
                  <a:pt x="197" y="2406079"/>
                </a:lnTo>
                <a:lnTo>
                  <a:pt x="1581" y="2447506"/>
                </a:lnTo>
                <a:lnTo>
                  <a:pt x="12649" y="2506214"/>
                </a:lnTo>
                <a:lnTo>
                  <a:pt x="49226" y="2563628"/>
                </a:lnTo>
                <a:lnTo>
                  <a:pt x="106640" y="2600204"/>
                </a:lnTo>
                <a:lnTo>
                  <a:pt x="165348" y="2611273"/>
                </a:lnTo>
                <a:lnTo>
                  <a:pt x="206776" y="2612656"/>
                </a:lnTo>
                <a:lnTo>
                  <a:pt x="258146" y="2612854"/>
                </a:lnTo>
                <a:lnTo>
                  <a:pt x="12705299" y="2612854"/>
                </a:lnTo>
                <a:lnTo>
                  <a:pt x="12756671" y="2612656"/>
                </a:lnTo>
                <a:lnTo>
                  <a:pt x="12798099" y="2611273"/>
                </a:lnTo>
                <a:lnTo>
                  <a:pt x="12856802" y="2600204"/>
                </a:lnTo>
                <a:lnTo>
                  <a:pt x="12914218" y="2563628"/>
                </a:lnTo>
                <a:lnTo>
                  <a:pt x="12950799" y="2506214"/>
                </a:lnTo>
                <a:lnTo>
                  <a:pt x="12961867" y="2447506"/>
                </a:lnTo>
                <a:lnTo>
                  <a:pt x="12963250" y="2406079"/>
                </a:lnTo>
                <a:lnTo>
                  <a:pt x="12963448" y="235470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2613025"/>
          </a:xfrm>
          <a:custGeom>
            <a:avLst/>
            <a:gdLst/>
            <a:ahLst/>
            <a:cxnLst/>
            <a:rect l="l" t="t" r="r" b="b"/>
            <a:pathLst>
              <a:path w="12963525" h="2613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354709"/>
                </a:lnTo>
                <a:lnTo>
                  <a:pt x="12963250" y="2406079"/>
                </a:lnTo>
                <a:lnTo>
                  <a:pt x="12961867" y="2447506"/>
                </a:lnTo>
                <a:lnTo>
                  <a:pt x="12950799" y="2506214"/>
                </a:lnTo>
                <a:lnTo>
                  <a:pt x="12914218" y="2563628"/>
                </a:lnTo>
                <a:lnTo>
                  <a:pt x="12856802" y="2600204"/>
                </a:lnTo>
                <a:lnTo>
                  <a:pt x="12798099" y="2611273"/>
                </a:lnTo>
                <a:lnTo>
                  <a:pt x="12756671" y="2612656"/>
                </a:lnTo>
                <a:lnTo>
                  <a:pt x="12705299" y="2612854"/>
                </a:lnTo>
                <a:lnTo>
                  <a:pt x="258145" y="2612854"/>
                </a:lnTo>
                <a:lnTo>
                  <a:pt x="206775" y="2612656"/>
                </a:lnTo>
                <a:lnTo>
                  <a:pt x="165348" y="2611273"/>
                </a:lnTo>
                <a:lnTo>
                  <a:pt x="106640" y="2600204"/>
                </a:lnTo>
                <a:lnTo>
                  <a:pt x="49226" y="2563628"/>
                </a:lnTo>
                <a:lnTo>
                  <a:pt x="12650" y="2506214"/>
                </a:lnTo>
                <a:lnTo>
                  <a:pt x="1581" y="2447506"/>
                </a:lnTo>
                <a:lnTo>
                  <a:pt x="197" y="2406079"/>
                </a:lnTo>
                <a:lnTo>
                  <a:pt x="0" y="235470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63680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326448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389216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3307" y="2389667"/>
            <a:ext cx="11020425" cy="1908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23240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若得出的余数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25" i="1">
                <a:latin typeface="Arial"/>
                <a:cs typeface="Arial"/>
              </a:rPr>
              <a:t>R</a:t>
            </a:r>
            <a:r>
              <a:rPr dirty="0" sz="2850" spc="-10" i="1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0</a:t>
            </a:r>
            <a:r>
              <a:rPr dirty="0" sz="2850" spc="2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则判定这个帧没有差错，就接受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(accept)</a:t>
            </a:r>
            <a:r>
              <a:rPr dirty="0" sz="2850" spc="30">
                <a:latin typeface="Microsoft JhengHei UI"/>
                <a:cs typeface="Microsoft JhengHei UI"/>
              </a:rPr>
              <a:t>。 若余数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25" i="1">
                <a:latin typeface="Arial"/>
                <a:cs typeface="Arial"/>
              </a:rPr>
              <a:t>R</a:t>
            </a:r>
            <a:r>
              <a:rPr dirty="0" sz="2850" i="1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≠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0</a:t>
            </a:r>
            <a:r>
              <a:rPr dirty="0" sz="2850" spc="2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则判定这个帧有差错，就丢弃。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但这种检测⽅法并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不能确定</a:t>
            </a:r>
            <a:r>
              <a:rPr dirty="0" sz="2850" spc="30">
                <a:latin typeface="Microsoft JhengHei UI"/>
                <a:cs typeface="Microsoft JhengHei UI"/>
              </a:rPr>
              <a:t>究竟是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哪⼀个或哪⼏个⽐特出现了差错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CRC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858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062729"/>
          </a:xfrm>
          <a:custGeom>
            <a:avLst/>
            <a:gdLst/>
            <a:ahLst/>
            <a:cxnLst/>
            <a:rect l="l" t="t" r="r" b="b"/>
            <a:pathLst>
              <a:path w="12963525" h="406272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804557"/>
                </a:lnTo>
                <a:lnTo>
                  <a:pt x="197" y="3855927"/>
                </a:lnTo>
                <a:lnTo>
                  <a:pt x="1581" y="3897354"/>
                </a:lnTo>
                <a:lnTo>
                  <a:pt x="12649" y="3956062"/>
                </a:lnTo>
                <a:lnTo>
                  <a:pt x="49226" y="4013477"/>
                </a:lnTo>
                <a:lnTo>
                  <a:pt x="106640" y="4050053"/>
                </a:lnTo>
                <a:lnTo>
                  <a:pt x="165348" y="4061122"/>
                </a:lnTo>
                <a:lnTo>
                  <a:pt x="206776" y="4062505"/>
                </a:lnTo>
                <a:lnTo>
                  <a:pt x="258146" y="4062703"/>
                </a:lnTo>
                <a:lnTo>
                  <a:pt x="12705299" y="4062703"/>
                </a:lnTo>
                <a:lnTo>
                  <a:pt x="12756671" y="4062505"/>
                </a:lnTo>
                <a:lnTo>
                  <a:pt x="12798099" y="4061122"/>
                </a:lnTo>
                <a:lnTo>
                  <a:pt x="12856802" y="4050053"/>
                </a:lnTo>
                <a:lnTo>
                  <a:pt x="12914218" y="4013477"/>
                </a:lnTo>
                <a:lnTo>
                  <a:pt x="12950799" y="3956062"/>
                </a:lnTo>
                <a:lnTo>
                  <a:pt x="12961867" y="3897354"/>
                </a:lnTo>
                <a:lnTo>
                  <a:pt x="12963250" y="3855927"/>
                </a:lnTo>
                <a:lnTo>
                  <a:pt x="12963448" y="380455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062729"/>
          </a:xfrm>
          <a:custGeom>
            <a:avLst/>
            <a:gdLst/>
            <a:ahLst/>
            <a:cxnLst/>
            <a:rect l="l" t="t" r="r" b="b"/>
            <a:pathLst>
              <a:path w="12963525" h="406272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804557"/>
                </a:lnTo>
                <a:lnTo>
                  <a:pt x="12963250" y="3855927"/>
                </a:lnTo>
                <a:lnTo>
                  <a:pt x="12961867" y="3897354"/>
                </a:lnTo>
                <a:lnTo>
                  <a:pt x="12950799" y="3956062"/>
                </a:lnTo>
                <a:lnTo>
                  <a:pt x="12914218" y="4013477"/>
                </a:lnTo>
                <a:lnTo>
                  <a:pt x="12856802" y="4050053"/>
                </a:lnTo>
                <a:lnTo>
                  <a:pt x="12798099" y="4061122"/>
                </a:lnTo>
                <a:lnTo>
                  <a:pt x="12756671" y="4062505"/>
                </a:lnTo>
                <a:lnTo>
                  <a:pt x="12705299" y="4062703"/>
                </a:lnTo>
                <a:lnTo>
                  <a:pt x="258145" y="4062703"/>
                </a:lnTo>
                <a:lnTo>
                  <a:pt x="206775" y="4062505"/>
                </a:lnTo>
                <a:lnTo>
                  <a:pt x="165348" y="4061122"/>
                </a:lnTo>
                <a:lnTo>
                  <a:pt x="106640" y="4050053"/>
                </a:lnTo>
                <a:lnTo>
                  <a:pt x="49226" y="4013477"/>
                </a:lnTo>
                <a:lnTo>
                  <a:pt x="12650" y="3956062"/>
                </a:lnTo>
                <a:lnTo>
                  <a:pt x="1581" y="3897354"/>
                </a:lnTo>
                <a:lnTo>
                  <a:pt x="197" y="3855927"/>
                </a:lnTo>
                <a:lnTo>
                  <a:pt x="0" y="380455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72302" y="2835949"/>
            <a:ext cx="11845290" cy="2746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例如：</a:t>
            </a:r>
            <a:r>
              <a:rPr dirty="0" sz="3300" spc="-5" i="1">
                <a:latin typeface="Arial"/>
                <a:cs typeface="Arial"/>
              </a:rPr>
              <a:t>P(x)</a:t>
            </a:r>
            <a:r>
              <a:rPr dirty="0" sz="3300" spc="-10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=</a:t>
            </a:r>
            <a:r>
              <a:rPr dirty="0" sz="3300" spc="-10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x</a:t>
            </a:r>
            <a:r>
              <a:rPr dirty="0" baseline="20202" sz="3300" spc="-7" i="1">
                <a:latin typeface="Arial"/>
                <a:cs typeface="Arial"/>
              </a:rPr>
              <a:t>3</a:t>
            </a:r>
            <a:r>
              <a:rPr dirty="0" baseline="20202" sz="3300" spc="-315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+</a:t>
            </a:r>
            <a:r>
              <a:rPr dirty="0" sz="3300" spc="-10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x</a:t>
            </a:r>
            <a:r>
              <a:rPr dirty="0" baseline="20202" sz="3300" spc="-7" i="1">
                <a:latin typeface="Arial"/>
                <a:cs typeface="Arial"/>
              </a:rPr>
              <a:t>2</a:t>
            </a:r>
            <a:r>
              <a:rPr dirty="0" baseline="20202" sz="3300" spc="-315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+</a:t>
            </a:r>
            <a:r>
              <a:rPr dirty="0" sz="3300" spc="-10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1,</a:t>
            </a:r>
            <a:r>
              <a:rPr dirty="0" sz="3300" spc="-5">
                <a:latin typeface="Microsoft JhengHei UI"/>
                <a:cs typeface="Microsoft JhengHei UI"/>
              </a:rPr>
              <a:t>表示除数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 i="1">
                <a:latin typeface="Arial"/>
                <a:cs typeface="Arial"/>
              </a:rPr>
              <a:t>p</a:t>
            </a:r>
            <a:r>
              <a:rPr dirty="0" sz="3300" spc="-10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=</a:t>
            </a:r>
            <a:r>
              <a:rPr dirty="0" sz="3300" spc="-10" i="1">
                <a:latin typeface="Arial"/>
                <a:cs typeface="Arial"/>
              </a:rPr>
              <a:t> </a:t>
            </a:r>
            <a:r>
              <a:rPr dirty="0" sz="3300" spc="-65" i="1">
                <a:latin typeface="Arial"/>
                <a:cs typeface="Arial"/>
              </a:rPr>
              <a:t>1101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dirty="0" sz="3300" spc="-5" i="1">
                <a:solidFill>
                  <a:srgbClr val="FF2600"/>
                </a:solidFill>
                <a:latin typeface="Arial"/>
                <a:cs typeface="Arial"/>
              </a:rPr>
              <a:t>CRC-16 </a:t>
            </a:r>
            <a:r>
              <a:rPr dirty="0" sz="3300" spc="-5" i="1">
                <a:latin typeface="Arial"/>
                <a:cs typeface="Arial"/>
              </a:rPr>
              <a:t>=</a:t>
            </a:r>
            <a:r>
              <a:rPr dirty="0" sz="3300" spc="-10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x</a:t>
            </a:r>
            <a:r>
              <a:rPr dirty="0" baseline="20202" sz="3300" spc="-7" i="1">
                <a:latin typeface="Arial"/>
                <a:cs typeface="Arial"/>
              </a:rPr>
              <a:t>16</a:t>
            </a:r>
            <a:r>
              <a:rPr dirty="0" sz="3300" spc="-5" i="1">
                <a:latin typeface="Arial"/>
                <a:cs typeface="Arial"/>
              </a:rPr>
              <a:t>+x</a:t>
            </a:r>
            <a:r>
              <a:rPr dirty="0" baseline="20202" sz="3300" spc="-7" i="1">
                <a:latin typeface="Arial"/>
                <a:cs typeface="Arial"/>
              </a:rPr>
              <a:t>15</a:t>
            </a:r>
            <a:r>
              <a:rPr dirty="0" sz="3300" spc="-5" i="1">
                <a:latin typeface="Arial"/>
                <a:cs typeface="Arial"/>
              </a:rPr>
              <a:t>+x</a:t>
            </a:r>
            <a:r>
              <a:rPr dirty="0" baseline="20202" sz="3300" spc="-7" i="1">
                <a:latin typeface="Arial"/>
                <a:cs typeface="Arial"/>
              </a:rPr>
              <a:t>2</a:t>
            </a:r>
            <a:r>
              <a:rPr dirty="0" sz="3300" spc="-5" i="1">
                <a:latin typeface="Arial"/>
                <a:cs typeface="Arial"/>
              </a:rPr>
              <a:t>+1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3300" spc="-5" i="1">
                <a:solidFill>
                  <a:srgbClr val="FF2600"/>
                </a:solidFill>
                <a:latin typeface="Arial"/>
                <a:cs typeface="Arial"/>
              </a:rPr>
              <a:t>CRC-CCIT </a:t>
            </a:r>
            <a:r>
              <a:rPr dirty="0" sz="3300" spc="-5" i="1">
                <a:latin typeface="Arial"/>
                <a:cs typeface="Arial"/>
              </a:rPr>
              <a:t>=</a:t>
            </a:r>
            <a:r>
              <a:rPr dirty="0" sz="3300" spc="-10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x</a:t>
            </a:r>
            <a:r>
              <a:rPr dirty="0" baseline="20202" sz="3300" spc="-7" i="1">
                <a:latin typeface="Arial"/>
                <a:cs typeface="Arial"/>
              </a:rPr>
              <a:t>16</a:t>
            </a:r>
            <a:r>
              <a:rPr dirty="0" sz="3300" spc="-5" i="1">
                <a:latin typeface="Arial"/>
                <a:cs typeface="Arial"/>
              </a:rPr>
              <a:t>+x</a:t>
            </a:r>
            <a:r>
              <a:rPr dirty="0" baseline="20202" sz="3300" spc="-7" i="1">
                <a:latin typeface="Arial"/>
                <a:cs typeface="Arial"/>
              </a:rPr>
              <a:t>15</a:t>
            </a:r>
            <a:r>
              <a:rPr dirty="0" sz="3300" spc="-5" i="1">
                <a:latin typeface="Arial"/>
                <a:cs typeface="Arial"/>
              </a:rPr>
              <a:t>+x</a:t>
            </a:r>
            <a:r>
              <a:rPr dirty="0" baseline="20202" sz="3300" spc="-7" i="1">
                <a:latin typeface="Arial"/>
                <a:cs typeface="Arial"/>
              </a:rPr>
              <a:t>12</a:t>
            </a:r>
            <a:r>
              <a:rPr dirty="0" sz="3300" spc="-5" i="1">
                <a:latin typeface="Arial"/>
                <a:cs typeface="Arial"/>
              </a:rPr>
              <a:t>+x</a:t>
            </a:r>
            <a:r>
              <a:rPr dirty="0" baseline="20202" sz="3300" spc="-7" i="1">
                <a:latin typeface="Arial"/>
                <a:cs typeface="Arial"/>
              </a:rPr>
              <a:t>5</a:t>
            </a:r>
            <a:r>
              <a:rPr dirty="0" sz="3300" spc="-5" i="1">
                <a:latin typeface="Arial"/>
                <a:cs typeface="Arial"/>
              </a:rPr>
              <a:t>+1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3300" spc="-5" i="1">
                <a:solidFill>
                  <a:srgbClr val="FF2600"/>
                </a:solidFill>
                <a:latin typeface="Arial"/>
                <a:cs typeface="Arial"/>
              </a:rPr>
              <a:t>CRC-32 </a:t>
            </a:r>
            <a:r>
              <a:rPr dirty="0" sz="3300" spc="-5" i="1">
                <a:latin typeface="Arial"/>
                <a:cs typeface="Arial"/>
              </a:rPr>
              <a:t>=</a:t>
            </a:r>
            <a:r>
              <a:rPr dirty="0" sz="3300" spc="40" i="1">
                <a:latin typeface="Arial"/>
                <a:cs typeface="Arial"/>
              </a:rPr>
              <a:t> </a:t>
            </a:r>
            <a:r>
              <a:rPr dirty="0" sz="3300" spc="-10" i="1">
                <a:latin typeface="Arial"/>
                <a:cs typeface="Arial"/>
              </a:rPr>
              <a:t>x</a:t>
            </a:r>
            <a:r>
              <a:rPr dirty="0" baseline="20202" sz="3300" spc="-15" i="1">
                <a:latin typeface="Arial"/>
                <a:cs typeface="Arial"/>
              </a:rPr>
              <a:t>32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26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23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22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16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12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11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10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8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7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5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4</a:t>
            </a:r>
            <a:r>
              <a:rPr dirty="0" sz="3300" spc="-10" i="1">
                <a:latin typeface="Arial"/>
                <a:cs typeface="Arial"/>
              </a:rPr>
              <a:t>+x</a:t>
            </a:r>
            <a:r>
              <a:rPr dirty="0" baseline="20202" sz="3300" spc="-15" i="1">
                <a:latin typeface="Arial"/>
                <a:cs typeface="Arial"/>
              </a:rPr>
              <a:t>2</a:t>
            </a:r>
            <a:r>
              <a:rPr dirty="0" sz="3300" spc="-10" i="1">
                <a:latin typeface="Arial"/>
                <a:cs typeface="Arial"/>
              </a:rPr>
              <a:t>+x+1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51870" y="715916"/>
            <a:ext cx="54006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多项式表示</a:t>
            </a:r>
            <a:r>
              <a:rPr dirty="0" spc="5">
                <a:latin typeface="Arial"/>
                <a:cs typeface="Arial"/>
              </a:rPr>
              <a:t>CR</a:t>
            </a:r>
            <a:r>
              <a:rPr dirty="0" spc="0">
                <a:latin typeface="Arial"/>
                <a:cs typeface="Arial"/>
              </a:rPr>
              <a:t>C</a:t>
            </a:r>
            <a:r>
              <a:rPr dirty="0" spc="10"/>
              <a:t>⽅法</a:t>
            </a:r>
          </a:p>
        </p:txBody>
      </p:sp>
      <p:sp>
        <p:nvSpPr>
          <p:cNvPr id="8" name="object 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CRC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05600" y="715916"/>
            <a:ext cx="42932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帧检验序列</a:t>
            </a:r>
            <a:r>
              <a:rPr dirty="0" spc="55"/>
              <a:t> </a:t>
            </a:r>
            <a:r>
              <a:rPr dirty="0" spc="0">
                <a:latin typeface="Arial"/>
                <a:cs typeface="Arial"/>
              </a:rPr>
              <a:t>FCS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588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792470"/>
          </a:xfrm>
          <a:custGeom>
            <a:avLst/>
            <a:gdLst/>
            <a:ahLst/>
            <a:cxnLst/>
            <a:rect l="l" t="t" r="r" b="b"/>
            <a:pathLst>
              <a:path w="12963525" h="57924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534071"/>
                </a:lnTo>
                <a:lnTo>
                  <a:pt x="197" y="5585441"/>
                </a:lnTo>
                <a:lnTo>
                  <a:pt x="1581" y="5626868"/>
                </a:lnTo>
                <a:lnTo>
                  <a:pt x="12649" y="5685576"/>
                </a:lnTo>
                <a:lnTo>
                  <a:pt x="49226" y="5742990"/>
                </a:lnTo>
                <a:lnTo>
                  <a:pt x="106640" y="5779566"/>
                </a:lnTo>
                <a:lnTo>
                  <a:pt x="165348" y="5790635"/>
                </a:lnTo>
                <a:lnTo>
                  <a:pt x="206776" y="5792019"/>
                </a:lnTo>
                <a:lnTo>
                  <a:pt x="258146" y="5792217"/>
                </a:lnTo>
                <a:lnTo>
                  <a:pt x="12705299" y="5792217"/>
                </a:lnTo>
                <a:lnTo>
                  <a:pt x="12756671" y="5792019"/>
                </a:lnTo>
                <a:lnTo>
                  <a:pt x="12798099" y="5790635"/>
                </a:lnTo>
                <a:lnTo>
                  <a:pt x="12856802" y="5779566"/>
                </a:lnTo>
                <a:lnTo>
                  <a:pt x="12914218" y="5742990"/>
                </a:lnTo>
                <a:lnTo>
                  <a:pt x="12950799" y="5685576"/>
                </a:lnTo>
                <a:lnTo>
                  <a:pt x="12961867" y="5626868"/>
                </a:lnTo>
                <a:lnTo>
                  <a:pt x="12963250" y="5585441"/>
                </a:lnTo>
                <a:lnTo>
                  <a:pt x="12963448" y="553407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792470"/>
          </a:xfrm>
          <a:custGeom>
            <a:avLst/>
            <a:gdLst/>
            <a:ahLst/>
            <a:cxnLst/>
            <a:rect l="l" t="t" r="r" b="b"/>
            <a:pathLst>
              <a:path w="12963525" h="57924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534071"/>
                </a:lnTo>
                <a:lnTo>
                  <a:pt x="12963250" y="5585441"/>
                </a:lnTo>
                <a:lnTo>
                  <a:pt x="12961867" y="5626868"/>
                </a:lnTo>
                <a:lnTo>
                  <a:pt x="12950799" y="5685576"/>
                </a:lnTo>
                <a:lnTo>
                  <a:pt x="12914218" y="5742990"/>
                </a:lnTo>
                <a:lnTo>
                  <a:pt x="12856802" y="5779566"/>
                </a:lnTo>
                <a:lnTo>
                  <a:pt x="12798099" y="5790635"/>
                </a:lnTo>
                <a:lnTo>
                  <a:pt x="12756671" y="5792019"/>
                </a:lnTo>
                <a:lnTo>
                  <a:pt x="12705299" y="5792217"/>
                </a:lnTo>
                <a:lnTo>
                  <a:pt x="258145" y="5792217"/>
                </a:lnTo>
                <a:lnTo>
                  <a:pt x="206775" y="5792019"/>
                </a:lnTo>
                <a:lnTo>
                  <a:pt x="165348" y="5790635"/>
                </a:lnTo>
                <a:lnTo>
                  <a:pt x="106640" y="5779566"/>
                </a:lnTo>
                <a:lnTo>
                  <a:pt x="49226" y="5742990"/>
                </a:lnTo>
                <a:lnTo>
                  <a:pt x="12650" y="5685576"/>
                </a:lnTo>
                <a:lnTo>
                  <a:pt x="1581" y="5626868"/>
                </a:lnTo>
                <a:lnTo>
                  <a:pt x="197" y="5585441"/>
                </a:lnTo>
                <a:lnTo>
                  <a:pt x="0" y="553407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8571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12040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410746"/>
            <a:ext cx="10403205" cy="2178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在数据后⾯添加上的冗余码称为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帧检验序列</a:t>
            </a:r>
            <a:r>
              <a:rPr dirty="0" sz="33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FCS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10">
                <a:latin typeface="Arial"/>
                <a:cs typeface="Arial"/>
              </a:rPr>
              <a:t>(Frame  </a:t>
            </a:r>
            <a:r>
              <a:rPr dirty="0" sz="3300" spc="-5">
                <a:latin typeface="Arial"/>
                <a:cs typeface="Arial"/>
              </a:rPr>
              <a:t>Check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Sequence)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循环冗余检验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CRC </a:t>
            </a:r>
            <a:r>
              <a:rPr dirty="0" sz="3300" spc="-5">
                <a:latin typeface="Microsoft JhengHei UI"/>
                <a:cs typeface="Microsoft JhengHei UI"/>
              </a:rPr>
              <a:t>和帧检验序列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FCS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并不等同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625874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27731" rIns="0" bIns="0" rtlCol="0" vert="horz">
            <a:spAutoFit/>
          </a:bodyPr>
          <a:lstStyle/>
          <a:p>
            <a:pPr marL="442595" marR="5080" indent="-429895">
              <a:lnSpc>
                <a:spcPct val="141300"/>
              </a:lnSpc>
              <a:spcBef>
                <a:spcPts val="150"/>
              </a:spcBef>
              <a:buSzPct val="74242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Arial"/>
                <a:cs typeface="Arial"/>
              </a:rPr>
              <a:t>CRC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5"/>
              <a:t>是⼀种常⽤的</a:t>
            </a:r>
            <a:r>
              <a:rPr dirty="0" sz="3300" spc="-5">
                <a:solidFill>
                  <a:srgbClr val="FF2600"/>
                </a:solidFill>
              </a:rPr>
              <a:t>检错⽅法</a:t>
            </a:r>
            <a:r>
              <a:rPr dirty="0" sz="3300" spc="-5"/>
              <a:t>，⽽</a:t>
            </a:r>
            <a:r>
              <a:rPr dirty="0" sz="3300" spc="75"/>
              <a:t> </a:t>
            </a:r>
            <a:r>
              <a:rPr dirty="0" sz="3300" spc="-5">
                <a:latin typeface="Arial"/>
                <a:cs typeface="Arial"/>
              </a:rPr>
              <a:t>FCS</a:t>
            </a:r>
            <a:r>
              <a:rPr dirty="0" sz="3300" spc="-20">
                <a:latin typeface="Arial"/>
                <a:cs typeface="Arial"/>
              </a:rPr>
              <a:t> </a:t>
            </a:r>
            <a:r>
              <a:rPr dirty="0" sz="3300" spc="-5"/>
              <a:t>是添加在数据后⾯ 的 冗 余 码 ；  </a:t>
            </a:r>
            <a:r>
              <a:rPr dirty="0" sz="3300" spc="-5">
                <a:latin typeface="Arial"/>
                <a:cs typeface="Arial"/>
              </a:rPr>
              <a:t>FCS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5"/>
              <a:t>可以⽤</a:t>
            </a:r>
            <a:r>
              <a:rPr dirty="0" sz="3300" spc="75"/>
              <a:t> </a:t>
            </a:r>
            <a:r>
              <a:rPr dirty="0" sz="3300" spc="-5">
                <a:latin typeface="Arial"/>
                <a:cs typeface="Arial"/>
              </a:rPr>
              <a:t>CRC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/>
              <a:t>这种⽅法得出，但</a:t>
            </a:r>
            <a:r>
              <a:rPr dirty="0" sz="3300" spc="75"/>
              <a:t> </a:t>
            </a:r>
            <a:r>
              <a:rPr dirty="0" sz="3300" spc="-5">
                <a:latin typeface="Arial"/>
                <a:cs typeface="Arial"/>
              </a:rPr>
              <a:t>CRC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/>
              <a:t>并</a:t>
            </a:r>
            <a:r>
              <a:rPr dirty="0" sz="3300" spc="-5">
                <a:solidFill>
                  <a:srgbClr val="FF2600"/>
                </a:solidFill>
              </a:rPr>
              <a:t>⾮⽤</a:t>
            </a:r>
            <a:r>
              <a:rPr dirty="0" sz="3300" spc="-5"/>
              <a:t>来获得</a:t>
            </a:r>
            <a:endParaRPr sz="3300">
              <a:latin typeface="Arial"/>
              <a:cs typeface="Arial"/>
            </a:endParaRPr>
          </a:p>
          <a:p>
            <a:pPr marL="442595">
              <a:lnSpc>
                <a:spcPct val="100000"/>
              </a:lnSpc>
              <a:spcBef>
                <a:spcPts val="1689"/>
              </a:spcBef>
            </a:pPr>
            <a:r>
              <a:rPr dirty="0" spc="-5">
                <a:latin typeface="Arial"/>
                <a:cs typeface="Arial"/>
              </a:rPr>
              <a:t>FCS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-5"/>
              <a:t>的</a:t>
            </a:r>
            <a:r>
              <a:rPr dirty="0" spc="-5">
                <a:solidFill>
                  <a:srgbClr val="FF2600"/>
                </a:solidFill>
              </a:rPr>
              <a:t>唯⼀⽅法</a:t>
            </a:r>
            <a:r>
              <a:rPr dirty="0" spc="-5"/>
              <a:t>。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CRC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注意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588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792470"/>
          </a:xfrm>
          <a:custGeom>
            <a:avLst/>
            <a:gdLst/>
            <a:ahLst/>
            <a:cxnLst/>
            <a:rect l="l" t="t" r="r" b="b"/>
            <a:pathLst>
              <a:path w="12963525" h="57924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534071"/>
                </a:lnTo>
                <a:lnTo>
                  <a:pt x="197" y="5585441"/>
                </a:lnTo>
                <a:lnTo>
                  <a:pt x="1581" y="5626868"/>
                </a:lnTo>
                <a:lnTo>
                  <a:pt x="12649" y="5685576"/>
                </a:lnTo>
                <a:lnTo>
                  <a:pt x="49226" y="5742990"/>
                </a:lnTo>
                <a:lnTo>
                  <a:pt x="106640" y="5779566"/>
                </a:lnTo>
                <a:lnTo>
                  <a:pt x="165348" y="5790635"/>
                </a:lnTo>
                <a:lnTo>
                  <a:pt x="206776" y="5792019"/>
                </a:lnTo>
                <a:lnTo>
                  <a:pt x="258146" y="5792217"/>
                </a:lnTo>
                <a:lnTo>
                  <a:pt x="12705299" y="5792217"/>
                </a:lnTo>
                <a:lnTo>
                  <a:pt x="12756671" y="5792019"/>
                </a:lnTo>
                <a:lnTo>
                  <a:pt x="12798099" y="5790635"/>
                </a:lnTo>
                <a:lnTo>
                  <a:pt x="12856802" y="5779566"/>
                </a:lnTo>
                <a:lnTo>
                  <a:pt x="12914218" y="5742990"/>
                </a:lnTo>
                <a:lnTo>
                  <a:pt x="12950799" y="5685576"/>
                </a:lnTo>
                <a:lnTo>
                  <a:pt x="12961867" y="5626868"/>
                </a:lnTo>
                <a:lnTo>
                  <a:pt x="12963250" y="5585441"/>
                </a:lnTo>
                <a:lnTo>
                  <a:pt x="12963448" y="553407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792470"/>
          </a:xfrm>
          <a:custGeom>
            <a:avLst/>
            <a:gdLst/>
            <a:ahLst/>
            <a:cxnLst/>
            <a:rect l="l" t="t" r="r" b="b"/>
            <a:pathLst>
              <a:path w="12963525" h="57924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534071"/>
                </a:lnTo>
                <a:lnTo>
                  <a:pt x="12963250" y="5585441"/>
                </a:lnTo>
                <a:lnTo>
                  <a:pt x="12961867" y="5626868"/>
                </a:lnTo>
                <a:lnTo>
                  <a:pt x="12950799" y="5685576"/>
                </a:lnTo>
                <a:lnTo>
                  <a:pt x="12914218" y="5742990"/>
                </a:lnTo>
                <a:lnTo>
                  <a:pt x="12856802" y="5779566"/>
                </a:lnTo>
                <a:lnTo>
                  <a:pt x="12798099" y="5790635"/>
                </a:lnTo>
                <a:lnTo>
                  <a:pt x="12756671" y="5792019"/>
                </a:lnTo>
                <a:lnTo>
                  <a:pt x="12705299" y="5792217"/>
                </a:lnTo>
                <a:lnTo>
                  <a:pt x="258145" y="5792217"/>
                </a:lnTo>
                <a:lnTo>
                  <a:pt x="206775" y="5792019"/>
                </a:lnTo>
                <a:lnTo>
                  <a:pt x="165348" y="5790635"/>
                </a:lnTo>
                <a:lnTo>
                  <a:pt x="106640" y="5779566"/>
                </a:lnTo>
                <a:lnTo>
                  <a:pt x="49226" y="5742990"/>
                </a:lnTo>
                <a:lnTo>
                  <a:pt x="12650" y="5685576"/>
                </a:lnTo>
                <a:lnTo>
                  <a:pt x="1581" y="5626868"/>
                </a:lnTo>
                <a:lnTo>
                  <a:pt x="197" y="5585441"/>
                </a:lnTo>
                <a:lnTo>
                  <a:pt x="0" y="553407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8571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410746"/>
            <a:ext cx="10798810" cy="146050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仅⽤循环冗余检验</a:t>
            </a:r>
            <a:r>
              <a:rPr dirty="0" sz="3300" spc="6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CRC</a:t>
            </a:r>
            <a:r>
              <a:rPr dirty="0" sz="3300" spc="-2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差错检测技术只能做到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⽆差错接受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-5">
                <a:latin typeface="Arial"/>
                <a:cs typeface="Arial"/>
              </a:rPr>
              <a:t>(accept)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6272442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845434"/>
            <a:ext cx="11066780" cy="3612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97155" indent="-429895">
              <a:lnSpc>
                <a:spcPct val="142600"/>
              </a:lnSpc>
              <a:spcBef>
                <a:spcPts val="100"/>
              </a:spcBef>
              <a:buSzPct val="74242"/>
              <a:buChar char="•"/>
              <a:tabLst>
                <a:tab pos="675640" algn="l"/>
                <a:tab pos="676275" algn="l"/>
              </a:tabLst>
            </a:pPr>
            <a:r>
              <a:rPr dirty="0" sz="3300" spc="-5">
                <a:latin typeface="Arial"/>
                <a:cs typeface="Arial"/>
              </a:rPr>
              <a:t>“</a:t>
            </a:r>
            <a:r>
              <a:rPr dirty="0" sz="3300" spc="-5">
                <a:latin typeface="Microsoft JhengHei UI"/>
                <a:cs typeface="Microsoft JhengHei UI"/>
              </a:rPr>
              <a:t>⽆差错接受</a:t>
            </a:r>
            <a:r>
              <a:rPr dirty="0" sz="3300" spc="-5">
                <a:latin typeface="Arial"/>
                <a:cs typeface="Arial"/>
              </a:rPr>
              <a:t>”</a:t>
            </a:r>
            <a:r>
              <a:rPr dirty="0" sz="3300" spc="-5">
                <a:latin typeface="Microsoft JhengHei UI"/>
                <a:cs typeface="Microsoft JhengHei UI"/>
              </a:rPr>
              <a:t>是指：</a:t>
            </a:r>
            <a:r>
              <a:rPr dirty="0" sz="3300" spc="-5">
                <a:latin typeface="Arial"/>
                <a:cs typeface="Arial"/>
              </a:rPr>
              <a:t>“</a:t>
            </a:r>
            <a:r>
              <a:rPr dirty="0" sz="3300" spc="-5">
                <a:latin typeface="Microsoft JhengHei UI"/>
                <a:cs typeface="Microsoft JhengHei UI"/>
              </a:rPr>
              <a:t>凡是接受的帧（即不包括丢弃的 帧），我们都能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以⾮常接近于</a:t>
            </a:r>
            <a:r>
              <a:rPr dirty="0" sz="33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330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的概率</a:t>
            </a:r>
            <a:r>
              <a:rPr dirty="0" sz="3300" spc="-5">
                <a:latin typeface="Microsoft JhengHei UI"/>
                <a:cs typeface="Microsoft JhengHei UI"/>
              </a:rPr>
              <a:t>认为这些帧在传输 过程中没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有产⽣差错</a:t>
            </a:r>
            <a:r>
              <a:rPr dirty="0" sz="3300" spc="-5">
                <a:latin typeface="Arial"/>
                <a:cs typeface="Arial"/>
              </a:rPr>
              <a:t>”</a:t>
            </a:r>
            <a:r>
              <a:rPr dirty="0" sz="3300" spc="-5">
                <a:latin typeface="Microsoft JhengHei UI"/>
                <a:cs typeface="Microsoft JhengHei UI"/>
              </a:rPr>
              <a:t>；</a:t>
            </a:r>
            <a:endParaRPr sz="3300">
              <a:latin typeface="Microsoft JhengHei UI"/>
              <a:cs typeface="Microsoft JhengHei UI"/>
            </a:endParaRPr>
          </a:p>
          <a:p>
            <a:pPr marL="442595" marR="5080">
              <a:lnSpc>
                <a:spcPct val="142600"/>
              </a:lnSpc>
            </a:pPr>
            <a:r>
              <a:rPr dirty="0" sz="3300" spc="-5">
                <a:latin typeface="Microsoft JhengHei UI"/>
                <a:cs typeface="Microsoft JhengHei UI"/>
              </a:rPr>
              <a:t>也就是说：</a:t>
            </a:r>
            <a:r>
              <a:rPr dirty="0" sz="3300" spc="-5">
                <a:latin typeface="Arial"/>
                <a:cs typeface="Arial"/>
              </a:rPr>
              <a:t>“</a:t>
            </a:r>
            <a:r>
              <a:rPr dirty="0" sz="3300" spc="-5">
                <a:latin typeface="Microsoft JhengHei UI"/>
                <a:cs typeface="Microsoft JhengHei UI"/>
              </a:rPr>
              <a:t>凡是接收端数据链路层接受的帧都没有传输差 </a:t>
            </a:r>
            <a:r>
              <a:rPr dirty="0" sz="3300" spc="-5">
                <a:latin typeface="Microsoft JhengHei UI"/>
                <a:cs typeface="Microsoft JhengHei UI"/>
              </a:rPr>
              <a:t>错</a:t>
            </a:r>
            <a:r>
              <a:rPr dirty="0" sz="3300" spc="-5">
                <a:latin typeface="Arial"/>
                <a:cs typeface="Arial"/>
              </a:rPr>
              <a:t>”</a:t>
            </a:r>
            <a:r>
              <a:rPr dirty="0" sz="3300" spc="-5">
                <a:latin typeface="Microsoft JhengHei UI"/>
                <a:cs typeface="Microsoft JhengHei UI"/>
              </a:rPr>
              <a:t>（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有差错的帧就丢弃⽽不接受</a:t>
            </a:r>
            <a:r>
              <a:rPr dirty="0" sz="3300" spc="-5">
                <a:latin typeface="Microsoft JhengHei UI"/>
                <a:cs typeface="Microsoft JhengHei UI"/>
              </a:rPr>
              <a:t>）。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84100" y="8592694"/>
            <a:ext cx="8262620" cy="1460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要做到</a:t>
            </a:r>
            <a:r>
              <a:rPr dirty="0" sz="3300" spc="-5">
                <a:latin typeface="Arial"/>
                <a:cs typeface="Arial"/>
              </a:rPr>
              <a:t>“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可靠传输</a:t>
            </a:r>
            <a:r>
              <a:rPr dirty="0" sz="3300" spc="-5">
                <a:latin typeface="Arial"/>
                <a:cs typeface="Arial"/>
              </a:rPr>
              <a:t>”</a:t>
            </a:r>
            <a:r>
              <a:rPr dirty="0" sz="3300" spc="-5">
                <a:latin typeface="Microsoft JhengHei UI"/>
                <a:cs typeface="Microsoft JhengHei UI"/>
              </a:rPr>
              <a:t>（即发送什么就收到什么） </a:t>
            </a:r>
            <a:r>
              <a:rPr dirty="0" sz="3300" spc="-5">
                <a:latin typeface="Microsoft JhengHei UI"/>
                <a:cs typeface="Microsoft JhengHei UI"/>
              </a:rPr>
              <a:t>就必须再加上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序号、确认和重传</a:t>
            </a:r>
            <a:r>
              <a:rPr dirty="0" sz="3300" spc="-5">
                <a:latin typeface="Microsoft JhengHei UI"/>
                <a:cs typeface="Microsoft JhengHei UI"/>
              </a:rPr>
              <a:t>机制。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CRC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715916"/>
            <a:ext cx="119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⼩结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4237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442335"/>
          </a:xfrm>
          <a:custGeom>
            <a:avLst/>
            <a:gdLst/>
            <a:ahLst/>
            <a:cxnLst/>
            <a:rect l="l" t="t" r="r" b="b"/>
            <a:pathLst>
              <a:path w="12963525" h="344233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183908"/>
                </a:lnTo>
                <a:lnTo>
                  <a:pt x="197" y="3235277"/>
                </a:lnTo>
                <a:lnTo>
                  <a:pt x="1581" y="3276704"/>
                </a:lnTo>
                <a:lnTo>
                  <a:pt x="12649" y="3335412"/>
                </a:lnTo>
                <a:lnTo>
                  <a:pt x="49226" y="3392826"/>
                </a:lnTo>
                <a:lnTo>
                  <a:pt x="106640" y="3429403"/>
                </a:lnTo>
                <a:lnTo>
                  <a:pt x="165348" y="3440472"/>
                </a:lnTo>
                <a:lnTo>
                  <a:pt x="206776" y="3441855"/>
                </a:lnTo>
                <a:lnTo>
                  <a:pt x="258146" y="3442053"/>
                </a:lnTo>
                <a:lnTo>
                  <a:pt x="12705299" y="3442053"/>
                </a:lnTo>
                <a:lnTo>
                  <a:pt x="12756671" y="3441855"/>
                </a:lnTo>
                <a:lnTo>
                  <a:pt x="12798099" y="3440472"/>
                </a:lnTo>
                <a:lnTo>
                  <a:pt x="12856802" y="3429403"/>
                </a:lnTo>
                <a:lnTo>
                  <a:pt x="12914218" y="3392826"/>
                </a:lnTo>
                <a:lnTo>
                  <a:pt x="12950799" y="3335412"/>
                </a:lnTo>
                <a:lnTo>
                  <a:pt x="12961867" y="3276704"/>
                </a:lnTo>
                <a:lnTo>
                  <a:pt x="12963250" y="3235277"/>
                </a:lnTo>
                <a:lnTo>
                  <a:pt x="12963448" y="318390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3442335"/>
          </a:xfrm>
          <a:custGeom>
            <a:avLst/>
            <a:gdLst/>
            <a:ahLst/>
            <a:cxnLst/>
            <a:rect l="l" t="t" r="r" b="b"/>
            <a:pathLst>
              <a:path w="12963525" h="344233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183908"/>
                </a:lnTo>
                <a:lnTo>
                  <a:pt x="12963250" y="3235277"/>
                </a:lnTo>
                <a:lnTo>
                  <a:pt x="12961867" y="3276704"/>
                </a:lnTo>
                <a:lnTo>
                  <a:pt x="12950799" y="3335412"/>
                </a:lnTo>
                <a:lnTo>
                  <a:pt x="12914218" y="3392826"/>
                </a:lnTo>
                <a:lnTo>
                  <a:pt x="12856802" y="3429403"/>
                </a:lnTo>
                <a:lnTo>
                  <a:pt x="12798099" y="3440472"/>
                </a:lnTo>
                <a:lnTo>
                  <a:pt x="12756671" y="3441855"/>
                </a:lnTo>
                <a:lnTo>
                  <a:pt x="12705299" y="3442053"/>
                </a:lnTo>
                <a:lnTo>
                  <a:pt x="258145" y="3442053"/>
                </a:lnTo>
                <a:lnTo>
                  <a:pt x="206775" y="3441855"/>
                </a:lnTo>
                <a:lnTo>
                  <a:pt x="165348" y="3440472"/>
                </a:lnTo>
                <a:lnTo>
                  <a:pt x="106640" y="3429403"/>
                </a:lnTo>
                <a:lnTo>
                  <a:pt x="49226" y="3392826"/>
                </a:lnTo>
                <a:lnTo>
                  <a:pt x="12650" y="3335412"/>
                </a:lnTo>
                <a:lnTo>
                  <a:pt x="1581" y="3276704"/>
                </a:lnTo>
                <a:lnTo>
                  <a:pt x="197" y="3235277"/>
                </a:lnTo>
                <a:lnTo>
                  <a:pt x="0" y="318390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85546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307" y="2796225"/>
            <a:ext cx="47898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三个功能（三个基本问题）：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419848"/>
            <a:ext cx="121920" cy="9201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454861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30730" y="3236001"/>
            <a:ext cx="4484370" cy="1718945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封装成帧；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29900"/>
              </a:lnSpc>
            </a:pPr>
            <a:r>
              <a:rPr dirty="0" sz="2850" spc="30">
                <a:latin typeface="Microsoft JhengHei UI"/>
                <a:cs typeface="Microsoft JhengHei UI"/>
              </a:rPr>
              <a:t>透明传输（字节填充）；  </a:t>
            </a:r>
            <a:r>
              <a:rPr dirty="0" sz="2850" spc="30">
                <a:latin typeface="Microsoft JhengHei UI"/>
                <a:cs typeface="Microsoft JhengHei UI"/>
              </a:rPr>
              <a:t>差错检测（</a:t>
            </a:r>
            <a:r>
              <a:rPr dirty="0" sz="2850" spc="25">
                <a:latin typeface="Arial"/>
                <a:cs typeface="Arial"/>
              </a:rPr>
              <a:t>CR</a:t>
            </a:r>
            <a:r>
              <a:rPr dirty="0" sz="2850" spc="20">
                <a:latin typeface="Arial"/>
                <a:cs typeface="Arial"/>
              </a:rPr>
              <a:t>C</a:t>
            </a:r>
            <a:r>
              <a:rPr dirty="0" sz="2850" spc="30">
                <a:latin typeface="Microsoft JhengHei UI"/>
                <a:cs typeface="Microsoft JhengHei UI"/>
              </a:rPr>
              <a:t>、</a:t>
            </a:r>
            <a:r>
              <a:rPr dirty="0" sz="2850" spc="10">
                <a:latin typeface="Arial"/>
                <a:cs typeface="Arial"/>
              </a:rPr>
              <a:t>FC</a:t>
            </a:r>
            <a:r>
              <a:rPr dirty="0" sz="2850" spc="15">
                <a:latin typeface="Arial"/>
                <a:cs typeface="Arial"/>
              </a:rPr>
              <a:t>S</a:t>
            </a:r>
            <a:r>
              <a:rPr dirty="0" sz="2850" spc="30">
                <a:latin typeface="Microsoft JhengHei UI"/>
                <a:cs typeface="Microsoft JhengHei UI"/>
              </a:rPr>
              <a:t>）。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10610" y="715916"/>
            <a:ext cx="42938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点对点协议</a:t>
            </a:r>
            <a:r>
              <a:rPr dirty="0" spc="50"/>
              <a:t> </a:t>
            </a:r>
            <a:r>
              <a:rPr dirty="0" spc="5">
                <a:latin typeface="Arial"/>
                <a:cs typeface="Arial"/>
              </a:rPr>
              <a:t>PPP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3955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159760"/>
          </a:xfrm>
          <a:custGeom>
            <a:avLst/>
            <a:gdLst/>
            <a:ahLst/>
            <a:cxnLst/>
            <a:rect l="l" t="t" r="r" b="b"/>
            <a:pathLst>
              <a:path w="12963525" h="315976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901576"/>
                </a:lnTo>
                <a:lnTo>
                  <a:pt x="197" y="2952946"/>
                </a:lnTo>
                <a:lnTo>
                  <a:pt x="1581" y="2994373"/>
                </a:lnTo>
                <a:lnTo>
                  <a:pt x="12649" y="3053081"/>
                </a:lnTo>
                <a:lnTo>
                  <a:pt x="49226" y="3110496"/>
                </a:lnTo>
                <a:lnTo>
                  <a:pt x="106640" y="3147072"/>
                </a:lnTo>
                <a:lnTo>
                  <a:pt x="165348" y="3158141"/>
                </a:lnTo>
                <a:lnTo>
                  <a:pt x="206776" y="3159524"/>
                </a:lnTo>
                <a:lnTo>
                  <a:pt x="258146" y="3159722"/>
                </a:lnTo>
                <a:lnTo>
                  <a:pt x="12705299" y="3159722"/>
                </a:lnTo>
                <a:lnTo>
                  <a:pt x="12756671" y="3159524"/>
                </a:lnTo>
                <a:lnTo>
                  <a:pt x="12798099" y="3158141"/>
                </a:lnTo>
                <a:lnTo>
                  <a:pt x="12856802" y="3147072"/>
                </a:lnTo>
                <a:lnTo>
                  <a:pt x="12914218" y="3110496"/>
                </a:lnTo>
                <a:lnTo>
                  <a:pt x="12950799" y="3053081"/>
                </a:lnTo>
                <a:lnTo>
                  <a:pt x="12961867" y="2994373"/>
                </a:lnTo>
                <a:lnTo>
                  <a:pt x="12963250" y="2952946"/>
                </a:lnTo>
                <a:lnTo>
                  <a:pt x="12963448" y="290157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159760"/>
          </a:xfrm>
          <a:custGeom>
            <a:avLst/>
            <a:gdLst/>
            <a:ahLst/>
            <a:cxnLst/>
            <a:rect l="l" t="t" r="r" b="b"/>
            <a:pathLst>
              <a:path w="12963525" h="315976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901576"/>
                </a:lnTo>
                <a:lnTo>
                  <a:pt x="12963250" y="2952946"/>
                </a:lnTo>
                <a:lnTo>
                  <a:pt x="12961867" y="2994373"/>
                </a:lnTo>
                <a:lnTo>
                  <a:pt x="12950799" y="3053081"/>
                </a:lnTo>
                <a:lnTo>
                  <a:pt x="12914218" y="3110496"/>
                </a:lnTo>
                <a:lnTo>
                  <a:pt x="12856802" y="3147072"/>
                </a:lnTo>
                <a:lnTo>
                  <a:pt x="12798099" y="3158141"/>
                </a:lnTo>
                <a:lnTo>
                  <a:pt x="12756671" y="3159524"/>
                </a:lnTo>
                <a:lnTo>
                  <a:pt x="12705299" y="3159722"/>
                </a:lnTo>
                <a:lnTo>
                  <a:pt x="258145" y="3159722"/>
                </a:lnTo>
                <a:lnTo>
                  <a:pt x="206775" y="3159524"/>
                </a:lnTo>
                <a:lnTo>
                  <a:pt x="165348" y="3158141"/>
                </a:lnTo>
                <a:lnTo>
                  <a:pt x="106640" y="3147072"/>
                </a:lnTo>
                <a:lnTo>
                  <a:pt x="49226" y="3110496"/>
                </a:lnTo>
                <a:lnTo>
                  <a:pt x="12650" y="3053081"/>
                </a:lnTo>
                <a:lnTo>
                  <a:pt x="1581" y="2994373"/>
                </a:lnTo>
                <a:lnTo>
                  <a:pt x="197" y="2952946"/>
                </a:lnTo>
                <a:lnTo>
                  <a:pt x="0" y="290157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8571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403059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12040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7115" y="2410746"/>
            <a:ext cx="4214495" cy="217805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3300" spc="-5">
                <a:latin typeface="Arial"/>
                <a:cs typeface="Arial"/>
              </a:rPr>
              <a:t>PPP</a:t>
            </a:r>
            <a:r>
              <a:rPr dirty="0" sz="3300" spc="-5">
                <a:latin typeface="Microsoft JhengHei UI"/>
                <a:cs typeface="Microsoft JhengHei UI"/>
              </a:rPr>
              <a:t>协议的特点。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-5">
                <a:latin typeface="Arial"/>
                <a:cs typeface="Arial"/>
              </a:rPr>
              <a:t>PPP</a:t>
            </a:r>
            <a:r>
              <a:rPr dirty="0" sz="3300" spc="-5">
                <a:latin typeface="Microsoft JhengHei UI"/>
                <a:cs typeface="Microsoft JhengHei UI"/>
              </a:rPr>
              <a:t>协议的帧格式。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3300" spc="-5">
                <a:latin typeface="Arial"/>
                <a:cs typeface="Arial"/>
              </a:rPr>
              <a:t>PPP</a:t>
            </a:r>
            <a:r>
              <a:rPr dirty="0" sz="3300" spc="-5">
                <a:latin typeface="Microsoft JhengHei UI"/>
                <a:cs typeface="Microsoft JhengHei UI"/>
              </a:rPr>
              <a:t>协议的⼯作状态。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Clr>
                <a:srgbClr val="000000"/>
              </a:buClr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3102" y="3012077"/>
            <a:ext cx="7057212" cy="614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690995" y="3389029"/>
            <a:ext cx="6261735" cy="5353050"/>
          </a:xfrm>
          <a:custGeom>
            <a:avLst/>
            <a:gdLst/>
            <a:ahLst/>
            <a:cxnLst/>
            <a:rect l="l" t="t" r="r" b="b"/>
            <a:pathLst>
              <a:path w="6261734" h="5353050">
                <a:moveTo>
                  <a:pt x="6038873" y="0"/>
                </a:moveTo>
                <a:lnTo>
                  <a:pt x="222558" y="0"/>
                </a:lnTo>
                <a:lnTo>
                  <a:pt x="178272" y="170"/>
                </a:lnTo>
                <a:lnTo>
                  <a:pt x="114190" y="4601"/>
                </a:lnTo>
                <a:lnTo>
                  <a:pt x="65321" y="24054"/>
                </a:lnTo>
                <a:lnTo>
                  <a:pt x="24058" y="65317"/>
                </a:lnTo>
                <a:lnTo>
                  <a:pt x="4602" y="114184"/>
                </a:lnTo>
                <a:lnTo>
                  <a:pt x="170" y="178269"/>
                </a:lnTo>
                <a:lnTo>
                  <a:pt x="0" y="222557"/>
                </a:lnTo>
                <a:lnTo>
                  <a:pt x="0" y="5129919"/>
                </a:lnTo>
                <a:lnTo>
                  <a:pt x="170" y="5174206"/>
                </a:lnTo>
                <a:lnTo>
                  <a:pt x="4602" y="5238291"/>
                </a:lnTo>
                <a:lnTo>
                  <a:pt x="24058" y="5287158"/>
                </a:lnTo>
                <a:lnTo>
                  <a:pt x="65321" y="5328421"/>
                </a:lnTo>
                <a:lnTo>
                  <a:pt x="114190" y="5347875"/>
                </a:lnTo>
                <a:lnTo>
                  <a:pt x="178272" y="5352306"/>
                </a:lnTo>
                <a:lnTo>
                  <a:pt x="222558" y="5352476"/>
                </a:lnTo>
                <a:lnTo>
                  <a:pt x="6038873" y="5352476"/>
                </a:lnTo>
                <a:lnTo>
                  <a:pt x="6083159" y="5352306"/>
                </a:lnTo>
                <a:lnTo>
                  <a:pt x="6147241" y="5347875"/>
                </a:lnTo>
                <a:lnTo>
                  <a:pt x="6196111" y="5328421"/>
                </a:lnTo>
                <a:lnTo>
                  <a:pt x="6237374" y="5287158"/>
                </a:lnTo>
                <a:lnTo>
                  <a:pt x="6256829" y="5238291"/>
                </a:lnTo>
                <a:lnTo>
                  <a:pt x="6261261" y="5174206"/>
                </a:lnTo>
                <a:lnTo>
                  <a:pt x="6261432" y="5129919"/>
                </a:lnTo>
                <a:lnTo>
                  <a:pt x="6261432" y="222557"/>
                </a:lnTo>
                <a:lnTo>
                  <a:pt x="6261261" y="178269"/>
                </a:lnTo>
                <a:lnTo>
                  <a:pt x="6256829" y="114184"/>
                </a:lnTo>
                <a:lnTo>
                  <a:pt x="6237374" y="65317"/>
                </a:lnTo>
                <a:lnTo>
                  <a:pt x="6196111" y="24054"/>
                </a:lnTo>
                <a:lnTo>
                  <a:pt x="6147241" y="4601"/>
                </a:lnTo>
                <a:lnTo>
                  <a:pt x="6083159" y="170"/>
                </a:lnTo>
                <a:lnTo>
                  <a:pt x="6038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90995" y="3389029"/>
            <a:ext cx="6261735" cy="5353050"/>
          </a:xfrm>
          <a:custGeom>
            <a:avLst/>
            <a:gdLst/>
            <a:ahLst/>
            <a:cxnLst/>
            <a:rect l="l" t="t" r="r" b="b"/>
            <a:pathLst>
              <a:path w="6261734" h="5353050">
                <a:moveTo>
                  <a:pt x="222557" y="0"/>
                </a:moveTo>
                <a:lnTo>
                  <a:pt x="6038867" y="0"/>
                </a:lnTo>
                <a:lnTo>
                  <a:pt x="6083155" y="170"/>
                </a:lnTo>
                <a:lnTo>
                  <a:pt x="6147240" y="4601"/>
                </a:lnTo>
                <a:lnTo>
                  <a:pt x="6196107" y="24054"/>
                </a:lnTo>
                <a:lnTo>
                  <a:pt x="6237370" y="65317"/>
                </a:lnTo>
                <a:lnTo>
                  <a:pt x="6256823" y="114184"/>
                </a:lnTo>
                <a:lnTo>
                  <a:pt x="6261254" y="178269"/>
                </a:lnTo>
                <a:lnTo>
                  <a:pt x="6261425" y="222557"/>
                </a:lnTo>
                <a:lnTo>
                  <a:pt x="6261425" y="5129919"/>
                </a:lnTo>
                <a:lnTo>
                  <a:pt x="6261254" y="5174206"/>
                </a:lnTo>
                <a:lnTo>
                  <a:pt x="6256823" y="5238291"/>
                </a:lnTo>
                <a:lnTo>
                  <a:pt x="6237370" y="5287158"/>
                </a:lnTo>
                <a:lnTo>
                  <a:pt x="6196107" y="5328421"/>
                </a:lnTo>
                <a:lnTo>
                  <a:pt x="6147240" y="5347875"/>
                </a:lnTo>
                <a:lnTo>
                  <a:pt x="6083155" y="5352306"/>
                </a:lnTo>
                <a:lnTo>
                  <a:pt x="6038867" y="5352476"/>
                </a:lnTo>
                <a:lnTo>
                  <a:pt x="222557" y="5352476"/>
                </a:lnTo>
                <a:lnTo>
                  <a:pt x="178269" y="5352306"/>
                </a:lnTo>
                <a:lnTo>
                  <a:pt x="114184" y="5347875"/>
                </a:lnTo>
                <a:lnTo>
                  <a:pt x="65317" y="5328421"/>
                </a:lnTo>
                <a:lnTo>
                  <a:pt x="24054" y="5287158"/>
                </a:lnTo>
                <a:lnTo>
                  <a:pt x="4601" y="5238291"/>
                </a:lnTo>
                <a:lnTo>
                  <a:pt x="170" y="5174206"/>
                </a:lnTo>
                <a:lnTo>
                  <a:pt x="0" y="5129919"/>
                </a:lnTo>
                <a:lnTo>
                  <a:pt x="0" y="222557"/>
                </a:lnTo>
                <a:lnTo>
                  <a:pt x="170" y="178269"/>
                </a:lnTo>
                <a:lnTo>
                  <a:pt x="4601" y="114184"/>
                </a:lnTo>
                <a:lnTo>
                  <a:pt x="24054" y="65317"/>
                </a:lnTo>
                <a:lnTo>
                  <a:pt x="65317" y="24054"/>
                </a:lnTo>
                <a:lnTo>
                  <a:pt x="114184" y="4601"/>
                </a:lnTo>
                <a:lnTo>
                  <a:pt x="178269" y="170"/>
                </a:lnTo>
                <a:lnTo>
                  <a:pt x="222557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604862" y="4444644"/>
            <a:ext cx="2749550" cy="0"/>
          </a:xfrm>
          <a:custGeom>
            <a:avLst/>
            <a:gdLst/>
            <a:ahLst/>
            <a:cxnLst/>
            <a:rect l="l" t="t" r="r" b="b"/>
            <a:pathLst>
              <a:path w="2749550" h="0">
                <a:moveTo>
                  <a:pt x="0" y="0"/>
                </a:moveTo>
                <a:lnTo>
                  <a:pt x="274914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80238" y="7036230"/>
            <a:ext cx="1071245" cy="0"/>
          </a:xfrm>
          <a:custGeom>
            <a:avLst/>
            <a:gdLst/>
            <a:ahLst/>
            <a:cxnLst/>
            <a:rect l="l" t="t" r="r" b="b"/>
            <a:pathLst>
              <a:path w="1071245" h="0">
                <a:moveTo>
                  <a:pt x="0" y="0"/>
                </a:moveTo>
                <a:lnTo>
                  <a:pt x="107064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58843" y="7006248"/>
            <a:ext cx="1873885" cy="0"/>
          </a:xfrm>
          <a:custGeom>
            <a:avLst/>
            <a:gdLst/>
            <a:ahLst/>
            <a:cxnLst/>
            <a:rect l="l" t="t" r="r" b="b"/>
            <a:pathLst>
              <a:path w="1873884" h="0">
                <a:moveTo>
                  <a:pt x="0" y="0"/>
                </a:moveTo>
                <a:lnTo>
                  <a:pt x="187363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895" y="7162790"/>
            <a:ext cx="3451860" cy="0"/>
          </a:xfrm>
          <a:custGeom>
            <a:avLst/>
            <a:gdLst/>
            <a:ahLst/>
            <a:cxnLst/>
            <a:rect l="l" t="t" r="r" b="b"/>
            <a:pathLst>
              <a:path w="3451859" h="0">
                <a:moveTo>
                  <a:pt x="0" y="0"/>
                </a:moveTo>
                <a:lnTo>
                  <a:pt x="345175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681121" y="7006542"/>
            <a:ext cx="247650" cy="142875"/>
          </a:xfrm>
          <a:custGeom>
            <a:avLst/>
            <a:gdLst/>
            <a:ahLst/>
            <a:cxnLst/>
            <a:rect l="l" t="t" r="r" b="b"/>
            <a:pathLst>
              <a:path w="247650" h="142875">
                <a:moveTo>
                  <a:pt x="0" y="142467"/>
                </a:moveTo>
                <a:lnTo>
                  <a:pt x="24744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606707" y="5313111"/>
            <a:ext cx="749935" cy="0"/>
          </a:xfrm>
          <a:custGeom>
            <a:avLst/>
            <a:gdLst/>
            <a:ahLst/>
            <a:cxnLst/>
            <a:rect l="l" t="t" r="r" b="b"/>
            <a:pathLst>
              <a:path w="749934" h="0">
                <a:moveTo>
                  <a:pt x="0" y="0"/>
                </a:moveTo>
                <a:lnTo>
                  <a:pt x="74983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606707" y="6181566"/>
            <a:ext cx="749935" cy="0"/>
          </a:xfrm>
          <a:custGeom>
            <a:avLst/>
            <a:gdLst/>
            <a:ahLst/>
            <a:cxnLst/>
            <a:rect l="l" t="t" r="r" b="b"/>
            <a:pathLst>
              <a:path w="749934" h="0">
                <a:moveTo>
                  <a:pt x="0" y="0"/>
                </a:moveTo>
                <a:lnTo>
                  <a:pt x="74983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606707" y="7050023"/>
            <a:ext cx="749935" cy="0"/>
          </a:xfrm>
          <a:custGeom>
            <a:avLst/>
            <a:gdLst/>
            <a:ahLst/>
            <a:cxnLst/>
            <a:rect l="l" t="t" r="r" b="b"/>
            <a:pathLst>
              <a:path w="749934" h="0">
                <a:moveTo>
                  <a:pt x="0" y="0"/>
                </a:moveTo>
                <a:lnTo>
                  <a:pt x="74983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356538" y="5313111"/>
            <a:ext cx="350520" cy="235585"/>
          </a:xfrm>
          <a:custGeom>
            <a:avLst/>
            <a:gdLst/>
            <a:ahLst/>
            <a:cxnLst/>
            <a:rect l="l" t="t" r="r" b="b"/>
            <a:pathLst>
              <a:path w="350519" h="235585">
                <a:moveTo>
                  <a:pt x="0" y="0"/>
                </a:moveTo>
                <a:lnTo>
                  <a:pt x="350428" y="23514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356539" y="5947697"/>
            <a:ext cx="350520" cy="235585"/>
          </a:xfrm>
          <a:custGeom>
            <a:avLst/>
            <a:gdLst/>
            <a:ahLst/>
            <a:cxnLst/>
            <a:rect l="l" t="t" r="r" b="b"/>
            <a:pathLst>
              <a:path w="350519" h="235585">
                <a:moveTo>
                  <a:pt x="350428" y="0"/>
                </a:moveTo>
                <a:lnTo>
                  <a:pt x="0" y="23514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356538" y="4448403"/>
            <a:ext cx="1146175" cy="861060"/>
          </a:xfrm>
          <a:custGeom>
            <a:avLst/>
            <a:gdLst/>
            <a:ahLst/>
            <a:cxnLst/>
            <a:rect l="l" t="t" r="r" b="b"/>
            <a:pathLst>
              <a:path w="1146175" h="861060">
                <a:moveTo>
                  <a:pt x="0" y="0"/>
                </a:moveTo>
                <a:lnTo>
                  <a:pt x="1146075" y="86095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356542" y="6188010"/>
            <a:ext cx="1146175" cy="861060"/>
          </a:xfrm>
          <a:custGeom>
            <a:avLst/>
            <a:gdLst/>
            <a:ahLst/>
            <a:cxnLst/>
            <a:rect l="l" t="t" r="r" b="b"/>
            <a:pathLst>
              <a:path w="1146175" h="861059">
                <a:moveTo>
                  <a:pt x="1146075" y="0"/>
                </a:moveTo>
                <a:lnTo>
                  <a:pt x="0" y="86095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604862" y="6181566"/>
            <a:ext cx="1523365" cy="0"/>
          </a:xfrm>
          <a:custGeom>
            <a:avLst/>
            <a:gdLst/>
            <a:ahLst/>
            <a:cxnLst/>
            <a:rect l="l" t="t" r="r" b="b"/>
            <a:pathLst>
              <a:path w="1523365" h="0">
                <a:moveTo>
                  <a:pt x="0" y="0"/>
                </a:moveTo>
                <a:lnTo>
                  <a:pt x="152279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604862" y="5343104"/>
            <a:ext cx="1523365" cy="0"/>
          </a:xfrm>
          <a:custGeom>
            <a:avLst/>
            <a:gdLst/>
            <a:ahLst/>
            <a:cxnLst/>
            <a:rect l="l" t="t" r="r" b="b"/>
            <a:pathLst>
              <a:path w="1523365" h="0">
                <a:moveTo>
                  <a:pt x="0" y="0"/>
                </a:moveTo>
                <a:lnTo>
                  <a:pt x="152279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086253" y="7790115"/>
            <a:ext cx="348234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ISP</a:t>
            </a:r>
            <a:r>
              <a:rPr dirty="0" sz="2450" spc="0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Internet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服务提供商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99563" y="7846868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⽤户家庭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395835" y="9331066"/>
            <a:ext cx="1084580" cy="0"/>
          </a:xfrm>
          <a:custGeom>
            <a:avLst/>
            <a:gdLst/>
            <a:ahLst/>
            <a:cxnLst/>
            <a:rect l="l" t="t" r="r" b="b"/>
            <a:pathLst>
              <a:path w="1084580" h="0">
                <a:moveTo>
                  <a:pt x="0" y="0"/>
                </a:moveTo>
                <a:lnTo>
                  <a:pt x="1083987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15048" y="9331066"/>
            <a:ext cx="1186815" cy="0"/>
          </a:xfrm>
          <a:custGeom>
            <a:avLst/>
            <a:gdLst/>
            <a:ahLst/>
            <a:cxnLst/>
            <a:rect l="l" t="t" r="r" b="b"/>
            <a:pathLst>
              <a:path w="1186815" h="0">
                <a:moveTo>
                  <a:pt x="0" y="0"/>
                </a:moveTo>
                <a:lnTo>
                  <a:pt x="1186236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464114" y="926195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492539" y="926195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01284" y="9015631"/>
            <a:ext cx="1595120" cy="631190"/>
          </a:xfrm>
          <a:custGeom>
            <a:avLst/>
            <a:gdLst/>
            <a:ahLst/>
            <a:cxnLst/>
            <a:rect l="l" t="t" r="r" b="b"/>
            <a:pathLst>
              <a:path w="1595119" h="631190">
                <a:moveTo>
                  <a:pt x="0" y="630870"/>
                </a:moveTo>
                <a:lnTo>
                  <a:pt x="1594550" y="630870"/>
                </a:lnTo>
                <a:lnTo>
                  <a:pt x="1594550" y="0"/>
                </a:lnTo>
                <a:lnTo>
                  <a:pt x="0" y="0"/>
                </a:lnTo>
                <a:lnTo>
                  <a:pt x="0" y="630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847483" y="9083819"/>
            <a:ext cx="149225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PP</a:t>
            </a:r>
            <a:r>
              <a:rPr dirty="0" sz="2850" spc="10">
                <a:latin typeface="Arial"/>
                <a:cs typeface="Arial"/>
              </a:rPr>
              <a:t>P</a:t>
            </a:r>
            <a:r>
              <a:rPr dirty="0" sz="2850" spc="30">
                <a:latin typeface="Microsoft JhengHei UI"/>
                <a:cs typeface="Microsoft JhengHei UI"/>
              </a:rPr>
              <a:t>协议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24711" y="6404748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电话线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693585" y="715916"/>
            <a:ext cx="47174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PP</a:t>
            </a:r>
            <a:r>
              <a:rPr dirty="0" spc="0">
                <a:latin typeface="Arial"/>
                <a:cs typeface="Arial"/>
              </a:rPr>
              <a:t>P</a:t>
            </a:r>
            <a:r>
              <a:rPr dirty="0" spc="10"/>
              <a:t>协议经典应⽤</a:t>
            </a:r>
          </a:p>
        </p:txBody>
      </p:sp>
      <p:sp>
        <p:nvSpPr>
          <p:cNvPr id="30" name="object 3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416555" y="4173202"/>
            <a:ext cx="1297175" cy="351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484616" y="4209850"/>
            <a:ext cx="1161415" cy="215900"/>
          </a:xfrm>
          <a:custGeom>
            <a:avLst/>
            <a:gdLst/>
            <a:ahLst/>
            <a:cxnLst/>
            <a:rect l="l" t="t" r="r" b="b"/>
            <a:pathLst>
              <a:path w="1161415" h="215900">
                <a:moveTo>
                  <a:pt x="1161053" y="0"/>
                </a:moveTo>
                <a:lnTo>
                  <a:pt x="209155" y="1102"/>
                </a:lnTo>
                <a:lnTo>
                  <a:pt x="0" y="213186"/>
                </a:lnTo>
                <a:lnTo>
                  <a:pt x="938934" y="215302"/>
                </a:lnTo>
                <a:lnTo>
                  <a:pt x="116105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484616" y="4209850"/>
            <a:ext cx="1161415" cy="215900"/>
          </a:xfrm>
          <a:custGeom>
            <a:avLst/>
            <a:gdLst/>
            <a:ahLst/>
            <a:cxnLst/>
            <a:rect l="l" t="t" r="r" b="b"/>
            <a:pathLst>
              <a:path w="1161415" h="215900">
                <a:moveTo>
                  <a:pt x="0" y="213185"/>
                </a:moveTo>
                <a:lnTo>
                  <a:pt x="938931" y="215302"/>
                </a:lnTo>
                <a:lnTo>
                  <a:pt x="1161053" y="0"/>
                </a:lnTo>
                <a:lnTo>
                  <a:pt x="209158" y="1102"/>
                </a:lnTo>
                <a:lnTo>
                  <a:pt x="0" y="213185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418848" y="4384162"/>
            <a:ext cx="1087232" cy="397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486909" y="4420811"/>
            <a:ext cx="951230" cy="261620"/>
          </a:xfrm>
          <a:custGeom>
            <a:avLst/>
            <a:gdLst/>
            <a:ahLst/>
            <a:cxnLst/>
            <a:rect l="l" t="t" r="r" b="b"/>
            <a:pathLst>
              <a:path w="951230" h="261620">
                <a:moveTo>
                  <a:pt x="0" y="0"/>
                </a:moveTo>
                <a:lnTo>
                  <a:pt x="1591" y="257787"/>
                </a:lnTo>
                <a:lnTo>
                  <a:pt x="949185" y="261290"/>
                </a:lnTo>
                <a:lnTo>
                  <a:pt x="951112" y="8084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486909" y="4420810"/>
            <a:ext cx="951230" cy="261620"/>
          </a:xfrm>
          <a:custGeom>
            <a:avLst/>
            <a:gdLst/>
            <a:ahLst/>
            <a:cxnLst/>
            <a:rect l="l" t="t" r="r" b="b"/>
            <a:pathLst>
              <a:path w="951230" h="261620">
                <a:moveTo>
                  <a:pt x="0" y="0"/>
                </a:moveTo>
                <a:lnTo>
                  <a:pt x="1595" y="257788"/>
                </a:lnTo>
                <a:lnTo>
                  <a:pt x="949181" y="261290"/>
                </a:lnTo>
                <a:lnTo>
                  <a:pt x="951111" y="8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364108" y="4170538"/>
            <a:ext cx="352612" cy="6098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432168" y="4207186"/>
            <a:ext cx="216535" cy="473709"/>
          </a:xfrm>
          <a:custGeom>
            <a:avLst/>
            <a:gdLst/>
            <a:ahLst/>
            <a:cxnLst/>
            <a:rect l="l" t="t" r="r" b="b"/>
            <a:pathLst>
              <a:path w="216534" h="473710">
                <a:moveTo>
                  <a:pt x="216485" y="0"/>
                </a:moveTo>
                <a:lnTo>
                  <a:pt x="0" y="216316"/>
                </a:lnTo>
                <a:lnTo>
                  <a:pt x="7245" y="473699"/>
                </a:lnTo>
                <a:lnTo>
                  <a:pt x="212286" y="266888"/>
                </a:lnTo>
                <a:lnTo>
                  <a:pt x="216485" y="0"/>
                </a:lnTo>
                <a:close/>
              </a:path>
            </a:pathLst>
          </a:custGeom>
          <a:solidFill>
            <a:srgbClr val="53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432169" y="4207186"/>
            <a:ext cx="216535" cy="473709"/>
          </a:xfrm>
          <a:custGeom>
            <a:avLst/>
            <a:gdLst/>
            <a:ahLst/>
            <a:cxnLst/>
            <a:rect l="l" t="t" r="r" b="b"/>
            <a:pathLst>
              <a:path w="216534" h="473710">
                <a:moveTo>
                  <a:pt x="0" y="216317"/>
                </a:moveTo>
                <a:lnTo>
                  <a:pt x="216491" y="0"/>
                </a:lnTo>
                <a:lnTo>
                  <a:pt x="212291" y="266888"/>
                </a:lnTo>
                <a:lnTo>
                  <a:pt x="7255" y="473699"/>
                </a:lnTo>
                <a:lnTo>
                  <a:pt x="0" y="216317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675532" y="4514335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3" y="0"/>
                </a:moveTo>
                <a:lnTo>
                  <a:pt x="23152" y="2718"/>
                </a:lnTo>
                <a:lnTo>
                  <a:pt x="10868" y="10872"/>
                </a:lnTo>
                <a:lnTo>
                  <a:pt x="2717" y="23152"/>
                </a:lnTo>
                <a:lnTo>
                  <a:pt x="0" y="37120"/>
                </a:lnTo>
                <a:lnTo>
                  <a:pt x="2717" y="51089"/>
                </a:lnTo>
                <a:lnTo>
                  <a:pt x="10868" y="63369"/>
                </a:lnTo>
                <a:lnTo>
                  <a:pt x="23152" y="71524"/>
                </a:lnTo>
                <a:lnTo>
                  <a:pt x="37123" y="74242"/>
                </a:lnTo>
                <a:lnTo>
                  <a:pt x="51092" y="71524"/>
                </a:lnTo>
                <a:lnTo>
                  <a:pt x="63369" y="63369"/>
                </a:lnTo>
                <a:lnTo>
                  <a:pt x="71527" y="51089"/>
                </a:lnTo>
                <a:lnTo>
                  <a:pt x="74246" y="37120"/>
                </a:lnTo>
                <a:lnTo>
                  <a:pt x="71527" y="23152"/>
                </a:lnTo>
                <a:lnTo>
                  <a:pt x="63369" y="10872"/>
                </a:lnTo>
                <a:lnTo>
                  <a:pt x="51092" y="2718"/>
                </a:lnTo>
                <a:lnTo>
                  <a:pt x="3712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675532" y="4514334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800439" y="4514335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19" y="0"/>
                </a:moveTo>
                <a:lnTo>
                  <a:pt x="23150" y="2718"/>
                </a:lnTo>
                <a:lnTo>
                  <a:pt x="10868" y="10872"/>
                </a:lnTo>
                <a:lnTo>
                  <a:pt x="2717" y="23152"/>
                </a:lnTo>
                <a:lnTo>
                  <a:pt x="0" y="37120"/>
                </a:lnTo>
                <a:lnTo>
                  <a:pt x="2717" y="51089"/>
                </a:lnTo>
                <a:lnTo>
                  <a:pt x="10868" y="63369"/>
                </a:lnTo>
                <a:lnTo>
                  <a:pt x="23150" y="71524"/>
                </a:lnTo>
                <a:lnTo>
                  <a:pt x="37119" y="74242"/>
                </a:lnTo>
                <a:lnTo>
                  <a:pt x="51087" y="71524"/>
                </a:lnTo>
                <a:lnTo>
                  <a:pt x="63369" y="63369"/>
                </a:lnTo>
                <a:lnTo>
                  <a:pt x="71521" y="51089"/>
                </a:lnTo>
                <a:lnTo>
                  <a:pt x="74238" y="37120"/>
                </a:lnTo>
                <a:lnTo>
                  <a:pt x="71521" y="23152"/>
                </a:lnTo>
                <a:lnTo>
                  <a:pt x="63369" y="10872"/>
                </a:lnTo>
                <a:lnTo>
                  <a:pt x="51087" y="2718"/>
                </a:lnTo>
                <a:lnTo>
                  <a:pt x="3711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800439" y="4514334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925346" y="4514335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19" y="0"/>
                </a:moveTo>
                <a:lnTo>
                  <a:pt x="23150" y="2718"/>
                </a:lnTo>
                <a:lnTo>
                  <a:pt x="10868" y="10872"/>
                </a:lnTo>
                <a:lnTo>
                  <a:pt x="2717" y="23152"/>
                </a:lnTo>
                <a:lnTo>
                  <a:pt x="0" y="37120"/>
                </a:lnTo>
                <a:lnTo>
                  <a:pt x="2717" y="51089"/>
                </a:lnTo>
                <a:lnTo>
                  <a:pt x="10868" y="63369"/>
                </a:lnTo>
                <a:lnTo>
                  <a:pt x="23150" y="71524"/>
                </a:lnTo>
                <a:lnTo>
                  <a:pt x="37119" y="74242"/>
                </a:lnTo>
                <a:lnTo>
                  <a:pt x="51087" y="71524"/>
                </a:lnTo>
                <a:lnTo>
                  <a:pt x="63369" y="63369"/>
                </a:lnTo>
                <a:lnTo>
                  <a:pt x="71521" y="51089"/>
                </a:lnTo>
                <a:lnTo>
                  <a:pt x="74238" y="37120"/>
                </a:lnTo>
                <a:lnTo>
                  <a:pt x="71521" y="23152"/>
                </a:lnTo>
                <a:lnTo>
                  <a:pt x="63369" y="10872"/>
                </a:lnTo>
                <a:lnTo>
                  <a:pt x="51087" y="2718"/>
                </a:lnTo>
                <a:lnTo>
                  <a:pt x="3711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925346" y="4514334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050245" y="4514335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3" y="0"/>
                </a:moveTo>
                <a:lnTo>
                  <a:pt x="23154" y="2718"/>
                </a:lnTo>
                <a:lnTo>
                  <a:pt x="10876" y="10872"/>
                </a:lnTo>
                <a:lnTo>
                  <a:pt x="2719" y="23152"/>
                </a:lnTo>
                <a:lnTo>
                  <a:pt x="0" y="37120"/>
                </a:lnTo>
                <a:lnTo>
                  <a:pt x="2719" y="51089"/>
                </a:lnTo>
                <a:lnTo>
                  <a:pt x="10876" y="63369"/>
                </a:lnTo>
                <a:lnTo>
                  <a:pt x="23154" y="71524"/>
                </a:lnTo>
                <a:lnTo>
                  <a:pt x="37123" y="74242"/>
                </a:lnTo>
                <a:lnTo>
                  <a:pt x="51094" y="71524"/>
                </a:lnTo>
                <a:lnTo>
                  <a:pt x="63377" y="63369"/>
                </a:lnTo>
                <a:lnTo>
                  <a:pt x="71529" y="51089"/>
                </a:lnTo>
                <a:lnTo>
                  <a:pt x="74246" y="37120"/>
                </a:lnTo>
                <a:lnTo>
                  <a:pt x="71529" y="23152"/>
                </a:lnTo>
                <a:lnTo>
                  <a:pt x="63377" y="10872"/>
                </a:lnTo>
                <a:lnTo>
                  <a:pt x="51094" y="2718"/>
                </a:lnTo>
                <a:lnTo>
                  <a:pt x="3712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050253" y="4514334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175152" y="4514335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1" y="0"/>
                </a:moveTo>
                <a:lnTo>
                  <a:pt x="23154" y="2718"/>
                </a:lnTo>
                <a:lnTo>
                  <a:pt x="10876" y="10872"/>
                </a:lnTo>
                <a:lnTo>
                  <a:pt x="2719" y="23152"/>
                </a:lnTo>
                <a:lnTo>
                  <a:pt x="0" y="37120"/>
                </a:lnTo>
                <a:lnTo>
                  <a:pt x="2719" y="51089"/>
                </a:lnTo>
                <a:lnTo>
                  <a:pt x="10876" y="63369"/>
                </a:lnTo>
                <a:lnTo>
                  <a:pt x="23154" y="71524"/>
                </a:lnTo>
                <a:lnTo>
                  <a:pt x="37121" y="74242"/>
                </a:lnTo>
                <a:lnTo>
                  <a:pt x="51089" y="71524"/>
                </a:lnTo>
                <a:lnTo>
                  <a:pt x="63367" y="63369"/>
                </a:lnTo>
                <a:lnTo>
                  <a:pt x="71524" y="51089"/>
                </a:lnTo>
                <a:lnTo>
                  <a:pt x="74243" y="37120"/>
                </a:lnTo>
                <a:lnTo>
                  <a:pt x="71524" y="23152"/>
                </a:lnTo>
                <a:lnTo>
                  <a:pt x="63367" y="10872"/>
                </a:lnTo>
                <a:lnTo>
                  <a:pt x="51089" y="2718"/>
                </a:lnTo>
                <a:lnTo>
                  <a:pt x="3712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175151" y="4514334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416555" y="5041669"/>
            <a:ext cx="1297175" cy="3514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484616" y="5078317"/>
            <a:ext cx="1161415" cy="215900"/>
          </a:xfrm>
          <a:custGeom>
            <a:avLst/>
            <a:gdLst/>
            <a:ahLst/>
            <a:cxnLst/>
            <a:rect l="l" t="t" r="r" b="b"/>
            <a:pathLst>
              <a:path w="1161415" h="215900">
                <a:moveTo>
                  <a:pt x="1161053" y="0"/>
                </a:moveTo>
                <a:lnTo>
                  <a:pt x="209155" y="1102"/>
                </a:lnTo>
                <a:lnTo>
                  <a:pt x="0" y="213186"/>
                </a:lnTo>
                <a:lnTo>
                  <a:pt x="938934" y="215302"/>
                </a:lnTo>
                <a:lnTo>
                  <a:pt x="116105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484616" y="5078317"/>
            <a:ext cx="1161415" cy="215900"/>
          </a:xfrm>
          <a:custGeom>
            <a:avLst/>
            <a:gdLst/>
            <a:ahLst/>
            <a:cxnLst/>
            <a:rect l="l" t="t" r="r" b="b"/>
            <a:pathLst>
              <a:path w="1161415" h="215900">
                <a:moveTo>
                  <a:pt x="0" y="213185"/>
                </a:moveTo>
                <a:lnTo>
                  <a:pt x="938931" y="215302"/>
                </a:lnTo>
                <a:lnTo>
                  <a:pt x="1161053" y="0"/>
                </a:lnTo>
                <a:lnTo>
                  <a:pt x="209158" y="1102"/>
                </a:lnTo>
                <a:lnTo>
                  <a:pt x="0" y="213185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418848" y="5252629"/>
            <a:ext cx="1087232" cy="397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486909" y="5289277"/>
            <a:ext cx="951230" cy="261620"/>
          </a:xfrm>
          <a:custGeom>
            <a:avLst/>
            <a:gdLst/>
            <a:ahLst/>
            <a:cxnLst/>
            <a:rect l="l" t="t" r="r" b="b"/>
            <a:pathLst>
              <a:path w="951230" h="261620">
                <a:moveTo>
                  <a:pt x="0" y="0"/>
                </a:moveTo>
                <a:lnTo>
                  <a:pt x="1591" y="257787"/>
                </a:lnTo>
                <a:lnTo>
                  <a:pt x="949185" y="261290"/>
                </a:lnTo>
                <a:lnTo>
                  <a:pt x="951112" y="8084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486909" y="5289277"/>
            <a:ext cx="951230" cy="261620"/>
          </a:xfrm>
          <a:custGeom>
            <a:avLst/>
            <a:gdLst/>
            <a:ahLst/>
            <a:cxnLst/>
            <a:rect l="l" t="t" r="r" b="b"/>
            <a:pathLst>
              <a:path w="951230" h="261620">
                <a:moveTo>
                  <a:pt x="0" y="0"/>
                </a:moveTo>
                <a:lnTo>
                  <a:pt x="1595" y="257788"/>
                </a:lnTo>
                <a:lnTo>
                  <a:pt x="949181" y="261290"/>
                </a:lnTo>
                <a:lnTo>
                  <a:pt x="951111" y="8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364108" y="5039005"/>
            <a:ext cx="352612" cy="609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432168" y="5075653"/>
            <a:ext cx="216535" cy="473709"/>
          </a:xfrm>
          <a:custGeom>
            <a:avLst/>
            <a:gdLst/>
            <a:ahLst/>
            <a:cxnLst/>
            <a:rect l="l" t="t" r="r" b="b"/>
            <a:pathLst>
              <a:path w="216534" h="473710">
                <a:moveTo>
                  <a:pt x="216485" y="0"/>
                </a:moveTo>
                <a:lnTo>
                  <a:pt x="0" y="216316"/>
                </a:lnTo>
                <a:lnTo>
                  <a:pt x="7245" y="473699"/>
                </a:lnTo>
                <a:lnTo>
                  <a:pt x="212286" y="266888"/>
                </a:lnTo>
                <a:lnTo>
                  <a:pt x="216485" y="0"/>
                </a:lnTo>
                <a:close/>
              </a:path>
            </a:pathLst>
          </a:custGeom>
          <a:solidFill>
            <a:srgbClr val="53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432169" y="5075653"/>
            <a:ext cx="216535" cy="473709"/>
          </a:xfrm>
          <a:custGeom>
            <a:avLst/>
            <a:gdLst/>
            <a:ahLst/>
            <a:cxnLst/>
            <a:rect l="l" t="t" r="r" b="b"/>
            <a:pathLst>
              <a:path w="216534" h="473710">
                <a:moveTo>
                  <a:pt x="0" y="216317"/>
                </a:moveTo>
                <a:lnTo>
                  <a:pt x="216491" y="0"/>
                </a:lnTo>
                <a:lnTo>
                  <a:pt x="212291" y="266888"/>
                </a:lnTo>
                <a:lnTo>
                  <a:pt x="7255" y="473699"/>
                </a:lnTo>
                <a:lnTo>
                  <a:pt x="0" y="216317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675532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3" y="0"/>
                </a:moveTo>
                <a:lnTo>
                  <a:pt x="23152" y="2718"/>
                </a:lnTo>
                <a:lnTo>
                  <a:pt x="10868" y="10872"/>
                </a:lnTo>
                <a:lnTo>
                  <a:pt x="2717" y="23152"/>
                </a:lnTo>
                <a:lnTo>
                  <a:pt x="0" y="37120"/>
                </a:lnTo>
                <a:lnTo>
                  <a:pt x="2717" y="51089"/>
                </a:lnTo>
                <a:lnTo>
                  <a:pt x="10868" y="63369"/>
                </a:lnTo>
                <a:lnTo>
                  <a:pt x="23152" y="71524"/>
                </a:lnTo>
                <a:lnTo>
                  <a:pt x="37123" y="74242"/>
                </a:lnTo>
                <a:lnTo>
                  <a:pt x="51092" y="71524"/>
                </a:lnTo>
                <a:lnTo>
                  <a:pt x="63369" y="63369"/>
                </a:lnTo>
                <a:lnTo>
                  <a:pt x="71527" y="51089"/>
                </a:lnTo>
                <a:lnTo>
                  <a:pt x="74246" y="37120"/>
                </a:lnTo>
                <a:lnTo>
                  <a:pt x="71527" y="23152"/>
                </a:lnTo>
                <a:lnTo>
                  <a:pt x="63369" y="10872"/>
                </a:lnTo>
                <a:lnTo>
                  <a:pt x="51092" y="2718"/>
                </a:lnTo>
                <a:lnTo>
                  <a:pt x="3712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675532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800439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19" y="0"/>
                </a:moveTo>
                <a:lnTo>
                  <a:pt x="23150" y="2718"/>
                </a:lnTo>
                <a:lnTo>
                  <a:pt x="10868" y="10872"/>
                </a:lnTo>
                <a:lnTo>
                  <a:pt x="2717" y="23152"/>
                </a:lnTo>
                <a:lnTo>
                  <a:pt x="0" y="37120"/>
                </a:lnTo>
                <a:lnTo>
                  <a:pt x="2717" y="51089"/>
                </a:lnTo>
                <a:lnTo>
                  <a:pt x="10868" y="63369"/>
                </a:lnTo>
                <a:lnTo>
                  <a:pt x="23150" y="71524"/>
                </a:lnTo>
                <a:lnTo>
                  <a:pt x="37119" y="74242"/>
                </a:lnTo>
                <a:lnTo>
                  <a:pt x="51087" y="71524"/>
                </a:lnTo>
                <a:lnTo>
                  <a:pt x="63369" y="63369"/>
                </a:lnTo>
                <a:lnTo>
                  <a:pt x="71521" y="51089"/>
                </a:lnTo>
                <a:lnTo>
                  <a:pt x="74238" y="37120"/>
                </a:lnTo>
                <a:lnTo>
                  <a:pt x="71521" y="23152"/>
                </a:lnTo>
                <a:lnTo>
                  <a:pt x="63369" y="10872"/>
                </a:lnTo>
                <a:lnTo>
                  <a:pt x="51087" y="2718"/>
                </a:lnTo>
                <a:lnTo>
                  <a:pt x="3711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800439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925346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19" y="0"/>
                </a:moveTo>
                <a:lnTo>
                  <a:pt x="23150" y="2718"/>
                </a:lnTo>
                <a:lnTo>
                  <a:pt x="10868" y="10872"/>
                </a:lnTo>
                <a:lnTo>
                  <a:pt x="2717" y="23152"/>
                </a:lnTo>
                <a:lnTo>
                  <a:pt x="0" y="37120"/>
                </a:lnTo>
                <a:lnTo>
                  <a:pt x="2717" y="51089"/>
                </a:lnTo>
                <a:lnTo>
                  <a:pt x="10868" y="63369"/>
                </a:lnTo>
                <a:lnTo>
                  <a:pt x="23150" y="71524"/>
                </a:lnTo>
                <a:lnTo>
                  <a:pt x="37119" y="74242"/>
                </a:lnTo>
                <a:lnTo>
                  <a:pt x="51087" y="71524"/>
                </a:lnTo>
                <a:lnTo>
                  <a:pt x="63369" y="63369"/>
                </a:lnTo>
                <a:lnTo>
                  <a:pt x="71521" y="51089"/>
                </a:lnTo>
                <a:lnTo>
                  <a:pt x="74238" y="37120"/>
                </a:lnTo>
                <a:lnTo>
                  <a:pt x="71521" y="23152"/>
                </a:lnTo>
                <a:lnTo>
                  <a:pt x="63369" y="10872"/>
                </a:lnTo>
                <a:lnTo>
                  <a:pt x="51087" y="2718"/>
                </a:lnTo>
                <a:lnTo>
                  <a:pt x="3711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925346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050245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3" y="0"/>
                </a:moveTo>
                <a:lnTo>
                  <a:pt x="23154" y="2718"/>
                </a:lnTo>
                <a:lnTo>
                  <a:pt x="10876" y="10872"/>
                </a:lnTo>
                <a:lnTo>
                  <a:pt x="2719" y="23152"/>
                </a:lnTo>
                <a:lnTo>
                  <a:pt x="0" y="37120"/>
                </a:lnTo>
                <a:lnTo>
                  <a:pt x="2719" y="51089"/>
                </a:lnTo>
                <a:lnTo>
                  <a:pt x="10876" y="63369"/>
                </a:lnTo>
                <a:lnTo>
                  <a:pt x="23154" y="71524"/>
                </a:lnTo>
                <a:lnTo>
                  <a:pt x="37123" y="74242"/>
                </a:lnTo>
                <a:lnTo>
                  <a:pt x="51094" y="71524"/>
                </a:lnTo>
                <a:lnTo>
                  <a:pt x="63377" y="63369"/>
                </a:lnTo>
                <a:lnTo>
                  <a:pt x="71529" y="51089"/>
                </a:lnTo>
                <a:lnTo>
                  <a:pt x="74246" y="37120"/>
                </a:lnTo>
                <a:lnTo>
                  <a:pt x="71529" y="23152"/>
                </a:lnTo>
                <a:lnTo>
                  <a:pt x="63377" y="10872"/>
                </a:lnTo>
                <a:lnTo>
                  <a:pt x="51094" y="2718"/>
                </a:lnTo>
                <a:lnTo>
                  <a:pt x="3712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5050253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175152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1" y="0"/>
                </a:moveTo>
                <a:lnTo>
                  <a:pt x="23154" y="2718"/>
                </a:lnTo>
                <a:lnTo>
                  <a:pt x="10876" y="10872"/>
                </a:lnTo>
                <a:lnTo>
                  <a:pt x="2719" y="23152"/>
                </a:lnTo>
                <a:lnTo>
                  <a:pt x="0" y="37120"/>
                </a:lnTo>
                <a:lnTo>
                  <a:pt x="2719" y="51089"/>
                </a:lnTo>
                <a:lnTo>
                  <a:pt x="10876" y="63369"/>
                </a:lnTo>
                <a:lnTo>
                  <a:pt x="23154" y="71524"/>
                </a:lnTo>
                <a:lnTo>
                  <a:pt x="37121" y="74242"/>
                </a:lnTo>
                <a:lnTo>
                  <a:pt x="51089" y="71524"/>
                </a:lnTo>
                <a:lnTo>
                  <a:pt x="63367" y="63369"/>
                </a:lnTo>
                <a:lnTo>
                  <a:pt x="71524" y="51089"/>
                </a:lnTo>
                <a:lnTo>
                  <a:pt x="74243" y="37120"/>
                </a:lnTo>
                <a:lnTo>
                  <a:pt x="71524" y="23152"/>
                </a:lnTo>
                <a:lnTo>
                  <a:pt x="63367" y="10872"/>
                </a:lnTo>
                <a:lnTo>
                  <a:pt x="51089" y="2718"/>
                </a:lnTo>
                <a:lnTo>
                  <a:pt x="3712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175151" y="5382801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416555" y="5910125"/>
            <a:ext cx="1297175" cy="3514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484616" y="5946773"/>
            <a:ext cx="1161415" cy="215900"/>
          </a:xfrm>
          <a:custGeom>
            <a:avLst/>
            <a:gdLst/>
            <a:ahLst/>
            <a:cxnLst/>
            <a:rect l="l" t="t" r="r" b="b"/>
            <a:pathLst>
              <a:path w="1161415" h="215900">
                <a:moveTo>
                  <a:pt x="1161053" y="0"/>
                </a:moveTo>
                <a:lnTo>
                  <a:pt x="209155" y="1102"/>
                </a:lnTo>
                <a:lnTo>
                  <a:pt x="0" y="213185"/>
                </a:lnTo>
                <a:lnTo>
                  <a:pt x="938934" y="215302"/>
                </a:lnTo>
                <a:lnTo>
                  <a:pt x="116105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4484616" y="5946773"/>
            <a:ext cx="1161415" cy="215900"/>
          </a:xfrm>
          <a:custGeom>
            <a:avLst/>
            <a:gdLst/>
            <a:ahLst/>
            <a:cxnLst/>
            <a:rect l="l" t="t" r="r" b="b"/>
            <a:pathLst>
              <a:path w="1161415" h="215900">
                <a:moveTo>
                  <a:pt x="0" y="213185"/>
                </a:moveTo>
                <a:lnTo>
                  <a:pt x="938931" y="215302"/>
                </a:lnTo>
                <a:lnTo>
                  <a:pt x="1161053" y="0"/>
                </a:lnTo>
                <a:lnTo>
                  <a:pt x="209158" y="1102"/>
                </a:lnTo>
                <a:lnTo>
                  <a:pt x="0" y="213185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4418848" y="6121085"/>
            <a:ext cx="1087232" cy="3974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4486909" y="6157733"/>
            <a:ext cx="951230" cy="261620"/>
          </a:xfrm>
          <a:custGeom>
            <a:avLst/>
            <a:gdLst/>
            <a:ahLst/>
            <a:cxnLst/>
            <a:rect l="l" t="t" r="r" b="b"/>
            <a:pathLst>
              <a:path w="951230" h="261620">
                <a:moveTo>
                  <a:pt x="0" y="0"/>
                </a:moveTo>
                <a:lnTo>
                  <a:pt x="1591" y="257789"/>
                </a:lnTo>
                <a:lnTo>
                  <a:pt x="949185" y="261291"/>
                </a:lnTo>
                <a:lnTo>
                  <a:pt x="951112" y="8084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4486909" y="6157733"/>
            <a:ext cx="951230" cy="261620"/>
          </a:xfrm>
          <a:custGeom>
            <a:avLst/>
            <a:gdLst/>
            <a:ahLst/>
            <a:cxnLst/>
            <a:rect l="l" t="t" r="r" b="b"/>
            <a:pathLst>
              <a:path w="951230" h="261620">
                <a:moveTo>
                  <a:pt x="0" y="0"/>
                </a:moveTo>
                <a:lnTo>
                  <a:pt x="1595" y="257788"/>
                </a:lnTo>
                <a:lnTo>
                  <a:pt x="949181" y="261290"/>
                </a:lnTo>
                <a:lnTo>
                  <a:pt x="951111" y="8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364108" y="5907461"/>
            <a:ext cx="352612" cy="6098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432168" y="5944109"/>
            <a:ext cx="216535" cy="473709"/>
          </a:xfrm>
          <a:custGeom>
            <a:avLst/>
            <a:gdLst/>
            <a:ahLst/>
            <a:cxnLst/>
            <a:rect l="l" t="t" r="r" b="b"/>
            <a:pathLst>
              <a:path w="216534" h="473710">
                <a:moveTo>
                  <a:pt x="216485" y="0"/>
                </a:moveTo>
                <a:lnTo>
                  <a:pt x="0" y="216318"/>
                </a:lnTo>
                <a:lnTo>
                  <a:pt x="7245" y="473700"/>
                </a:lnTo>
                <a:lnTo>
                  <a:pt x="212286" y="266889"/>
                </a:lnTo>
                <a:lnTo>
                  <a:pt x="216485" y="0"/>
                </a:lnTo>
                <a:close/>
              </a:path>
            </a:pathLst>
          </a:custGeom>
          <a:solidFill>
            <a:srgbClr val="53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432169" y="5944109"/>
            <a:ext cx="216535" cy="473709"/>
          </a:xfrm>
          <a:custGeom>
            <a:avLst/>
            <a:gdLst/>
            <a:ahLst/>
            <a:cxnLst/>
            <a:rect l="l" t="t" r="r" b="b"/>
            <a:pathLst>
              <a:path w="216534" h="473710">
                <a:moveTo>
                  <a:pt x="0" y="216317"/>
                </a:moveTo>
                <a:lnTo>
                  <a:pt x="216491" y="0"/>
                </a:lnTo>
                <a:lnTo>
                  <a:pt x="212291" y="266888"/>
                </a:lnTo>
                <a:lnTo>
                  <a:pt x="7255" y="473699"/>
                </a:lnTo>
                <a:lnTo>
                  <a:pt x="0" y="216317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4675532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3" y="0"/>
                </a:moveTo>
                <a:lnTo>
                  <a:pt x="23152" y="2717"/>
                </a:lnTo>
                <a:lnTo>
                  <a:pt x="10868" y="10871"/>
                </a:lnTo>
                <a:lnTo>
                  <a:pt x="2717" y="23151"/>
                </a:lnTo>
                <a:lnTo>
                  <a:pt x="0" y="37120"/>
                </a:lnTo>
                <a:lnTo>
                  <a:pt x="2717" y="51089"/>
                </a:lnTo>
                <a:lnTo>
                  <a:pt x="10868" y="63369"/>
                </a:lnTo>
                <a:lnTo>
                  <a:pt x="23152" y="71523"/>
                </a:lnTo>
                <a:lnTo>
                  <a:pt x="37123" y="74241"/>
                </a:lnTo>
                <a:lnTo>
                  <a:pt x="51092" y="71523"/>
                </a:lnTo>
                <a:lnTo>
                  <a:pt x="63369" y="63369"/>
                </a:lnTo>
                <a:lnTo>
                  <a:pt x="71527" y="51089"/>
                </a:lnTo>
                <a:lnTo>
                  <a:pt x="74246" y="37120"/>
                </a:lnTo>
                <a:lnTo>
                  <a:pt x="71527" y="23151"/>
                </a:lnTo>
                <a:lnTo>
                  <a:pt x="63369" y="10871"/>
                </a:lnTo>
                <a:lnTo>
                  <a:pt x="51092" y="2717"/>
                </a:lnTo>
                <a:lnTo>
                  <a:pt x="3712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4675532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4800439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19" y="0"/>
                </a:moveTo>
                <a:lnTo>
                  <a:pt x="23150" y="2717"/>
                </a:lnTo>
                <a:lnTo>
                  <a:pt x="10868" y="10871"/>
                </a:lnTo>
                <a:lnTo>
                  <a:pt x="2717" y="23151"/>
                </a:lnTo>
                <a:lnTo>
                  <a:pt x="0" y="37120"/>
                </a:lnTo>
                <a:lnTo>
                  <a:pt x="2717" y="51089"/>
                </a:lnTo>
                <a:lnTo>
                  <a:pt x="10868" y="63369"/>
                </a:lnTo>
                <a:lnTo>
                  <a:pt x="23150" y="71523"/>
                </a:lnTo>
                <a:lnTo>
                  <a:pt x="37119" y="74241"/>
                </a:lnTo>
                <a:lnTo>
                  <a:pt x="51087" y="71523"/>
                </a:lnTo>
                <a:lnTo>
                  <a:pt x="63369" y="63369"/>
                </a:lnTo>
                <a:lnTo>
                  <a:pt x="71521" y="51089"/>
                </a:lnTo>
                <a:lnTo>
                  <a:pt x="74238" y="37120"/>
                </a:lnTo>
                <a:lnTo>
                  <a:pt x="71521" y="23151"/>
                </a:lnTo>
                <a:lnTo>
                  <a:pt x="63369" y="10871"/>
                </a:lnTo>
                <a:lnTo>
                  <a:pt x="51087" y="2717"/>
                </a:lnTo>
                <a:lnTo>
                  <a:pt x="3711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4800439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4925346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19" y="0"/>
                </a:moveTo>
                <a:lnTo>
                  <a:pt x="23150" y="2717"/>
                </a:lnTo>
                <a:lnTo>
                  <a:pt x="10868" y="10871"/>
                </a:lnTo>
                <a:lnTo>
                  <a:pt x="2717" y="23151"/>
                </a:lnTo>
                <a:lnTo>
                  <a:pt x="0" y="37120"/>
                </a:lnTo>
                <a:lnTo>
                  <a:pt x="2717" y="51089"/>
                </a:lnTo>
                <a:lnTo>
                  <a:pt x="10868" y="63369"/>
                </a:lnTo>
                <a:lnTo>
                  <a:pt x="23150" y="71523"/>
                </a:lnTo>
                <a:lnTo>
                  <a:pt x="37119" y="74241"/>
                </a:lnTo>
                <a:lnTo>
                  <a:pt x="51087" y="71523"/>
                </a:lnTo>
                <a:lnTo>
                  <a:pt x="63369" y="63369"/>
                </a:lnTo>
                <a:lnTo>
                  <a:pt x="71521" y="51089"/>
                </a:lnTo>
                <a:lnTo>
                  <a:pt x="74238" y="37120"/>
                </a:lnTo>
                <a:lnTo>
                  <a:pt x="71521" y="23151"/>
                </a:lnTo>
                <a:lnTo>
                  <a:pt x="63369" y="10871"/>
                </a:lnTo>
                <a:lnTo>
                  <a:pt x="51087" y="2717"/>
                </a:lnTo>
                <a:lnTo>
                  <a:pt x="3711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4925346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5050245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3" y="0"/>
                </a:moveTo>
                <a:lnTo>
                  <a:pt x="23154" y="2717"/>
                </a:lnTo>
                <a:lnTo>
                  <a:pt x="10876" y="10871"/>
                </a:lnTo>
                <a:lnTo>
                  <a:pt x="2719" y="23151"/>
                </a:lnTo>
                <a:lnTo>
                  <a:pt x="0" y="37120"/>
                </a:lnTo>
                <a:lnTo>
                  <a:pt x="2719" y="51089"/>
                </a:lnTo>
                <a:lnTo>
                  <a:pt x="10876" y="63369"/>
                </a:lnTo>
                <a:lnTo>
                  <a:pt x="23154" y="71523"/>
                </a:lnTo>
                <a:lnTo>
                  <a:pt x="37123" y="74241"/>
                </a:lnTo>
                <a:lnTo>
                  <a:pt x="51094" y="71523"/>
                </a:lnTo>
                <a:lnTo>
                  <a:pt x="63377" y="63369"/>
                </a:lnTo>
                <a:lnTo>
                  <a:pt x="71529" y="51089"/>
                </a:lnTo>
                <a:lnTo>
                  <a:pt x="74246" y="37120"/>
                </a:lnTo>
                <a:lnTo>
                  <a:pt x="71529" y="23151"/>
                </a:lnTo>
                <a:lnTo>
                  <a:pt x="63377" y="10871"/>
                </a:lnTo>
                <a:lnTo>
                  <a:pt x="51094" y="2717"/>
                </a:lnTo>
                <a:lnTo>
                  <a:pt x="3712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5050253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5175152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1" y="0"/>
                </a:moveTo>
                <a:lnTo>
                  <a:pt x="23154" y="2717"/>
                </a:lnTo>
                <a:lnTo>
                  <a:pt x="10876" y="10871"/>
                </a:lnTo>
                <a:lnTo>
                  <a:pt x="2719" y="23151"/>
                </a:lnTo>
                <a:lnTo>
                  <a:pt x="0" y="37120"/>
                </a:lnTo>
                <a:lnTo>
                  <a:pt x="2719" y="51089"/>
                </a:lnTo>
                <a:lnTo>
                  <a:pt x="10876" y="63369"/>
                </a:lnTo>
                <a:lnTo>
                  <a:pt x="23154" y="71523"/>
                </a:lnTo>
                <a:lnTo>
                  <a:pt x="37121" y="74241"/>
                </a:lnTo>
                <a:lnTo>
                  <a:pt x="51089" y="71523"/>
                </a:lnTo>
                <a:lnTo>
                  <a:pt x="63367" y="63369"/>
                </a:lnTo>
                <a:lnTo>
                  <a:pt x="71524" y="51089"/>
                </a:lnTo>
                <a:lnTo>
                  <a:pt x="74243" y="37120"/>
                </a:lnTo>
                <a:lnTo>
                  <a:pt x="71524" y="23151"/>
                </a:lnTo>
                <a:lnTo>
                  <a:pt x="63367" y="10871"/>
                </a:lnTo>
                <a:lnTo>
                  <a:pt x="51089" y="2717"/>
                </a:lnTo>
                <a:lnTo>
                  <a:pt x="3712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5175151" y="625125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4329354" y="6820116"/>
            <a:ext cx="1297175" cy="3514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4397415" y="6856764"/>
            <a:ext cx="1161415" cy="215900"/>
          </a:xfrm>
          <a:custGeom>
            <a:avLst/>
            <a:gdLst/>
            <a:ahLst/>
            <a:cxnLst/>
            <a:rect l="l" t="t" r="r" b="b"/>
            <a:pathLst>
              <a:path w="1161415" h="215900">
                <a:moveTo>
                  <a:pt x="1161053" y="0"/>
                </a:moveTo>
                <a:lnTo>
                  <a:pt x="209155" y="1102"/>
                </a:lnTo>
                <a:lnTo>
                  <a:pt x="0" y="213185"/>
                </a:lnTo>
                <a:lnTo>
                  <a:pt x="938934" y="215302"/>
                </a:lnTo>
                <a:lnTo>
                  <a:pt x="116105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4397415" y="6856764"/>
            <a:ext cx="1161415" cy="215900"/>
          </a:xfrm>
          <a:custGeom>
            <a:avLst/>
            <a:gdLst/>
            <a:ahLst/>
            <a:cxnLst/>
            <a:rect l="l" t="t" r="r" b="b"/>
            <a:pathLst>
              <a:path w="1161415" h="215900">
                <a:moveTo>
                  <a:pt x="0" y="213185"/>
                </a:moveTo>
                <a:lnTo>
                  <a:pt x="938931" y="215302"/>
                </a:lnTo>
                <a:lnTo>
                  <a:pt x="1161053" y="0"/>
                </a:lnTo>
                <a:lnTo>
                  <a:pt x="209158" y="1102"/>
                </a:lnTo>
                <a:lnTo>
                  <a:pt x="0" y="213185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4331647" y="7031075"/>
            <a:ext cx="1087232" cy="3974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4399708" y="7067722"/>
            <a:ext cx="951230" cy="261620"/>
          </a:xfrm>
          <a:custGeom>
            <a:avLst/>
            <a:gdLst/>
            <a:ahLst/>
            <a:cxnLst/>
            <a:rect l="l" t="t" r="r" b="b"/>
            <a:pathLst>
              <a:path w="951230" h="261620">
                <a:moveTo>
                  <a:pt x="0" y="0"/>
                </a:moveTo>
                <a:lnTo>
                  <a:pt x="1591" y="257789"/>
                </a:lnTo>
                <a:lnTo>
                  <a:pt x="949185" y="261291"/>
                </a:lnTo>
                <a:lnTo>
                  <a:pt x="951112" y="8084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4399708" y="7067722"/>
            <a:ext cx="951230" cy="261620"/>
          </a:xfrm>
          <a:custGeom>
            <a:avLst/>
            <a:gdLst/>
            <a:ahLst/>
            <a:cxnLst/>
            <a:rect l="l" t="t" r="r" b="b"/>
            <a:pathLst>
              <a:path w="951230" h="261620">
                <a:moveTo>
                  <a:pt x="0" y="0"/>
                </a:moveTo>
                <a:lnTo>
                  <a:pt x="1595" y="257788"/>
                </a:lnTo>
                <a:lnTo>
                  <a:pt x="949181" y="261290"/>
                </a:lnTo>
                <a:lnTo>
                  <a:pt x="951111" y="8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276906" y="6817451"/>
            <a:ext cx="352612" cy="6098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344967" y="6854099"/>
            <a:ext cx="216535" cy="473709"/>
          </a:xfrm>
          <a:custGeom>
            <a:avLst/>
            <a:gdLst/>
            <a:ahLst/>
            <a:cxnLst/>
            <a:rect l="l" t="t" r="r" b="b"/>
            <a:pathLst>
              <a:path w="216534" h="473709">
                <a:moveTo>
                  <a:pt x="216485" y="0"/>
                </a:moveTo>
                <a:lnTo>
                  <a:pt x="0" y="216318"/>
                </a:lnTo>
                <a:lnTo>
                  <a:pt x="7245" y="473699"/>
                </a:lnTo>
                <a:lnTo>
                  <a:pt x="212286" y="266889"/>
                </a:lnTo>
                <a:lnTo>
                  <a:pt x="216485" y="0"/>
                </a:lnTo>
                <a:close/>
              </a:path>
            </a:pathLst>
          </a:custGeom>
          <a:solidFill>
            <a:srgbClr val="53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5344967" y="6854099"/>
            <a:ext cx="216535" cy="473709"/>
          </a:xfrm>
          <a:custGeom>
            <a:avLst/>
            <a:gdLst/>
            <a:ahLst/>
            <a:cxnLst/>
            <a:rect l="l" t="t" r="r" b="b"/>
            <a:pathLst>
              <a:path w="216534" h="473709">
                <a:moveTo>
                  <a:pt x="0" y="216317"/>
                </a:moveTo>
                <a:lnTo>
                  <a:pt x="216491" y="0"/>
                </a:lnTo>
                <a:lnTo>
                  <a:pt x="212291" y="266888"/>
                </a:lnTo>
                <a:lnTo>
                  <a:pt x="7255" y="473699"/>
                </a:lnTo>
                <a:lnTo>
                  <a:pt x="0" y="216317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588331" y="716124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3" y="0"/>
                </a:moveTo>
                <a:lnTo>
                  <a:pt x="23152" y="2718"/>
                </a:lnTo>
                <a:lnTo>
                  <a:pt x="10868" y="10872"/>
                </a:lnTo>
                <a:lnTo>
                  <a:pt x="2717" y="23152"/>
                </a:lnTo>
                <a:lnTo>
                  <a:pt x="0" y="37121"/>
                </a:lnTo>
                <a:lnTo>
                  <a:pt x="2717" y="51090"/>
                </a:lnTo>
                <a:lnTo>
                  <a:pt x="10868" y="63369"/>
                </a:lnTo>
                <a:lnTo>
                  <a:pt x="23152" y="71524"/>
                </a:lnTo>
                <a:lnTo>
                  <a:pt x="37123" y="74242"/>
                </a:lnTo>
                <a:lnTo>
                  <a:pt x="51092" y="71524"/>
                </a:lnTo>
                <a:lnTo>
                  <a:pt x="63369" y="63369"/>
                </a:lnTo>
                <a:lnTo>
                  <a:pt x="71527" y="51090"/>
                </a:lnTo>
                <a:lnTo>
                  <a:pt x="74246" y="37121"/>
                </a:lnTo>
                <a:lnTo>
                  <a:pt x="71527" y="23152"/>
                </a:lnTo>
                <a:lnTo>
                  <a:pt x="63369" y="10872"/>
                </a:lnTo>
                <a:lnTo>
                  <a:pt x="51092" y="2718"/>
                </a:lnTo>
                <a:lnTo>
                  <a:pt x="3712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4588331" y="7161248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4713238" y="716124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19" y="0"/>
                </a:moveTo>
                <a:lnTo>
                  <a:pt x="23150" y="2718"/>
                </a:lnTo>
                <a:lnTo>
                  <a:pt x="10868" y="10872"/>
                </a:lnTo>
                <a:lnTo>
                  <a:pt x="2717" y="23152"/>
                </a:lnTo>
                <a:lnTo>
                  <a:pt x="0" y="37121"/>
                </a:lnTo>
                <a:lnTo>
                  <a:pt x="2717" y="51090"/>
                </a:lnTo>
                <a:lnTo>
                  <a:pt x="10868" y="63369"/>
                </a:lnTo>
                <a:lnTo>
                  <a:pt x="23150" y="71524"/>
                </a:lnTo>
                <a:lnTo>
                  <a:pt x="37119" y="74242"/>
                </a:lnTo>
                <a:lnTo>
                  <a:pt x="51087" y="71524"/>
                </a:lnTo>
                <a:lnTo>
                  <a:pt x="63369" y="63369"/>
                </a:lnTo>
                <a:lnTo>
                  <a:pt x="71521" y="51090"/>
                </a:lnTo>
                <a:lnTo>
                  <a:pt x="74238" y="37121"/>
                </a:lnTo>
                <a:lnTo>
                  <a:pt x="71521" y="23152"/>
                </a:lnTo>
                <a:lnTo>
                  <a:pt x="63369" y="10872"/>
                </a:lnTo>
                <a:lnTo>
                  <a:pt x="51087" y="2718"/>
                </a:lnTo>
                <a:lnTo>
                  <a:pt x="3711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4713238" y="7161248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4838145" y="716124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19" y="0"/>
                </a:moveTo>
                <a:lnTo>
                  <a:pt x="23150" y="2718"/>
                </a:lnTo>
                <a:lnTo>
                  <a:pt x="10868" y="10872"/>
                </a:lnTo>
                <a:lnTo>
                  <a:pt x="2717" y="23152"/>
                </a:lnTo>
                <a:lnTo>
                  <a:pt x="0" y="37121"/>
                </a:lnTo>
                <a:lnTo>
                  <a:pt x="2717" y="51090"/>
                </a:lnTo>
                <a:lnTo>
                  <a:pt x="10868" y="63369"/>
                </a:lnTo>
                <a:lnTo>
                  <a:pt x="23150" y="71524"/>
                </a:lnTo>
                <a:lnTo>
                  <a:pt x="37119" y="74242"/>
                </a:lnTo>
                <a:lnTo>
                  <a:pt x="51087" y="71524"/>
                </a:lnTo>
                <a:lnTo>
                  <a:pt x="63369" y="63369"/>
                </a:lnTo>
                <a:lnTo>
                  <a:pt x="71521" y="51090"/>
                </a:lnTo>
                <a:lnTo>
                  <a:pt x="74238" y="37121"/>
                </a:lnTo>
                <a:lnTo>
                  <a:pt x="71521" y="23152"/>
                </a:lnTo>
                <a:lnTo>
                  <a:pt x="63369" y="10872"/>
                </a:lnTo>
                <a:lnTo>
                  <a:pt x="51087" y="2718"/>
                </a:lnTo>
                <a:lnTo>
                  <a:pt x="3711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4838145" y="7161248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4963044" y="716124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3" y="0"/>
                </a:moveTo>
                <a:lnTo>
                  <a:pt x="23154" y="2718"/>
                </a:lnTo>
                <a:lnTo>
                  <a:pt x="10876" y="10872"/>
                </a:lnTo>
                <a:lnTo>
                  <a:pt x="2719" y="23152"/>
                </a:lnTo>
                <a:lnTo>
                  <a:pt x="0" y="37121"/>
                </a:lnTo>
                <a:lnTo>
                  <a:pt x="2719" y="51090"/>
                </a:lnTo>
                <a:lnTo>
                  <a:pt x="10876" y="63369"/>
                </a:lnTo>
                <a:lnTo>
                  <a:pt x="23154" y="71524"/>
                </a:lnTo>
                <a:lnTo>
                  <a:pt x="37123" y="74242"/>
                </a:lnTo>
                <a:lnTo>
                  <a:pt x="51094" y="71524"/>
                </a:lnTo>
                <a:lnTo>
                  <a:pt x="63377" y="63369"/>
                </a:lnTo>
                <a:lnTo>
                  <a:pt x="71529" y="51090"/>
                </a:lnTo>
                <a:lnTo>
                  <a:pt x="74246" y="37121"/>
                </a:lnTo>
                <a:lnTo>
                  <a:pt x="71529" y="23152"/>
                </a:lnTo>
                <a:lnTo>
                  <a:pt x="63377" y="10872"/>
                </a:lnTo>
                <a:lnTo>
                  <a:pt x="51094" y="2718"/>
                </a:lnTo>
                <a:lnTo>
                  <a:pt x="3712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4963052" y="7161248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087951" y="7161247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7121" y="0"/>
                </a:moveTo>
                <a:lnTo>
                  <a:pt x="23154" y="2718"/>
                </a:lnTo>
                <a:lnTo>
                  <a:pt x="10876" y="10872"/>
                </a:lnTo>
                <a:lnTo>
                  <a:pt x="2719" y="23152"/>
                </a:lnTo>
                <a:lnTo>
                  <a:pt x="0" y="37121"/>
                </a:lnTo>
                <a:lnTo>
                  <a:pt x="2719" y="51090"/>
                </a:lnTo>
                <a:lnTo>
                  <a:pt x="10876" y="63369"/>
                </a:lnTo>
                <a:lnTo>
                  <a:pt x="23154" y="71524"/>
                </a:lnTo>
                <a:lnTo>
                  <a:pt x="37121" y="74242"/>
                </a:lnTo>
                <a:lnTo>
                  <a:pt x="51089" y="71524"/>
                </a:lnTo>
                <a:lnTo>
                  <a:pt x="63367" y="63369"/>
                </a:lnTo>
                <a:lnTo>
                  <a:pt x="71524" y="51090"/>
                </a:lnTo>
                <a:lnTo>
                  <a:pt x="74243" y="37121"/>
                </a:lnTo>
                <a:lnTo>
                  <a:pt x="71524" y="23152"/>
                </a:lnTo>
                <a:lnTo>
                  <a:pt x="63367" y="10872"/>
                </a:lnTo>
                <a:lnTo>
                  <a:pt x="51089" y="2718"/>
                </a:lnTo>
                <a:lnTo>
                  <a:pt x="3712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087948" y="7161248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63369" y="10872"/>
                </a:moveTo>
                <a:lnTo>
                  <a:pt x="71524" y="23152"/>
                </a:lnTo>
                <a:lnTo>
                  <a:pt x="74242" y="37121"/>
                </a:lnTo>
                <a:lnTo>
                  <a:pt x="71524" y="51089"/>
                </a:lnTo>
                <a:lnTo>
                  <a:pt x="63369" y="63369"/>
                </a:lnTo>
                <a:lnTo>
                  <a:pt x="51089" y="71524"/>
                </a:lnTo>
                <a:lnTo>
                  <a:pt x="37121" y="74242"/>
                </a:lnTo>
                <a:lnTo>
                  <a:pt x="23152" y="71524"/>
                </a:lnTo>
                <a:lnTo>
                  <a:pt x="10872" y="63369"/>
                </a:lnTo>
                <a:lnTo>
                  <a:pt x="2718" y="51089"/>
                </a:lnTo>
                <a:lnTo>
                  <a:pt x="0" y="37121"/>
                </a:lnTo>
                <a:lnTo>
                  <a:pt x="2718" y="23152"/>
                </a:lnTo>
                <a:lnTo>
                  <a:pt x="10872" y="10872"/>
                </a:lnTo>
                <a:lnTo>
                  <a:pt x="23152" y="2718"/>
                </a:lnTo>
                <a:lnTo>
                  <a:pt x="37121" y="0"/>
                </a:lnTo>
                <a:lnTo>
                  <a:pt x="51089" y="2718"/>
                </a:lnTo>
                <a:lnTo>
                  <a:pt x="63369" y="10872"/>
                </a:lnTo>
                <a:close/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506223" y="5142508"/>
            <a:ext cx="1782018" cy="11413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9822912" y="6869842"/>
            <a:ext cx="777692" cy="2550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890973" y="6906490"/>
            <a:ext cx="641985" cy="119380"/>
          </a:xfrm>
          <a:custGeom>
            <a:avLst/>
            <a:gdLst/>
            <a:ahLst/>
            <a:cxnLst/>
            <a:rect l="l" t="t" r="r" b="b"/>
            <a:pathLst>
              <a:path w="641984" h="119379">
                <a:moveTo>
                  <a:pt x="641575" y="0"/>
                </a:moveTo>
                <a:lnTo>
                  <a:pt x="115575" y="609"/>
                </a:lnTo>
                <a:lnTo>
                  <a:pt x="0" y="117800"/>
                </a:lnTo>
                <a:lnTo>
                  <a:pt x="518831" y="118971"/>
                </a:lnTo>
                <a:lnTo>
                  <a:pt x="6415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890973" y="6906490"/>
            <a:ext cx="641985" cy="119380"/>
          </a:xfrm>
          <a:custGeom>
            <a:avLst/>
            <a:gdLst/>
            <a:ahLst/>
            <a:cxnLst/>
            <a:rect l="l" t="t" r="r" b="b"/>
            <a:pathLst>
              <a:path w="641984" h="119379">
                <a:moveTo>
                  <a:pt x="0" y="117801"/>
                </a:moveTo>
                <a:lnTo>
                  <a:pt x="518831" y="118970"/>
                </a:lnTo>
                <a:lnTo>
                  <a:pt x="641570" y="0"/>
                </a:lnTo>
                <a:lnTo>
                  <a:pt x="115576" y="609"/>
                </a:lnTo>
                <a:lnTo>
                  <a:pt x="0" y="117801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824178" y="6986413"/>
            <a:ext cx="661683" cy="280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892238" y="7023061"/>
            <a:ext cx="525780" cy="144780"/>
          </a:xfrm>
          <a:custGeom>
            <a:avLst/>
            <a:gdLst/>
            <a:ahLst/>
            <a:cxnLst/>
            <a:rect l="l" t="t" r="r" b="b"/>
            <a:pathLst>
              <a:path w="525779" h="144779">
                <a:moveTo>
                  <a:pt x="0" y="0"/>
                </a:moveTo>
                <a:lnTo>
                  <a:pt x="881" y="142448"/>
                </a:lnTo>
                <a:lnTo>
                  <a:pt x="524495" y="144383"/>
                </a:lnTo>
                <a:lnTo>
                  <a:pt x="525562" y="4466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892238" y="7023061"/>
            <a:ext cx="525780" cy="144780"/>
          </a:xfrm>
          <a:custGeom>
            <a:avLst/>
            <a:gdLst/>
            <a:ahLst/>
            <a:cxnLst/>
            <a:rect l="l" t="t" r="r" b="b"/>
            <a:pathLst>
              <a:path w="525779" h="144779">
                <a:moveTo>
                  <a:pt x="0" y="0"/>
                </a:moveTo>
                <a:lnTo>
                  <a:pt x="881" y="142447"/>
                </a:lnTo>
                <a:lnTo>
                  <a:pt x="524495" y="144383"/>
                </a:lnTo>
                <a:lnTo>
                  <a:pt x="525561" y="446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0346502" y="6868369"/>
            <a:ext cx="255749" cy="3978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414563" y="6905018"/>
            <a:ext cx="120014" cy="262255"/>
          </a:xfrm>
          <a:custGeom>
            <a:avLst/>
            <a:gdLst/>
            <a:ahLst/>
            <a:cxnLst/>
            <a:rect l="l" t="t" r="r" b="b"/>
            <a:pathLst>
              <a:path w="120015" h="262254">
                <a:moveTo>
                  <a:pt x="119628" y="0"/>
                </a:moveTo>
                <a:lnTo>
                  <a:pt x="0" y="119531"/>
                </a:lnTo>
                <a:lnTo>
                  <a:pt x="4009" y="261755"/>
                </a:lnTo>
                <a:lnTo>
                  <a:pt x="117304" y="147476"/>
                </a:lnTo>
                <a:lnTo>
                  <a:pt x="119628" y="0"/>
                </a:lnTo>
                <a:close/>
              </a:path>
            </a:pathLst>
          </a:custGeom>
          <a:solidFill>
            <a:srgbClr val="53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414563" y="6905018"/>
            <a:ext cx="120014" cy="262255"/>
          </a:xfrm>
          <a:custGeom>
            <a:avLst/>
            <a:gdLst/>
            <a:ahLst/>
            <a:cxnLst/>
            <a:rect l="l" t="t" r="r" b="b"/>
            <a:pathLst>
              <a:path w="120015" h="262254">
                <a:moveTo>
                  <a:pt x="0" y="119531"/>
                </a:moveTo>
                <a:lnTo>
                  <a:pt x="119627" y="0"/>
                </a:lnTo>
                <a:lnTo>
                  <a:pt x="117307" y="147476"/>
                </a:lnTo>
                <a:lnTo>
                  <a:pt x="4009" y="261755"/>
                </a:lnTo>
                <a:lnTo>
                  <a:pt x="0" y="119531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975526" y="7053798"/>
            <a:ext cx="358986" cy="829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750071" y="6791503"/>
            <a:ext cx="680043" cy="5726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545683" y="4207383"/>
            <a:ext cx="5088870" cy="368820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10610" y="715916"/>
            <a:ext cx="42830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PPP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10"/>
              <a:t>协议的特点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8441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646670"/>
          </a:xfrm>
          <a:custGeom>
            <a:avLst/>
            <a:gdLst/>
            <a:ahLst/>
            <a:cxnLst/>
            <a:rect l="l" t="t" r="r" b="b"/>
            <a:pathLst>
              <a:path w="12963525" h="76466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387949"/>
                </a:lnTo>
                <a:lnTo>
                  <a:pt x="197" y="7439319"/>
                </a:lnTo>
                <a:lnTo>
                  <a:pt x="1581" y="7480746"/>
                </a:lnTo>
                <a:lnTo>
                  <a:pt x="12649" y="7539454"/>
                </a:lnTo>
                <a:lnTo>
                  <a:pt x="49226" y="7596868"/>
                </a:lnTo>
                <a:lnTo>
                  <a:pt x="106640" y="7633445"/>
                </a:lnTo>
                <a:lnTo>
                  <a:pt x="165348" y="7644513"/>
                </a:lnTo>
                <a:lnTo>
                  <a:pt x="206776" y="7645897"/>
                </a:lnTo>
                <a:lnTo>
                  <a:pt x="258146" y="7646094"/>
                </a:lnTo>
                <a:lnTo>
                  <a:pt x="12705299" y="7646094"/>
                </a:lnTo>
                <a:lnTo>
                  <a:pt x="12756671" y="7645897"/>
                </a:lnTo>
                <a:lnTo>
                  <a:pt x="12798099" y="7644513"/>
                </a:lnTo>
                <a:lnTo>
                  <a:pt x="12856802" y="7633445"/>
                </a:lnTo>
                <a:lnTo>
                  <a:pt x="12914218" y="7596868"/>
                </a:lnTo>
                <a:lnTo>
                  <a:pt x="12950799" y="7539454"/>
                </a:lnTo>
                <a:lnTo>
                  <a:pt x="12961867" y="7480746"/>
                </a:lnTo>
                <a:lnTo>
                  <a:pt x="12963250" y="7439319"/>
                </a:lnTo>
                <a:lnTo>
                  <a:pt x="12963448" y="738794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7646670"/>
          </a:xfrm>
          <a:custGeom>
            <a:avLst/>
            <a:gdLst/>
            <a:ahLst/>
            <a:cxnLst/>
            <a:rect l="l" t="t" r="r" b="b"/>
            <a:pathLst>
              <a:path w="12963525" h="76466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387949"/>
                </a:lnTo>
                <a:lnTo>
                  <a:pt x="12963250" y="7439319"/>
                </a:lnTo>
                <a:lnTo>
                  <a:pt x="12961867" y="7480746"/>
                </a:lnTo>
                <a:lnTo>
                  <a:pt x="12950799" y="7539454"/>
                </a:lnTo>
                <a:lnTo>
                  <a:pt x="12914218" y="7596868"/>
                </a:lnTo>
                <a:lnTo>
                  <a:pt x="12856802" y="7633445"/>
                </a:lnTo>
                <a:lnTo>
                  <a:pt x="12798099" y="7644513"/>
                </a:lnTo>
                <a:lnTo>
                  <a:pt x="12756671" y="7645897"/>
                </a:lnTo>
                <a:lnTo>
                  <a:pt x="12705299" y="7646094"/>
                </a:lnTo>
                <a:lnTo>
                  <a:pt x="258145" y="7646094"/>
                </a:lnTo>
                <a:lnTo>
                  <a:pt x="206775" y="7645897"/>
                </a:lnTo>
                <a:lnTo>
                  <a:pt x="165348" y="7644513"/>
                </a:lnTo>
                <a:lnTo>
                  <a:pt x="106640" y="7633445"/>
                </a:lnTo>
                <a:lnTo>
                  <a:pt x="49226" y="7596868"/>
                </a:lnTo>
                <a:lnTo>
                  <a:pt x="12650" y="7539454"/>
                </a:lnTo>
                <a:lnTo>
                  <a:pt x="1581" y="7480746"/>
                </a:lnTo>
                <a:lnTo>
                  <a:pt x="197" y="7439319"/>
                </a:lnTo>
                <a:lnTo>
                  <a:pt x="0" y="738794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9437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611723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619407"/>
            <a:ext cx="5983605" cy="1460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100"/>
              </a:spcBef>
            </a:pPr>
            <a:r>
              <a:rPr dirty="0" sz="3300" spc="-5">
                <a:latin typeface="Arial"/>
                <a:cs typeface="Arial"/>
              </a:rPr>
              <a:t>199</a:t>
            </a:r>
            <a:r>
              <a:rPr dirty="0" sz="3300" spc="-10">
                <a:latin typeface="Arial"/>
                <a:cs typeface="Arial"/>
              </a:rPr>
              <a:t>4</a:t>
            </a:r>
            <a:r>
              <a:rPr dirty="0" sz="3300" spc="-5">
                <a:latin typeface="Microsoft JhengHei UI"/>
                <a:cs typeface="Microsoft JhengHei UI"/>
              </a:rPr>
              <a:t>年成为互联⽹的正式标准。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能够在多种链路上运⾏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01901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572265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642629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712994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4068" y="783358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4068" y="855093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13360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/>
              <a:t>串⾏的、并⾏的；</a:t>
            </a:r>
            <a:endParaRPr sz="3300"/>
          </a:p>
          <a:p>
            <a:pPr marL="442595" marR="6287135">
              <a:lnSpc>
                <a:spcPct val="139900"/>
              </a:lnSpc>
            </a:pPr>
            <a:r>
              <a:rPr dirty="0" spc="-5"/>
              <a:t>同步链路、异步链路； 低速链路、⾼速链路；</a:t>
            </a:r>
          </a:p>
          <a:p>
            <a:pPr marL="442595" marR="2517775">
              <a:lnSpc>
                <a:spcPct val="139900"/>
              </a:lnSpc>
            </a:pPr>
            <a:r>
              <a:rPr dirty="0" spc="-5"/>
              <a:t>交换的（动态的）、⾮交换的（静态的）； </a:t>
            </a:r>
            <a:r>
              <a:rPr dirty="0" spc="-5"/>
              <a:t>电的、光的；</a:t>
            </a:r>
          </a:p>
          <a:p>
            <a:pPr marL="442595">
              <a:lnSpc>
                <a:spcPct val="100000"/>
              </a:lnSpc>
              <a:spcBef>
                <a:spcPts val="1580"/>
              </a:spcBef>
            </a:pPr>
            <a:r>
              <a:rPr dirty="0" spc="-5">
                <a:solidFill>
                  <a:srgbClr val="FF2600"/>
                </a:solidFill>
                <a:latin typeface="Arial"/>
                <a:cs typeface="Arial"/>
              </a:rPr>
              <a:t>PPPoE</a:t>
            </a:r>
            <a:r>
              <a:rPr dirty="0" spc="-5">
                <a:solidFill>
                  <a:srgbClr val="FF2600"/>
                </a:solidFill>
              </a:rPr>
              <a:t>（</a:t>
            </a:r>
            <a:r>
              <a:rPr dirty="0" spc="-5">
                <a:solidFill>
                  <a:srgbClr val="FF2600"/>
                </a:solidFill>
                <a:latin typeface="Arial"/>
                <a:cs typeface="Arial"/>
              </a:rPr>
              <a:t>PPP over</a:t>
            </a:r>
            <a:r>
              <a:rPr dirty="0" spc="-7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pc="-5">
                <a:solidFill>
                  <a:srgbClr val="FF2600"/>
                </a:solidFill>
                <a:latin typeface="Arial"/>
                <a:cs typeface="Arial"/>
              </a:rPr>
              <a:t>Ethernet</a:t>
            </a:r>
            <a:r>
              <a:rPr dirty="0" spc="-5">
                <a:solidFill>
                  <a:srgbClr val="FF2600"/>
                </a:solidFill>
              </a:rPr>
              <a:t>）</a:t>
            </a:r>
            <a:r>
              <a:rPr dirty="0" spc="-5">
                <a:latin typeface="Arial"/>
                <a:cs typeface="Arial"/>
              </a:rPr>
              <a:t>:</a:t>
            </a:r>
          </a:p>
          <a:p>
            <a:pPr marL="442595">
              <a:lnSpc>
                <a:spcPct val="100000"/>
              </a:lnSpc>
              <a:spcBef>
                <a:spcPts val="1689"/>
              </a:spcBef>
            </a:pPr>
            <a:r>
              <a:rPr dirty="0" spc="-5"/>
              <a:t>实现了传统以太⽹没有身份验证、加密以及压缩等功能。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</a:t>
            </a:r>
            <a:r>
              <a:rPr dirty="0" sz="345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00401" y="715916"/>
            <a:ext cx="53035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PP</a:t>
            </a:r>
            <a:r>
              <a:rPr dirty="0" spc="0">
                <a:latin typeface="Arial"/>
                <a:cs typeface="Arial"/>
              </a:rPr>
              <a:t>P</a:t>
            </a:r>
            <a:r>
              <a:rPr dirty="0" spc="10"/>
              <a:t>协议的基本要求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9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166995"/>
          </a:xfrm>
          <a:custGeom>
            <a:avLst/>
            <a:gdLst/>
            <a:ahLst/>
            <a:cxnLst/>
            <a:rect l="l" t="t" r="r" b="b"/>
            <a:pathLst>
              <a:path w="12963525" h="51669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908446"/>
                </a:lnTo>
                <a:lnTo>
                  <a:pt x="197" y="4959816"/>
                </a:lnTo>
                <a:lnTo>
                  <a:pt x="1581" y="5001243"/>
                </a:lnTo>
                <a:lnTo>
                  <a:pt x="12649" y="5059951"/>
                </a:lnTo>
                <a:lnTo>
                  <a:pt x="49226" y="5117364"/>
                </a:lnTo>
                <a:lnTo>
                  <a:pt x="106640" y="5153941"/>
                </a:lnTo>
                <a:lnTo>
                  <a:pt x="165348" y="5165011"/>
                </a:lnTo>
                <a:lnTo>
                  <a:pt x="206776" y="5166394"/>
                </a:lnTo>
                <a:lnTo>
                  <a:pt x="258146" y="5166592"/>
                </a:lnTo>
                <a:lnTo>
                  <a:pt x="12705299" y="5166592"/>
                </a:lnTo>
                <a:lnTo>
                  <a:pt x="12756671" y="5166394"/>
                </a:lnTo>
                <a:lnTo>
                  <a:pt x="12798099" y="5165011"/>
                </a:lnTo>
                <a:lnTo>
                  <a:pt x="12856802" y="5153941"/>
                </a:lnTo>
                <a:lnTo>
                  <a:pt x="12914218" y="5117364"/>
                </a:lnTo>
                <a:lnTo>
                  <a:pt x="12950799" y="5059951"/>
                </a:lnTo>
                <a:lnTo>
                  <a:pt x="12961867" y="5001243"/>
                </a:lnTo>
                <a:lnTo>
                  <a:pt x="12963250" y="4959816"/>
                </a:lnTo>
                <a:lnTo>
                  <a:pt x="12963448" y="490844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166995"/>
          </a:xfrm>
          <a:custGeom>
            <a:avLst/>
            <a:gdLst/>
            <a:ahLst/>
            <a:cxnLst/>
            <a:rect l="l" t="t" r="r" b="b"/>
            <a:pathLst>
              <a:path w="12963525" h="51669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908446"/>
                </a:lnTo>
                <a:lnTo>
                  <a:pt x="12963250" y="4959816"/>
                </a:lnTo>
                <a:lnTo>
                  <a:pt x="12961867" y="5001243"/>
                </a:lnTo>
                <a:lnTo>
                  <a:pt x="12950799" y="5059951"/>
                </a:lnTo>
                <a:lnTo>
                  <a:pt x="12914218" y="5117364"/>
                </a:lnTo>
                <a:lnTo>
                  <a:pt x="12856802" y="5153941"/>
                </a:lnTo>
                <a:lnTo>
                  <a:pt x="12798099" y="5165011"/>
                </a:lnTo>
                <a:lnTo>
                  <a:pt x="12756671" y="5166394"/>
                </a:lnTo>
                <a:lnTo>
                  <a:pt x="12705299" y="5166592"/>
                </a:lnTo>
                <a:lnTo>
                  <a:pt x="258145" y="5166592"/>
                </a:lnTo>
                <a:lnTo>
                  <a:pt x="206775" y="5166394"/>
                </a:lnTo>
                <a:lnTo>
                  <a:pt x="165348" y="5165011"/>
                </a:lnTo>
                <a:lnTo>
                  <a:pt x="106640" y="5153941"/>
                </a:lnTo>
                <a:lnTo>
                  <a:pt x="49226" y="5117364"/>
                </a:lnTo>
                <a:lnTo>
                  <a:pt x="12650" y="5059951"/>
                </a:lnTo>
                <a:lnTo>
                  <a:pt x="1581" y="5001243"/>
                </a:lnTo>
                <a:lnTo>
                  <a:pt x="197" y="4959816"/>
                </a:lnTo>
                <a:lnTo>
                  <a:pt x="0" y="490844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8158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93694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55263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516832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79599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641168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7115" y="2434446"/>
            <a:ext cx="11000105" cy="4383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简单</a:t>
            </a:r>
            <a:r>
              <a:rPr dirty="0" sz="2850" spc="30">
                <a:latin typeface="Microsoft JhengHei UI"/>
                <a:cs typeface="Microsoft JhengHei UI"/>
              </a:rPr>
              <a:t>：这是⾸要的要求（最复杂的功能</a:t>
            </a:r>
            <a:r>
              <a:rPr dirty="0" sz="2850" spc="10">
                <a:latin typeface="Arial"/>
                <a:cs typeface="Arial"/>
              </a:rPr>
              <a:t>TC</a:t>
            </a:r>
            <a:r>
              <a:rPr dirty="0" sz="2850" spc="15">
                <a:latin typeface="Arial"/>
                <a:cs typeface="Arial"/>
              </a:rPr>
              <a:t>P</a:t>
            </a:r>
            <a:r>
              <a:rPr dirty="0" sz="2850" spc="30">
                <a:latin typeface="Microsoft JhengHei UI"/>
                <a:cs typeface="Microsoft JhengHei UI"/>
              </a:rPr>
              <a:t>实现，</a:t>
            </a:r>
            <a:r>
              <a:rPr dirty="0" sz="2850">
                <a:latin typeface="Arial"/>
                <a:cs typeface="Arial"/>
              </a:rPr>
              <a:t>I</a:t>
            </a:r>
            <a:r>
              <a:rPr dirty="0" sz="2850" spc="15">
                <a:latin typeface="Arial"/>
                <a:cs typeface="Arial"/>
              </a:rPr>
              <a:t>P</a:t>
            </a:r>
            <a:r>
              <a:rPr dirty="0" sz="2850" spc="25">
                <a:latin typeface="Microsoft JhengHei UI"/>
                <a:cs typeface="Microsoft JhengHei UI"/>
              </a:rPr>
              <a:t>也简单且不可可 </a:t>
            </a:r>
            <a:r>
              <a:rPr dirty="0" sz="2850" spc="30">
                <a:latin typeface="Microsoft JhengHei UI"/>
                <a:cs typeface="Microsoft JhengHei UI"/>
              </a:rPr>
              <a:t>靠），因此数据链路层的</a:t>
            </a:r>
            <a:r>
              <a:rPr dirty="0" sz="2850" spc="15">
                <a:latin typeface="Arial"/>
                <a:cs typeface="Arial"/>
              </a:rPr>
              <a:t>PPP</a:t>
            </a:r>
            <a:r>
              <a:rPr dirty="0" sz="2850" spc="30">
                <a:latin typeface="Microsoft JhengHei UI"/>
                <a:cs typeface="Microsoft JhengHei UI"/>
              </a:rPr>
              <a:t>没有必要⽐</a:t>
            </a:r>
            <a:r>
              <a:rPr dirty="0" sz="2850" spc="5">
                <a:latin typeface="Arial"/>
                <a:cs typeface="Arial"/>
              </a:rPr>
              <a:t>IP</a:t>
            </a:r>
            <a:r>
              <a:rPr dirty="0" sz="2850" spc="30">
                <a:latin typeface="Microsoft JhengHei UI"/>
                <a:cs typeface="Microsoft JhengHei UI"/>
              </a:rPr>
              <a:t>复杂；</a:t>
            </a:r>
            <a:endParaRPr sz="2850">
              <a:latin typeface="Microsoft JhengHei UI"/>
              <a:cs typeface="Microsoft JhengHei UI"/>
            </a:endParaRPr>
          </a:p>
          <a:p>
            <a:pPr marL="12700" marR="3282950">
              <a:lnSpc>
                <a:spcPct val="141800"/>
              </a:lnSpc>
              <a:spcBef>
                <a:spcPts val="9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封装成帧</a:t>
            </a:r>
            <a:r>
              <a:rPr dirty="0" sz="2850" spc="25">
                <a:latin typeface="Microsoft JhengHei UI"/>
                <a:cs typeface="Microsoft JhengHei UI"/>
              </a:rPr>
              <a:t>：必须规定特殊的字符作为帧定界符；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透明性</a:t>
            </a:r>
            <a:r>
              <a:rPr dirty="0" sz="2850" spc="30">
                <a:latin typeface="Microsoft JhengHei UI"/>
                <a:cs typeface="Microsoft JhengHei UI"/>
              </a:rPr>
              <a:t>：必须保证数据传输的透明性；</a:t>
            </a:r>
            <a:endParaRPr sz="2850">
              <a:latin typeface="Microsoft JhengHei UI"/>
              <a:cs typeface="Microsoft JhengHei UI"/>
            </a:endParaRPr>
          </a:p>
          <a:p>
            <a:pPr marL="12700" marR="2610485">
              <a:lnSpc>
                <a:spcPts val="4940"/>
              </a:lnSpc>
              <a:spcBef>
                <a:spcPts val="32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多种⽹络层协议</a:t>
            </a:r>
            <a:r>
              <a:rPr dirty="0" sz="2850" spc="30">
                <a:latin typeface="Microsoft JhengHei UI"/>
                <a:cs typeface="Microsoft JhengHei UI"/>
              </a:rPr>
              <a:t>：⽀持多种⽹络层协议（</a:t>
            </a:r>
            <a:r>
              <a:rPr dirty="0" sz="2850">
                <a:latin typeface="Arial"/>
                <a:cs typeface="Arial"/>
              </a:rPr>
              <a:t>I</a:t>
            </a:r>
            <a:r>
              <a:rPr dirty="0" sz="2850" spc="15">
                <a:latin typeface="Arial"/>
                <a:cs typeface="Arial"/>
              </a:rPr>
              <a:t>P</a:t>
            </a:r>
            <a:r>
              <a:rPr dirty="0" sz="2850">
                <a:latin typeface="Arial"/>
                <a:cs typeface="Arial"/>
              </a:rPr>
              <a:t>/I</a:t>
            </a:r>
            <a:r>
              <a:rPr dirty="0" sz="2850" spc="15">
                <a:latin typeface="Arial"/>
                <a:cs typeface="Arial"/>
              </a:rPr>
              <a:t>PX</a:t>
            </a:r>
            <a:r>
              <a:rPr dirty="0" sz="2850" spc="25">
                <a:latin typeface="Microsoft JhengHei UI"/>
                <a:cs typeface="Microsoft JhengHei UI"/>
              </a:rPr>
              <a:t>）；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多种类型链路</a:t>
            </a:r>
            <a:r>
              <a:rPr dirty="0" sz="2850" spc="30">
                <a:latin typeface="Microsoft JhengHei UI"/>
                <a:cs typeface="Microsoft JhengHei UI"/>
              </a:rPr>
              <a:t>：能够在多种类型的链路上运⾏；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差错检测</a:t>
            </a:r>
            <a:r>
              <a:rPr dirty="0" sz="2850" spc="30">
                <a:latin typeface="Microsoft JhengHei UI"/>
                <a:cs typeface="Microsoft JhengHei UI"/>
              </a:rPr>
              <a:t>：对收到的帧进⾏检测，并丢弃有差错的帧；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</a:t>
            </a:r>
            <a:r>
              <a:rPr dirty="0" sz="345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50556" y="2473859"/>
            <a:ext cx="2491740" cy="1047750"/>
          </a:xfrm>
          <a:custGeom>
            <a:avLst/>
            <a:gdLst/>
            <a:ahLst/>
            <a:cxnLst/>
            <a:rect l="l" t="t" r="r" b="b"/>
            <a:pathLst>
              <a:path w="2491740" h="1047750">
                <a:moveTo>
                  <a:pt x="1222833" y="0"/>
                </a:moveTo>
                <a:lnTo>
                  <a:pt x="1166397" y="1649"/>
                </a:lnTo>
                <a:lnTo>
                  <a:pt x="1111178" y="6513"/>
                </a:lnTo>
                <a:lnTo>
                  <a:pt x="1057346" y="14468"/>
                </a:lnTo>
                <a:lnTo>
                  <a:pt x="1005070" y="25389"/>
                </a:lnTo>
                <a:lnTo>
                  <a:pt x="954517" y="39152"/>
                </a:lnTo>
                <a:lnTo>
                  <a:pt x="905856" y="55630"/>
                </a:lnTo>
                <a:lnTo>
                  <a:pt x="859254" y="74700"/>
                </a:lnTo>
                <a:lnTo>
                  <a:pt x="814882" y="96237"/>
                </a:lnTo>
                <a:lnTo>
                  <a:pt x="772906" y="120116"/>
                </a:lnTo>
                <a:lnTo>
                  <a:pt x="733495" y="146212"/>
                </a:lnTo>
                <a:lnTo>
                  <a:pt x="696818" y="174401"/>
                </a:lnTo>
                <a:lnTo>
                  <a:pt x="663043" y="204558"/>
                </a:lnTo>
                <a:lnTo>
                  <a:pt x="632338" y="236558"/>
                </a:lnTo>
                <a:lnTo>
                  <a:pt x="604871" y="270276"/>
                </a:lnTo>
                <a:lnTo>
                  <a:pt x="580811" y="305587"/>
                </a:lnTo>
                <a:lnTo>
                  <a:pt x="560327" y="342368"/>
                </a:lnTo>
                <a:lnTo>
                  <a:pt x="540268" y="340110"/>
                </a:lnTo>
                <a:lnTo>
                  <a:pt x="519946" y="338449"/>
                </a:lnTo>
                <a:lnTo>
                  <a:pt x="499379" y="337424"/>
                </a:lnTo>
                <a:lnTo>
                  <a:pt x="478584" y="337074"/>
                </a:lnTo>
                <a:lnTo>
                  <a:pt x="422763" y="339463"/>
                </a:lnTo>
                <a:lnTo>
                  <a:pt x="368835" y="346454"/>
                </a:lnTo>
                <a:lnTo>
                  <a:pt x="317159" y="357779"/>
                </a:lnTo>
                <a:lnTo>
                  <a:pt x="268095" y="373173"/>
                </a:lnTo>
                <a:lnTo>
                  <a:pt x="222000" y="392368"/>
                </a:lnTo>
                <a:lnTo>
                  <a:pt x="179235" y="415098"/>
                </a:lnTo>
                <a:lnTo>
                  <a:pt x="140156" y="441096"/>
                </a:lnTo>
                <a:lnTo>
                  <a:pt x="105125" y="470096"/>
                </a:lnTo>
                <a:lnTo>
                  <a:pt x="74498" y="501831"/>
                </a:lnTo>
                <a:lnTo>
                  <a:pt x="48635" y="536034"/>
                </a:lnTo>
                <a:lnTo>
                  <a:pt x="27895" y="572440"/>
                </a:lnTo>
                <a:lnTo>
                  <a:pt x="12637" y="610781"/>
                </a:lnTo>
                <a:lnTo>
                  <a:pt x="3219" y="650791"/>
                </a:lnTo>
                <a:lnTo>
                  <a:pt x="0" y="692203"/>
                </a:lnTo>
                <a:lnTo>
                  <a:pt x="3219" y="733613"/>
                </a:lnTo>
                <a:lnTo>
                  <a:pt x="12637" y="773618"/>
                </a:lnTo>
                <a:lnTo>
                  <a:pt x="27896" y="811950"/>
                </a:lnTo>
                <a:lnTo>
                  <a:pt x="48636" y="848345"/>
                </a:lnTo>
                <a:lnTo>
                  <a:pt x="74500" y="882536"/>
                </a:lnTo>
                <a:lnTo>
                  <a:pt x="105127" y="914257"/>
                </a:lnTo>
                <a:lnTo>
                  <a:pt x="140159" y="943243"/>
                </a:lnTo>
                <a:lnTo>
                  <a:pt x="179237" y="969226"/>
                </a:lnTo>
                <a:lnTo>
                  <a:pt x="222003" y="991943"/>
                </a:lnTo>
                <a:lnTo>
                  <a:pt x="268097" y="1011125"/>
                </a:lnTo>
                <a:lnTo>
                  <a:pt x="317162" y="1026507"/>
                </a:lnTo>
                <a:lnTo>
                  <a:pt x="368837" y="1037824"/>
                </a:lnTo>
                <a:lnTo>
                  <a:pt x="422764" y="1044809"/>
                </a:lnTo>
                <a:lnTo>
                  <a:pt x="478584" y="1047197"/>
                </a:lnTo>
                <a:lnTo>
                  <a:pt x="483579" y="1047197"/>
                </a:lnTo>
                <a:lnTo>
                  <a:pt x="488619" y="1047038"/>
                </a:lnTo>
                <a:lnTo>
                  <a:pt x="493570" y="1046925"/>
                </a:lnTo>
                <a:lnTo>
                  <a:pt x="1214659" y="1047061"/>
                </a:lnTo>
                <a:lnTo>
                  <a:pt x="1217393" y="1047083"/>
                </a:lnTo>
                <a:lnTo>
                  <a:pt x="1220092" y="1047197"/>
                </a:lnTo>
                <a:lnTo>
                  <a:pt x="1222833" y="1047197"/>
                </a:lnTo>
                <a:lnTo>
                  <a:pt x="1225523" y="1047197"/>
                </a:lnTo>
                <a:lnTo>
                  <a:pt x="1228129" y="1047083"/>
                </a:lnTo>
                <a:lnTo>
                  <a:pt x="1230812" y="1047061"/>
                </a:lnTo>
                <a:lnTo>
                  <a:pt x="2092226" y="1047197"/>
                </a:lnTo>
                <a:lnTo>
                  <a:pt x="2146372" y="1044496"/>
                </a:lnTo>
                <a:lnTo>
                  <a:pt x="2198303" y="1036629"/>
                </a:lnTo>
                <a:lnTo>
                  <a:pt x="2247542" y="1023947"/>
                </a:lnTo>
                <a:lnTo>
                  <a:pt x="2293615" y="1006802"/>
                </a:lnTo>
                <a:lnTo>
                  <a:pt x="2336047" y="985548"/>
                </a:lnTo>
                <a:lnTo>
                  <a:pt x="2374362" y="960535"/>
                </a:lnTo>
                <a:lnTo>
                  <a:pt x="2408086" y="932116"/>
                </a:lnTo>
                <a:lnTo>
                  <a:pt x="2436743" y="900643"/>
                </a:lnTo>
                <a:lnTo>
                  <a:pt x="2459859" y="866469"/>
                </a:lnTo>
                <a:lnTo>
                  <a:pt x="2476959" y="829945"/>
                </a:lnTo>
                <a:lnTo>
                  <a:pt x="2487567" y="791423"/>
                </a:lnTo>
                <a:lnTo>
                  <a:pt x="2491208" y="751256"/>
                </a:lnTo>
                <a:lnTo>
                  <a:pt x="2487567" y="711086"/>
                </a:lnTo>
                <a:lnTo>
                  <a:pt x="2476959" y="672557"/>
                </a:lnTo>
                <a:lnTo>
                  <a:pt x="2459859" y="636021"/>
                </a:lnTo>
                <a:lnTo>
                  <a:pt x="2436743" y="601833"/>
                </a:lnTo>
                <a:lnTo>
                  <a:pt x="2408085" y="570344"/>
                </a:lnTo>
                <a:lnTo>
                  <a:pt x="2374361" y="541908"/>
                </a:lnTo>
                <a:lnTo>
                  <a:pt x="2336046" y="516879"/>
                </a:lnTo>
                <a:lnTo>
                  <a:pt x="2293615" y="495608"/>
                </a:lnTo>
                <a:lnTo>
                  <a:pt x="2247542" y="478450"/>
                </a:lnTo>
                <a:lnTo>
                  <a:pt x="2198303" y="465757"/>
                </a:lnTo>
                <a:lnTo>
                  <a:pt x="2146372" y="457882"/>
                </a:lnTo>
                <a:lnTo>
                  <a:pt x="2092226" y="455179"/>
                </a:lnTo>
                <a:lnTo>
                  <a:pt x="2048406" y="456964"/>
                </a:lnTo>
                <a:lnTo>
                  <a:pt x="2005960" y="462179"/>
                </a:lnTo>
                <a:lnTo>
                  <a:pt x="1965143" y="470613"/>
                </a:lnTo>
                <a:lnTo>
                  <a:pt x="1926210" y="482058"/>
                </a:lnTo>
                <a:lnTo>
                  <a:pt x="1919884" y="442045"/>
                </a:lnTo>
                <a:lnTo>
                  <a:pt x="1909585" y="403010"/>
                </a:lnTo>
                <a:lnTo>
                  <a:pt x="1895470" y="365069"/>
                </a:lnTo>
                <a:lnTo>
                  <a:pt x="1877694" y="328338"/>
                </a:lnTo>
                <a:lnTo>
                  <a:pt x="1856414" y="292933"/>
                </a:lnTo>
                <a:lnTo>
                  <a:pt x="1831786" y="258971"/>
                </a:lnTo>
                <a:lnTo>
                  <a:pt x="1803966" y="226568"/>
                </a:lnTo>
                <a:lnTo>
                  <a:pt x="1773110" y="195839"/>
                </a:lnTo>
                <a:lnTo>
                  <a:pt x="1739374" y="166901"/>
                </a:lnTo>
                <a:lnTo>
                  <a:pt x="1702914" y="139870"/>
                </a:lnTo>
                <a:lnTo>
                  <a:pt x="1663886" y="114863"/>
                </a:lnTo>
                <a:lnTo>
                  <a:pt x="1622446" y="91995"/>
                </a:lnTo>
                <a:lnTo>
                  <a:pt x="1578751" y="71382"/>
                </a:lnTo>
                <a:lnTo>
                  <a:pt x="1532956" y="53140"/>
                </a:lnTo>
                <a:lnTo>
                  <a:pt x="1485217" y="37387"/>
                </a:lnTo>
                <a:lnTo>
                  <a:pt x="1435691" y="24237"/>
                </a:lnTo>
                <a:lnTo>
                  <a:pt x="1384534" y="13807"/>
                </a:lnTo>
                <a:lnTo>
                  <a:pt x="1331901" y="6214"/>
                </a:lnTo>
                <a:lnTo>
                  <a:pt x="1277949" y="1572"/>
                </a:lnTo>
                <a:lnTo>
                  <a:pt x="122283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4423" y="3039419"/>
            <a:ext cx="2491740" cy="1047750"/>
          </a:xfrm>
          <a:custGeom>
            <a:avLst/>
            <a:gdLst/>
            <a:ahLst/>
            <a:cxnLst/>
            <a:rect l="l" t="t" r="r" b="b"/>
            <a:pathLst>
              <a:path w="2491740" h="1047750">
                <a:moveTo>
                  <a:pt x="1884485" y="704828"/>
                </a:moveTo>
                <a:lnTo>
                  <a:pt x="560327" y="704828"/>
                </a:lnTo>
                <a:lnTo>
                  <a:pt x="580812" y="741609"/>
                </a:lnTo>
                <a:lnTo>
                  <a:pt x="604871" y="776920"/>
                </a:lnTo>
                <a:lnTo>
                  <a:pt x="632338" y="810639"/>
                </a:lnTo>
                <a:lnTo>
                  <a:pt x="663043" y="842638"/>
                </a:lnTo>
                <a:lnTo>
                  <a:pt x="696818" y="872795"/>
                </a:lnTo>
                <a:lnTo>
                  <a:pt x="733495" y="900984"/>
                </a:lnTo>
                <a:lnTo>
                  <a:pt x="772906" y="927080"/>
                </a:lnTo>
                <a:lnTo>
                  <a:pt x="814882" y="950959"/>
                </a:lnTo>
                <a:lnTo>
                  <a:pt x="859255" y="972496"/>
                </a:lnTo>
                <a:lnTo>
                  <a:pt x="905856" y="991566"/>
                </a:lnTo>
                <a:lnTo>
                  <a:pt x="954517" y="1008045"/>
                </a:lnTo>
                <a:lnTo>
                  <a:pt x="1005070" y="1021807"/>
                </a:lnTo>
                <a:lnTo>
                  <a:pt x="1057346" y="1032728"/>
                </a:lnTo>
                <a:lnTo>
                  <a:pt x="1111178" y="1040683"/>
                </a:lnTo>
                <a:lnTo>
                  <a:pt x="1166397" y="1045548"/>
                </a:lnTo>
                <a:lnTo>
                  <a:pt x="1222833" y="1047197"/>
                </a:lnTo>
                <a:lnTo>
                  <a:pt x="1277949" y="1045624"/>
                </a:lnTo>
                <a:lnTo>
                  <a:pt x="1331901" y="1040983"/>
                </a:lnTo>
                <a:lnTo>
                  <a:pt x="1384534" y="1033389"/>
                </a:lnTo>
                <a:lnTo>
                  <a:pt x="1435691" y="1022959"/>
                </a:lnTo>
                <a:lnTo>
                  <a:pt x="1485217" y="1009810"/>
                </a:lnTo>
                <a:lnTo>
                  <a:pt x="1532956" y="994056"/>
                </a:lnTo>
                <a:lnTo>
                  <a:pt x="1578751" y="975815"/>
                </a:lnTo>
                <a:lnTo>
                  <a:pt x="1622447" y="955202"/>
                </a:lnTo>
                <a:lnTo>
                  <a:pt x="1663886" y="932333"/>
                </a:lnTo>
                <a:lnTo>
                  <a:pt x="1702914" y="907326"/>
                </a:lnTo>
                <a:lnTo>
                  <a:pt x="1739375" y="880295"/>
                </a:lnTo>
                <a:lnTo>
                  <a:pt x="1773111" y="851357"/>
                </a:lnTo>
                <a:lnTo>
                  <a:pt x="1803967" y="820628"/>
                </a:lnTo>
                <a:lnTo>
                  <a:pt x="1831787" y="788225"/>
                </a:lnTo>
                <a:lnTo>
                  <a:pt x="1856415" y="754263"/>
                </a:lnTo>
                <a:lnTo>
                  <a:pt x="1877695" y="718858"/>
                </a:lnTo>
                <a:lnTo>
                  <a:pt x="1884485" y="704828"/>
                </a:lnTo>
                <a:close/>
              </a:path>
              <a:path w="2491740" h="1047750">
                <a:moveTo>
                  <a:pt x="483580" y="0"/>
                </a:moveTo>
                <a:lnTo>
                  <a:pt x="478585" y="0"/>
                </a:lnTo>
                <a:lnTo>
                  <a:pt x="422764" y="2387"/>
                </a:lnTo>
                <a:lnTo>
                  <a:pt x="368837" y="9372"/>
                </a:lnTo>
                <a:lnTo>
                  <a:pt x="317162" y="20689"/>
                </a:lnTo>
                <a:lnTo>
                  <a:pt x="268098" y="36071"/>
                </a:lnTo>
                <a:lnTo>
                  <a:pt x="222003" y="55254"/>
                </a:lnTo>
                <a:lnTo>
                  <a:pt x="179237" y="77970"/>
                </a:lnTo>
                <a:lnTo>
                  <a:pt x="140159" y="103953"/>
                </a:lnTo>
                <a:lnTo>
                  <a:pt x="105127" y="132939"/>
                </a:lnTo>
                <a:lnTo>
                  <a:pt x="74500" y="164660"/>
                </a:lnTo>
                <a:lnTo>
                  <a:pt x="48636" y="198851"/>
                </a:lnTo>
                <a:lnTo>
                  <a:pt x="27896" y="235246"/>
                </a:lnTo>
                <a:lnTo>
                  <a:pt x="12637" y="273578"/>
                </a:lnTo>
                <a:lnTo>
                  <a:pt x="3219" y="313583"/>
                </a:lnTo>
                <a:lnTo>
                  <a:pt x="0" y="354993"/>
                </a:lnTo>
                <a:lnTo>
                  <a:pt x="3219" y="396405"/>
                </a:lnTo>
                <a:lnTo>
                  <a:pt x="12637" y="436415"/>
                </a:lnTo>
                <a:lnTo>
                  <a:pt x="27895" y="474756"/>
                </a:lnTo>
                <a:lnTo>
                  <a:pt x="48635" y="511161"/>
                </a:lnTo>
                <a:lnTo>
                  <a:pt x="74498" y="545365"/>
                </a:lnTo>
                <a:lnTo>
                  <a:pt x="105125" y="577100"/>
                </a:lnTo>
                <a:lnTo>
                  <a:pt x="140157" y="606100"/>
                </a:lnTo>
                <a:lnTo>
                  <a:pt x="179235" y="632098"/>
                </a:lnTo>
                <a:lnTo>
                  <a:pt x="222001" y="654828"/>
                </a:lnTo>
                <a:lnTo>
                  <a:pt x="268095" y="674023"/>
                </a:lnTo>
                <a:lnTo>
                  <a:pt x="317159" y="689417"/>
                </a:lnTo>
                <a:lnTo>
                  <a:pt x="368835" y="700742"/>
                </a:lnTo>
                <a:lnTo>
                  <a:pt x="422763" y="707733"/>
                </a:lnTo>
                <a:lnTo>
                  <a:pt x="478585" y="710122"/>
                </a:lnTo>
                <a:lnTo>
                  <a:pt x="499380" y="709772"/>
                </a:lnTo>
                <a:lnTo>
                  <a:pt x="519946" y="708748"/>
                </a:lnTo>
                <a:lnTo>
                  <a:pt x="540268" y="707087"/>
                </a:lnTo>
                <a:lnTo>
                  <a:pt x="560327" y="704828"/>
                </a:lnTo>
                <a:lnTo>
                  <a:pt x="1884485" y="704828"/>
                </a:lnTo>
                <a:lnTo>
                  <a:pt x="1895471" y="682128"/>
                </a:lnTo>
                <a:lnTo>
                  <a:pt x="1909586" y="644186"/>
                </a:lnTo>
                <a:lnTo>
                  <a:pt x="1919885" y="605151"/>
                </a:lnTo>
                <a:lnTo>
                  <a:pt x="1926211" y="565138"/>
                </a:lnTo>
                <a:lnTo>
                  <a:pt x="2257231" y="565138"/>
                </a:lnTo>
                <a:lnTo>
                  <a:pt x="2293616" y="551588"/>
                </a:lnTo>
                <a:lnTo>
                  <a:pt x="2336047" y="530318"/>
                </a:lnTo>
                <a:lnTo>
                  <a:pt x="2374363" y="505288"/>
                </a:lnTo>
                <a:lnTo>
                  <a:pt x="2408086" y="476852"/>
                </a:lnTo>
                <a:lnTo>
                  <a:pt x="2436744" y="445363"/>
                </a:lnTo>
                <a:lnTo>
                  <a:pt x="2459860" y="411175"/>
                </a:lnTo>
                <a:lnTo>
                  <a:pt x="2476960" y="374639"/>
                </a:lnTo>
                <a:lnTo>
                  <a:pt x="2487568" y="336110"/>
                </a:lnTo>
                <a:lnTo>
                  <a:pt x="2491210" y="295940"/>
                </a:lnTo>
                <a:lnTo>
                  <a:pt x="2487568" y="255773"/>
                </a:lnTo>
                <a:lnTo>
                  <a:pt x="2476960" y="217252"/>
                </a:lnTo>
                <a:lnTo>
                  <a:pt x="2459860" y="180727"/>
                </a:lnTo>
                <a:lnTo>
                  <a:pt x="2436744" y="146553"/>
                </a:lnTo>
                <a:lnTo>
                  <a:pt x="2408086" y="115080"/>
                </a:lnTo>
                <a:lnTo>
                  <a:pt x="2374363" y="86661"/>
                </a:lnTo>
                <a:lnTo>
                  <a:pt x="2336047" y="61649"/>
                </a:lnTo>
                <a:lnTo>
                  <a:pt x="2293616" y="40394"/>
                </a:lnTo>
                <a:lnTo>
                  <a:pt x="2247543" y="23250"/>
                </a:lnTo>
                <a:lnTo>
                  <a:pt x="2198304" y="10568"/>
                </a:lnTo>
                <a:lnTo>
                  <a:pt x="2146373" y="2700"/>
                </a:lnTo>
                <a:lnTo>
                  <a:pt x="2097664" y="271"/>
                </a:lnTo>
                <a:lnTo>
                  <a:pt x="493571" y="271"/>
                </a:lnTo>
                <a:lnTo>
                  <a:pt x="487184" y="113"/>
                </a:lnTo>
                <a:lnTo>
                  <a:pt x="483580" y="0"/>
                </a:lnTo>
                <a:close/>
              </a:path>
              <a:path w="2491740" h="1047750">
                <a:moveTo>
                  <a:pt x="2257231" y="565138"/>
                </a:moveTo>
                <a:lnTo>
                  <a:pt x="1926211" y="565138"/>
                </a:lnTo>
                <a:lnTo>
                  <a:pt x="1965144" y="576583"/>
                </a:lnTo>
                <a:lnTo>
                  <a:pt x="2005961" y="585017"/>
                </a:lnTo>
                <a:lnTo>
                  <a:pt x="2048407" y="590232"/>
                </a:lnTo>
                <a:lnTo>
                  <a:pt x="2092227" y="592017"/>
                </a:lnTo>
                <a:lnTo>
                  <a:pt x="2146373" y="589314"/>
                </a:lnTo>
                <a:lnTo>
                  <a:pt x="2198304" y="581439"/>
                </a:lnTo>
                <a:lnTo>
                  <a:pt x="2247543" y="568746"/>
                </a:lnTo>
                <a:lnTo>
                  <a:pt x="2257231" y="565138"/>
                </a:lnTo>
                <a:close/>
              </a:path>
              <a:path w="2491740" h="1047750">
                <a:moveTo>
                  <a:pt x="1225524" y="0"/>
                </a:moveTo>
                <a:lnTo>
                  <a:pt x="1220093" y="0"/>
                </a:lnTo>
                <a:lnTo>
                  <a:pt x="1217393" y="114"/>
                </a:lnTo>
                <a:lnTo>
                  <a:pt x="493571" y="271"/>
                </a:lnTo>
                <a:lnTo>
                  <a:pt x="2097664" y="271"/>
                </a:lnTo>
                <a:lnTo>
                  <a:pt x="2094935" y="135"/>
                </a:lnTo>
                <a:lnTo>
                  <a:pt x="1230813" y="135"/>
                </a:lnTo>
                <a:lnTo>
                  <a:pt x="1228129" y="113"/>
                </a:lnTo>
                <a:lnTo>
                  <a:pt x="1225524" y="0"/>
                </a:lnTo>
                <a:close/>
              </a:path>
              <a:path w="2491740" h="1047750">
                <a:moveTo>
                  <a:pt x="2092227" y="0"/>
                </a:moveTo>
                <a:lnTo>
                  <a:pt x="1230813" y="135"/>
                </a:lnTo>
                <a:lnTo>
                  <a:pt x="2094935" y="135"/>
                </a:lnTo>
                <a:lnTo>
                  <a:pt x="20922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04423" y="3039419"/>
            <a:ext cx="2491740" cy="1047750"/>
          </a:xfrm>
          <a:custGeom>
            <a:avLst/>
            <a:gdLst/>
            <a:ahLst/>
            <a:cxnLst/>
            <a:rect l="l" t="t" r="r" b="b"/>
            <a:pathLst>
              <a:path w="2491740" h="1047750">
                <a:moveTo>
                  <a:pt x="1222833" y="1047197"/>
                </a:moveTo>
                <a:lnTo>
                  <a:pt x="1166397" y="1045548"/>
                </a:lnTo>
                <a:lnTo>
                  <a:pt x="1111178" y="1040683"/>
                </a:lnTo>
                <a:lnTo>
                  <a:pt x="1057346" y="1032728"/>
                </a:lnTo>
                <a:lnTo>
                  <a:pt x="1005070" y="1021807"/>
                </a:lnTo>
                <a:lnTo>
                  <a:pt x="954517" y="1008045"/>
                </a:lnTo>
                <a:lnTo>
                  <a:pt x="905856" y="991566"/>
                </a:lnTo>
                <a:lnTo>
                  <a:pt x="859254" y="972496"/>
                </a:lnTo>
                <a:lnTo>
                  <a:pt x="814882" y="950960"/>
                </a:lnTo>
                <a:lnTo>
                  <a:pt x="772906" y="927081"/>
                </a:lnTo>
                <a:lnTo>
                  <a:pt x="733495" y="900984"/>
                </a:lnTo>
                <a:lnTo>
                  <a:pt x="696818" y="872795"/>
                </a:lnTo>
                <a:lnTo>
                  <a:pt x="663043" y="842639"/>
                </a:lnTo>
                <a:lnTo>
                  <a:pt x="632338" y="810639"/>
                </a:lnTo>
                <a:lnTo>
                  <a:pt x="604871" y="776921"/>
                </a:lnTo>
                <a:lnTo>
                  <a:pt x="580811" y="741609"/>
                </a:lnTo>
                <a:lnTo>
                  <a:pt x="560327" y="704828"/>
                </a:lnTo>
                <a:lnTo>
                  <a:pt x="540268" y="707087"/>
                </a:lnTo>
                <a:lnTo>
                  <a:pt x="519946" y="708748"/>
                </a:lnTo>
                <a:lnTo>
                  <a:pt x="499379" y="709772"/>
                </a:lnTo>
                <a:lnTo>
                  <a:pt x="478584" y="710123"/>
                </a:lnTo>
                <a:lnTo>
                  <a:pt x="422763" y="707733"/>
                </a:lnTo>
                <a:lnTo>
                  <a:pt x="368835" y="700742"/>
                </a:lnTo>
                <a:lnTo>
                  <a:pt x="317159" y="689417"/>
                </a:lnTo>
                <a:lnTo>
                  <a:pt x="268095" y="674024"/>
                </a:lnTo>
                <a:lnTo>
                  <a:pt x="222000" y="654829"/>
                </a:lnTo>
                <a:lnTo>
                  <a:pt x="179235" y="632099"/>
                </a:lnTo>
                <a:lnTo>
                  <a:pt x="140156" y="606101"/>
                </a:lnTo>
                <a:lnTo>
                  <a:pt x="105125" y="577101"/>
                </a:lnTo>
                <a:lnTo>
                  <a:pt x="74498" y="545366"/>
                </a:lnTo>
                <a:lnTo>
                  <a:pt x="48635" y="511162"/>
                </a:lnTo>
                <a:lnTo>
                  <a:pt x="27895" y="474756"/>
                </a:lnTo>
                <a:lnTo>
                  <a:pt x="12637" y="436415"/>
                </a:lnTo>
                <a:lnTo>
                  <a:pt x="3219" y="396405"/>
                </a:lnTo>
                <a:lnTo>
                  <a:pt x="0" y="354993"/>
                </a:lnTo>
                <a:lnTo>
                  <a:pt x="3219" y="313583"/>
                </a:lnTo>
                <a:lnTo>
                  <a:pt x="12637" y="273579"/>
                </a:lnTo>
                <a:lnTo>
                  <a:pt x="27896" y="235246"/>
                </a:lnTo>
                <a:lnTo>
                  <a:pt x="48636" y="198851"/>
                </a:lnTo>
                <a:lnTo>
                  <a:pt x="74500" y="164660"/>
                </a:lnTo>
                <a:lnTo>
                  <a:pt x="105127" y="132939"/>
                </a:lnTo>
                <a:lnTo>
                  <a:pt x="140159" y="103954"/>
                </a:lnTo>
                <a:lnTo>
                  <a:pt x="179237" y="77970"/>
                </a:lnTo>
                <a:lnTo>
                  <a:pt x="222003" y="55254"/>
                </a:lnTo>
                <a:lnTo>
                  <a:pt x="268097" y="36072"/>
                </a:lnTo>
                <a:lnTo>
                  <a:pt x="317162" y="20689"/>
                </a:lnTo>
                <a:lnTo>
                  <a:pt x="368837" y="9372"/>
                </a:lnTo>
                <a:lnTo>
                  <a:pt x="422764" y="2387"/>
                </a:lnTo>
                <a:lnTo>
                  <a:pt x="478584" y="0"/>
                </a:lnTo>
                <a:lnTo>
                  <a:pt x="483579" y="0"/>
                </a:lnTo>
                <a:lnTo>
                  <a:pt x="488619" y="158"/>
                </a:lnTo>
                <a:lnTo>
                  <a:pt x="493570" y="271"/>
                </a:lnTo>
                <a:lnTo>
                  <a:pt x="1214659" y="135"/>
                </a:lnTo>
                <a:lnTo>
                  <a:pt x="1217393" y="114"/>
                </a:lnTo>
                <a:lnTo>
                  <a:pt x="1220092" y="0"/>
                </a:lnTo>
                <a:lnTo>
                  <a:pt x="1222833" y="0"/>
                </a:lnTo>
                <a:lnTo>
                  <a:pt x="1225523" y="0"/>
                </a:lnTo>
                <a:lnTo>
                  <a:pt x="1228129" y="113"/>
                </a:lnTo>
                <a:lnTo>
                  <a:pt x="1230812" y="135"/>
                </a:lnTo>
                <a:lnTo>
                  <a:pt x="2092226" y="0"/>
                </a:lnTo>
                <a:lnTo>
                  <a:pt x="2146372" y="2700"/>
                </a:lnTo>
                <a:lnTo>
                  <a:pt x="2198303" y="10568"/>
                </a:lnTo>
                <a:lnTo>
                  <a:pt x="2247542" y="23250"/>
                </a:lnTo>
                <a:lnTo>
                  <a:pt x="2293615" y="40394"/>
                </a:lnTo>
                <a:lnTo>
                  <a:pt x="2336047" y="61649"/>
                </a:lnTo>
                <a:lnTo>
                  <a:pt x="2374362" y="86661"/>
                </a:lnTo>
                <a:lnTo>
                  <a:pt x="2408086" y="115080"/>
                </a:lnTo>
                <a:lnTo>
                  <a:pt x="2436743" y="146553"/>
                </a:lnTo>
                <a:lnTo>
                  <a:pt x="2459859" y="180728"/>
                </a:lnTo>
                <a:lnTo>
                  <a:pt x="2476959" y="217252"/>
                </a:lnTo>
                <a:lnTo>
                  <a:pt x="2487567" y="255774"/>
                </a:lnTo>
                <a:lnTo>
                  <a:pt x="2491208" y="295941"/>
                </a:lnTo>
                <a:lnTo>
                  <a:pt x="2487567" y="336111"/>
                </a:lnTo>
                <a:lnTo>
                  <a:pt x="2476959" y="374640"/>
                </a:lnTo>
                <a:lnTo>
                  <a:pt x="2459859" y="411175"/>
                </a:lnTo>
                <a:lnTo>
                  <a:pt x="2436743" y="445364"/>
                </a:lnTo>
                <a:lnTo>
                  <a:pt x="2408085" y="476852"/>
                </a:lnTo>
                <a:lnTo>
                  <a:pt x="2374361" y="505288"/>
                </a:lnTo>
                <a:lnTo>
                  <a:pt x="2336046" y="530318"/>
                </a:lnTo>
                <a:lnTo>
                  <a:pt x="2293615" y="551588"/>
                </a:lnTo>
                <a:lnTo>
                  <a:pt x="2247542" y="568747"/>
                </a:lnTo>
                <a:lnTo>
                  <a:pt x="2198303" y="581440"/>
                </a:lnTo>
                <a:lnTo>
                  <a:pt x="2146372" y="589314"/>
                </a:lnTo>
                <a:lnTo>
                  <a:pt x="2092226" y="592018"/>
                </a:lnTo>
                <a:lnTo>
                  <a:pt x="2048406" y="590233"/>
                </a:lnTo>
                <a:lnTo>
                  <a:pt x="2005960" y="585018"/>
                </a:lnTo>
                <a:lnTo>
                  <a:pt x="1965143" y="576583"/>
                </a:lnTo>
                <a:lnTo>
                  <a:pt x="1926210" y="565139"/>
                </a:lnTo>
                <a:lnTo>
                  <a:pt x="1919884" y="605152"/>
                </a:lnTo>
                <a:lnTo>
                  <a:pt x="1909585" y="644187"/>
                </a:lnTo>
                <a:lnTo>
                  <a:pt x="1895470" y="682128"/>
                </a:lnTo>
                <a:lnTo>
                  <a:pt x="1877694" y="718859"/>
                </a:lnTo>
                <a:lnTo>
                  <a:pt x="1856414" y="754263"/>
                </a:lnTo>
                <a:lnTo>
                  <a:pt x="1831786" y="788225"/>
                </a:lnTo>
                <a:lnTo>
                  <a:pt x="1803966" y="820629"/>
                </a:lnTo>
                <a:lnTo>
                  <a:pt x="1773110" y="851357"/>
                </a:lnTo>
                <a:lnTo>
                  <a:pt x="1739374" y="880295"/>
                </a:lnTo>
                <a:lnTo>
                  <a:pt x="1702914" y="907326"/>
                </a:lnTo>
                <a:lnTo>
                  <a:pt x="1663886" y="932334"/>
                </a:lnTo>
                <a:lnTo>
                  <a:pt x="1622446" y="955202"/>
                </a:lnTo>
                <a:lnTo>
                  <a:pt x="1578751" y="975815"/>
                </a:lnTo>
                <a:lnTo>
                  <a:pt x="1532956" y="994056"/>
                </a:lnTo>
                <a:lnTo>
                  <a:pt x="1485217" y="1009810"/>
                </a:lnTo>
                <a:lnTo>
                  <a:pt x="1435691" y="1022959"/>
                </a:lnTo>
                <a:lnTo>
                  <a:pt x="1384534" y="1033389"/>
                </a:lnTo>
                <a:lnTo>
                  <a:pt x="1331901" y="1040983"/>
                </a:lnTo>
                <a:lnTo>
                  <a:pt x="1277949" y="1045624"/>
                </a:lnTo>
                <a:lnTo>
                  <a:pt x="1222833" y="1047197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22190" y="3015923"/>
            <a:ext cx="2438400" cy="472440"/>
          </a:xfrm>
          <a:custGeom>
            <a:avLst/>
            <a:gdLst/>
            <a:ahLst/>
            <a:cxnLst/>
            <a:rect l="l" t="t" r="r" b="b"/>
            <a:pathLst>
              <a:path w="2438400" h="472439">
                <a:moveTo>
                  <a:pt x="2077587" y="0"/>
                </a:moveTo>
                <a:lnTo>
                  <a:pt x="360756" y="0"/>
                </a:lnTo>
                <a:lnTo>
                  <a:pt x="291086" y="222"/>
                </a:lnTo>
                <a:lnTo>
                  <a:pt x="234901" y="1779"/>
                </a:lnTo>
                <a:lnTo>
                  <a:pt x="190274" y="6004"/>
                </a:lnTo>
                <a:lnTo>
                  <a:pt x="108941" y="37118"/>
                </a:lnTo>
                <a:lnTo>
                  <a:pt x="69120" y="69121"/>
                </a:lnTo>
                <a:lnTo>
                  <a:pt x="37117" y="108941"/>
                </a:lnTo>
                <a:lnTo>
                  <a:pt x="14232" y="155279"/>
                </a:lnTo>
                <a:lnTo>
                  <a:pt x="3585" y="195014"/>
                </a:lnTo>
                <a:lnTo>
                  <a:pt x="0" y="235993"/>
                </a:lnTo>
                <a:lnTo>
                  <a:pt x="899" y="256581"/>
                </a:lnTo>
                <a:lnTo>
                  <a:pt x="8036" y="297055"/>
                </a:lnTo>
                <a:lnTo>
                  <a:pt x="37117" y="363046"/>
                </a:lnTo>
                <a:lnTo>
                  <a:pt x="69120" y="402867"/>
                </a:lnTo>
                <a:lnTo>
                  <a:pt x="108941" y="434870"/>
                </a:lnTo>
                <a:lnTo>
                  <a:pt x="155279" y="457756"/>
                </a:lnTo>
                <a:lnTo>
                  <a:pt x="234901" y="470209"/>
                </a:lnTo>
                <a:lnTo>
                  <a:pt x="291086" y="471766"/>
                </a:lnTo>
                <a:lnTo>
                  <a:pt x="360756" y="471988"/>
                </a:lnTo>
                <a:lnTo>
                  <a:pt x="2077587" y="471988"/>
                </a:lnTo>
                <a:lnTo>
                  <a:pt x="2147256" y="471766"/>
                </a:lnTo>
                <a:lnTo>
                  <a:pt x="2203441" y="470209"/>
                </a:lnTo>
                <a:lnTo>
                  <a:pt x="2248068" y="465984"/>
                </a:lnTo>
                <a:lnTo>
                  <a:pt x="2329402" y="434870"/>
                </a:lnTo>
                <a:lnTo>
                  <a:pt x="2369222" y="402867"/>
                </a:lnTo>
                <a:lnTo>
                  <a:pt x="2401225" y="363046"/>
                </a:lnTo>
                <a:lnTo>
                  <a:pt x="2424111" y="316708"/>
                </a:lnTo>
                <a:lnTo>
                  <a:pt x="2434758" y="276974"/>
                </a:lnTo>
                <a:lnTo>
                  <a:pt x="2438343" y="235993"/>
                </a:lnTo>
                <a:lnTo>
                  <a:pt x="2437443" y="215406"/>
                </a:lnTo>
                <a:lnTo>
                  <a:pt x="2430307" y="174933"/>
                </a:lnTo>
                <a:lnTo>
                  <a:pt x="2401225" y="108941"/>
                </a:lnTo>
                <a:lnTo>
                  <a:pt x="2369222" y="69121"/>
                </a:lnTo>
                <a:lnTo>
                  <a:pt x="2329402" y="37118"/>
                </a:lnTo>
                <a:lnTo>
                  <a:pt x="2283064" y="14232"/>
                </a:lnTo>
                <a:lnTo>
                  <a:pt x="2203441" y="1779"/>
                </a:lnTo>
                <a:lnTo>
                  <a:pt x="2147256" y="222"/>
                </a:lnTo>
                <a:lnTo>
                  <a:pt x="2077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72577" y="6080357"/>
            <a:ext cx="5614670" cy="0"/>
          </a:xfrm>
          <a:custGeom>
            <a:avLst/>
            <a:gdLst/>
            <a:ahLst/>
            <a:cxnLst/>
            <a:rect l="l" t="t" r="r" b="b"/>
            <a:pathLst>
              <a:path w="5614670" h="0">
                <a:moveTo>
                  <a:pt x="0" y="0"/>
                </a:moveTo>
                <a:lnTo>
                  <a:pt x="5614109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10080" y="6080357"/>
            <a:ext cx="5614670" cy="0"/>
          </a:xfrm>
          <a:custGeom>
            <a:avLst/>
            <a:gdLst/>
            <a:ahLst/>
            <a:cxnLst/>
            <a:rect l="l" t="t" r="r" b="b"/>
            <a:pathLst>
              <a:path w="5614669" h="0">
                <a:moveTo>
                  <a:pt x="0" y="0"/>
                </a:moveTo>
                <a:lnTo>
                  <a:pt x="561411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14555" y="5770129"/>
            <a:ext cx="829118" cy="698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692682" y="5731257"/>
            <a:ext cx="829122" cy="6980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538321" y="2732021"/>
            <a:ext cx="829123" cy="6980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07467" y="3010850"/>
            <a:ext cx="829118" cy="6980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32405" y="2586855"/>
            <a:ext cx="829118" cy="6980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726906" y="3105239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局域⽹络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84122" y="4285284"/>
            <a:ext cx="8286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⽹络</a:t>
            </a: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98050" y="4285284"/>
            <a:ext cx="8286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⽹络</a:t>
            </a:r>
            <a:r>
              <a:rPr dirty="0" sz="2450" spc="5">
                <a:latin typeface="Arial"/>
                <a:cs typeface="Arial"/>
              </a:rPr>
              <a:t>3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28216" y="2599208"/>
            <a:ext cx="4273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H1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8275" y="3100522"/>
            <a:ext cx="4273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H2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783627" y="2816278"/>
            <a:ext cx="4273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H3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50218" y="6844340"/>
            <a:ext cx="1958339" cy="558165"/>
          </a:xfrm>
          <a:prstGeom prst="rect">
            <a:avLst/>
          </a:prstGeom>
          <a:solidFill>
            <a:srgbClr val="438F8B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应⽤层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51544" y="7461837"/>
            <a:ext cx="1958339" cy="558165"/>
          </a:xfrm>
          <a:prstGeom prst="rect">
            <a:avLst/>
          </a:prstGeom>
          <a:solidFill>
            <a:srgbClr val="438F8B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运输层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52869" y="8079333"/>
            <a:ext cx="1958339" cy="558165"/>
          </a:xfrm>
          <a:prstGeom prst="rect">
            <a:avLst/>
          </a:prstGeom>
          <a:solidFill>
            <a:srgbClr val="496392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⽹络层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54196" y="8696831"/>
            <a:ext cx="1958339" cy="558165"/>
          </a:xfrm>
          <a:prstGeom prst="rect">
            <a:avLst/>
          </a:prstGeom>
          <a:solidFill>
            <a:srgbClr val="87312B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数据链路层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101592" y="6844340"/>
            <a:ext cx="1958339" cy="558165"/>
          </a:xfrm>
          <a:prstGeom prst="rect">
            <a:avLst/>
          </a:prstGeom>
          <a:solidFill>
            <a:srgbClr val="438F8B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应⽤层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02923" y="7461837"/>
            <a:ext cx="1958339" cy="558165"/>
          </a:xfrm>
          <a:prstGeom prst="rect">
            <a:avLst/>
          </a:prstGeom>
          <a:solidFill>
            <a:srgbClr val="438F8B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运输层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104242" y="8079333"/>
            <a:ext cx="1958339" cy="558165"/>
          </a:xfrm>
          <a:prstGeom prst="rect">
            <a:avLst/>
          </a:prstGeom>
          <a:solidFill>
            <a:srgbClr val="496392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⽹络层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105570" y="8696831"/>
            <a:ext cx="1958339" cy="558165"/>
          </a:xfrm>
          <a:prstGeom prst="rect">
            <a:avLst/>
          </a:prstGeom>
          <a:solidFill>
            <a:srgbClr val="87312B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数据链路层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07050" y="5859830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981210" y="5828417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25906" y="8071951"/>
            <a:ext cx="1958339" cy="558165"/>
          </a:xfrm>
          <a:prstGeom prst="rect">
            <a:avLst/>
          </a:prstGeom>
          <a:solidFill>
            <a:srgbClr val="496392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⽹络层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31209" y="8689448"/>
            <a:ext cx="1958339" cy="558165"/>
          </a:xfrm>
          <a:prstGeom prst="rect">
            <a:avLst/>
          </a:prstGeom>
          <a:solidFill>
            <a:srgbClr val="87312B"/>
          </a:solidFill>
          <a:ln w="10470">
            <a:solidFill>
              <a:srgbClr val="66635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数据链路层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84087" y="8693208"/>
            <a:ext cx="687070" cy="550545"/>
          </a:xfrm>
          <a:custGeom>
            <a:avLst/>
            <a:gdLst/>
            <a:ahLst/>
            <a:cxnLst/>
            <a:rect l="l" t="t" r="r" b="b"/>
            <a:pathLst>
              <a:path w="687070" h="550545">
                <a:moveTo>
                  <a:pt x="0" y="0"/>
                </a:moveTo>
                <a:lnTo>
                  <a:pt x="0" y="550053"/>
                </a:lnTo>
                <a:lnTo>
                  <a:pt x="686814" y="275027"/>
                </a:lnTo>
                <a:lnTo>
                  <a:pt x="0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26673" y="8847550"/>
            <a:ext cx="3582670" cy="285750"/>
          </a:xfrm>
          <a:custGeom>
            <a:avLst/>
            <a:gdLst/>
            <a:ahLst/>
            <a:cxnLst/>
            <a:rect l="l" t="t" r="r" b="b"/>
            <a:pathLst>
              <a:path w="3582670" h="285750">
                <a:moveTo>
                  <a:pt x="0" y="285331"/>
                </a:moveTo>
                <a:lnTo>
                  <a:pt x="3582229" y="285331"/>
                </a:lnTo>
                <a:lnTo>
                  <a:pt x="3582229" y="0"/>
                </a:lnTo>
                <a:lnTo>
                  <a:pt x="0" y="0"/>
                </a:lnTo>
                <a:lnTo>
                  <a:pt x="0" y="285331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849240" y="8825569"/>
            <a:ext cx="3665854" cy="285750"/>
          </a:xfrm>
          <a:custGeom>
            <a:avLst/>
            <a:gdLst/>
            <a:ahLst/>
            <a:cxnLst/>
            <a:rect l="l" t="t" r="r" b="b"/>
            <a:pathLst>
              <a:path w="3665855" h="285750">
                <a:moveTo>
                  <a:pt x="0" y="285331"/>
                </a:moveTo>
                <a:lnTo>
                  <a:pt x="3665715" y="285331"/>
                </a:lnTo>
                <a:lnTo>
                  <a:pt x="3665715" y="0"/>
                </a:lnTo>
                <a:lnTo>
                  <a:pt x="0" y="0"/>
                </a:lnTo>
                <a:lnTo>
                  <a:pt x="0" y="285331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338202" y="8693208"/>
            <a:ext cx="687070" cy="550545"/>
          </a:xfrm>
          <a:custGeom>
            <a:avLst/>
            <a:gdLst/>
            <a:ahLst/>
            <a:cxnLst/>
            <a:rect l="l" t="t" r="r" b="b"/>
            <a:pathLst>
              <a:path w="687069" h="550545">
                <a:moveTo>
                  <a:pt x="0" y="0"/>
                </a:moveTo>
                <a:lnTo>
                  <a:pt x="0" y="550053"/>
                </a:lnTo>
                <a:lnTo>
                  <a:pt x="686816" y="275027"/>
                </a:lnTo>
                <a:lnTo>
                  <a:pt x="0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2550286" y="9309093"/>
          <a:ext cx="14524990" cy="1118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030"/>
                <a:gridCol w="956309"/>
                <a:gridCol w="4318635"/>
                <a:gridCol w="644525"/>
                <a:gridCol w="724534"/>
                <a:gridCol w="589279"/>
                <a:gridCol w="4318000"/>
                <a:gridCol w="1010920"/>
                <a:gridCol w="946784"/>
              </a:tblGrid>
              <a:tr h="557530">
                <a:tc gridSpan="2">
                  <a:txBody>
                    <a:bodyPr/>
                    <a:lstStyle/>
                    <a:p>
                      <a:pPr marL="5124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66635F"/>
                      </a:solidFill>
                      <a:prstDash val="solid"/>
                    </a:lnL>
                    <a:lnR w="12700">
                      <a:solidFill>
                        <a:srgbClr val="66635F"/>
                      </a:solidFill>
                      <a:prstDash val="solid"/>
                    </a:lnR>
                    <a:lnT w="12700">
                      <a:solidFill>
                        <a:srgbClr val="66635F"/>
                      </a:solidFill>
                      <a:prstDash val="solid"/>
                    </a:lnT>
                    <a:lnB w="12700">
                      <a:solidFill>
                        <a:srgbClr val="66635F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6635F"/>
                      </a:solidFill>
                      <a:prstDash val="solid"/>
                    </a:lnL>
                    <a:lnR w="12700">
                      <a:solidFill>
                        <a:srgbClr val="66635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66635F"/>
                      </a:solidFill>
                      <a:prstDash val="solid"/>
                    </a:lnL>
                    <a:lnR w="12700">
                      <a:solidFill>
                        <a:srgbClr val="66635F"/>
                      </a:solidFill>
                      <a:prstDash val="solid"/>
                    </a:lnR>
                    <a:lnT w="12700">
                      <a:solidFill>
                        <a:srgbClr val="66635F"/>
                      </a:solidFill>
                      <a:prstDash val="solid"/>
                    </a:lnT>
                    <a:lnB w="12700">
                      <a:solidFill>
                        <a:srgbClr val="66635F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6635F"/>
                      </a:solidFill>
                      <a:prstDash val="solid"/>
                    </a:lnL>
                    <a:lnR w="12700">
                      <a:solidFill>
                        <a:srgbClr val="66635F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66635F"/>
                      </a:solidFill>
                      <a:prstDash val="solid"/>
                    </a:lnL>
                    <a:lnR w="12700">
                      <a:solidFill>
                        <a:srgbClr val="66635F"/>
                      </a:solidFill>
                      <a:prstDash val="solid"/>
                    </a:lnR>
                    <a:lnT w="12700">
                      <a:solidFill>
                        <a:srgbClr val="66635F"/>
                      </a:solidFill>
                      <a:prstDash val="solid"/>
                    </a:lnT>
                    <a:lnB w="12700">
                      <a:solidFill>
                        <a:srgbClr val="66635F"/>
                      </a:solidFill>
                      <a:prstDash val="solid"/>
                    </a:lnB>
                    <a:solidFill>
                      <a:srgbClr val="49639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28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3975">
                      <a:solidFill>
                        <a:srgbClr val="414141"/>
                      </a:solidFill>
                      <a:prstDash val="solid"/>
                    </a:lnR>
                    <a:lnT w="12700">
                      <a:solidFill>
                        <a:srgbClr val="66635F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14141"/>
                      </a:solidFill>
                      <a:prstDash val="solid"/>
                    </a:lnL>
                    <a:lnR w="53975">
                      <a:solidFill>
                        <a:srgbClr val="414141"/>
                      </a:solidFill>
                      <a:prstDash val="solid"/>
                    </a:lnR>
                    <a:lnT w="12700">
                      <a:solidFill>
                        <a:srgbClr val="66635F"/>
                      </a:solidFill>
                      <a:prstDash val="solid"/>
                    </a:lnT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14141"/>
                      </a:solidFill>
                      <a:prstDash val="solid"/>
                    </a:lnL>
                    <a:lnR w="53975">
                      <a:solidFill>
                        <a:srgbClr val="414141"/>
                      </a:solidFill>
                      <a:prstDash val="solid"/>
                    </a:lnR>
                    <a:lnT w="12700">
                      <a:solidFill>
                        <a:srgbClr val="66635F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14141"/>
                      </a:solidFill>
                      <a:prstDash val="solid"/>
                    </a:lnL>
                    <a:lnR w="53975">
                      <a:solidFill>
                        <a:srgbClr val="414141"/>
                      </a:solidFill>
                      <a:prstDash val="solid"/>
                    </a:lnR>
                    <a:lnT w="12700">
                      <a:solidFill>
                        <a:srgbClr val="66635F"/>
                      </a:solidFill>
                      <a:prstDash val="solid"/>
                    </a:lnT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14141"/>
                      </a:solidFill>
                      <a:prstDash val="solid"/>
                    </a:lnL>
                    <a:lnT w="12700">
                      <a:solidFill>
                        <a:srgbClr val="66635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4680485" y="7090999"/>
            <a:ext cx="10226040" cy="2926080"/>
          </a:xfrm>
          <a:custGeom>
            <a:avLst/>
            <a:gdLst/>
            <a:ahLst/>
            <a:cxnLst/>
            <a:rect l="l" t="t" r="r" b="b"/>
            <a:pathLst>
              <a:path w="10226040" h="2926079">
                <a:moveTo>
                  <a:pt x="0" y="0"/>
                </a:moveTo>
                <a:lnTo>
                  <a:pt x="19551" y="2922532"/>
                </a:lnTo>
                <a:lnTo>
                  <a:pt x="4026463" y="2925892"/>
                </a:lnTo>
                <a:lnTo>
                  <a:pt x="4002249" y="858528"/>
                </a:lnTo>
                <a:lnTo>
                  <a:pt x="6225513" y="860515"/>
                </a:lnTo>
                <a:lnTo>
                  <a:pt x="6244982" y="2861782"/>
                </a:lnTo>
                <a:lnTo>
                  <a:pt x="10225472" y="2860372"/>
                </a:lnTo>
                <a:lnTo>
                  <a:pt x="10212756" y="173111"/>
                </a:lnTo>
                <a:lnTo>
                  <a:pt x="10212607" y="141698"/>
                </a:lnTo>
              </a:path>
            </a:pathLst>
          </a:custGeom>
          <a:ln w="62825">
            <a:solidFill>
              <a:srgbClr val="085E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767591" y="7012813"/>
            <a:ext cx="251460" cy="252095"/>
          </a:xfrm>
          <a:custGeom>
            <a:avLst/>
            <a:gdLst/>
            <a:ahLst/>
            <a:cxnLst/>
            <a:rect l="l" t="t" r="r" b="b"/>
            <a:pathLst>
              <a:path w="251459" h="252095">
                <a:moveTo>
                  <a:pt x="124456" y="0"/>
                </a:moveTo>
                <a:lnTo>
                  <a:pt x="0" y="251892"/>
                </a:lnTo>
                <a:lnTo>
                  <a:pt x="251301" y="250704"/>
                </a:lnTo>
                <a:lnTo>
                  <a:pt x="124456" y="0"/>
                </a:lnTo>
                <a:close/>
              </a:path>
            </a:pathLst>
          </a:custGeom>
          <a:solidFill>
            <a:srgbClr val="085E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147885" y="2558987"/>
            <a:ext cx="2491740" cy="1047750"/>
          </a:xfrm>
          <a:custGeom>
            <a:avLst/>
            <a:gdLst/>
            <a:ahLst/>
            <a:cxnLst/>
            <a:rect l="l" t="t" r="r" b="b"/>
            <a:pathLst>
              <a:path w="2491740" h="1047750">
                <a:moveTo>
                  <a:pt x="1222833" y="0"/>
                </a:moveTo>
                <a:lnTo>
                  <a:pt x="1166397" y="1649"/>
                </a:lnTo>
                <a:lnTo>
                  <a:pt x="1111178" y="6513"/>
                </a:lnTo>
                <a:lnTo>
                  <a:pt x="1057346" y="14468"/>
                </a:lnTo>
                <a:lnTo>
                  <a:pt x="1005070" y="25389"/>
                </a:lnTo>
                <a:lnTo>
                  <a:pt x="954517" y="39152"/>
                </a:lnTo>
                <a:lnTo>
                  <a:pt x="905856" y="55630"/>
                </a:lnTo>
                <a:lnTo>
                  <a:pt x="859254" y="74700"/>
                </a:lnTo>
                <a:lnTo>
                  <a:pt x="814882" y="96237"/>
                </a:lnTo>
                <a:lnTo>
                  <a:pt x="772906" y="120116"/>
                </a:lnTo>
                <a:lnTo>
                  <a:pt x="733495" y="146212"/>
                </a:lnTo>
                <a:lnTo>
                  <a:pt x="696818" y="174401"/>
                </a:lnTo>
                <a:lnTo>
                  <a:pt x="663043" y="204558"/>
                </a:lnTo>
                <a:lnTo>
                  <a:pt x="632338" y="236558"/>
                </a:lnTo>
                <a:lnTo>
                  <a:pt x="604871" y="270276"/>
                </a:lnTo>
                <a:lnTo>
                  <a:pt x="580811" y="305587"/>
                </a:lnTo>
                <a:lnTo>
                  <a:pt x="560327" y="342368"/>
                </a:lnTo>
                <a:lnTo>
                  <a:pt x="540268" y="340110"/>
                </a:lnTo>
                <a:lnTo>
                  <a:pt x="519946" y="338449"/>
                </a:lnTo>
                <a:lnTo>
                  <a:pt x="499379" y="337424"/>
                </a:lnTo>
                <a:lnTo>
                  <a:pt x="478584" y="337074"/>
                </a:lnTo>
                <a:lnTo>
                  <a:pt x="422763" y="339463"/>
                </a:lnTo>
                <a:lnTo>
                  <a:pt x="368835" y="346454"/>
                </a:lnTo>
                <a:lnTo>
                  <a:pt x="317159" y="357779"/>
                </a:lnTo>
                <a:lnTo>
                  <a:pt x="268095" y="373173"/>
                </a:lnTo>
                <a:lnTo>
                  <a:pt x="222000" y="392368"/>
                </a:lnTo>
                <a:lnTo>
                  <a:pt x="179235" y="415098"/>
                </a:lnTo>
                <a:lnTo>
                  <a:pt x="140156" y="441096"/>
                </a:lnTo>
                <a:lnTo>
                  <a:pt x="105125" y="470096"/>
                </a:lnTo>
                <a:lnTo>
                  <a:pt x="74498" y="501831"/>
                </a:lnTo>
                <a:lnTo>
                  <a:pt x="48635" y="536034"/>
                </a:lnTo>
                <a:lnTo>
                  <a:pt x="27895" y="572440"/>
                </a:lnTo>
                <a:lnTo>
                  <a:pt x="12637" y="610781"/>
                </a:lnTo>
                <a:lnTo>
                  <a:pt x="3219" y="650791"/>
                </a:lnTo>
                <a:lnTo>
                  <a:pt x="0" y="692203"/>
                </a:lnTo>
                <a:lnTo>
                  <a:pt x="3219" y="733613"/>
                </a:lnTo>
                <a:lnTo>
                  <a:pt x="12637" y="773618"/>
                </a:lnTo>
                <a:lnTo>
                  <a:pt x="27896" y="811950"/>
                </a:lnTo>
                <a:lnTo>
                  <a:pt x="48636" y="848345"/>
                </a:lnTo>
                <a:lnTo>
                  <a:pt x="74500" y="882536"/>
                </a:lnTo>
                <a:lnTo>
                  <a:pt x="105127" y="914257"/>
                </a:lnTo>
                <a:lnTo>
                  <a:pt x="140159" y="943243"/>
                </a:lnTo>
                <a:lnTo>
                  <a:pt x="179237" y="969226"/>
                </a:lnTo>
                <a:lnTo>
                  <a:pt x="222003" y="991943"/>
                </a:lnTo>
                <a:lnTo>
                  <a:pt x="268097" y="1011125"/>
                </a:lnTo>
                <a:lnTo>
                  <a:pt x="317162" y="1026507"/>
                </a:lnTo>
                <a:lnTo>
                  <a:pt x="368837" y="1037824"/>
                </a:lnTo>
                <a:lnTo>
                  <a:pt x="422764" y="1044809"/>
                </a:lnTo>
                <a:lnTo>
                  <a:pt x="478584" y="1047197"/>
                </a:lnTo>
                <a:lnTo>
                  <a:pt x="483579" y="1047197"/>
                </a:lnTo>
                <a:lnTo>
                  <a:pt x="488619" y="1047038"/>
                </a:lnTo>
                <a:lnTo>
                  <a:pt x="493570" y="1046925"/>
                </a:lnTo>
                <a:lnTo>
                  <a:pt x="1214659" y="1047061"/>
                </a:lnTo>
                <a:lnTo>
                  <a:pt x="1217393" y="1047083"/>
                </a:lnTo>
                <a:lnTo>
                  <a:pt x="1220092" y="1047197"/>
                </a:lnTo>
                <a:lnTo>
                  <a:pt x="1222833" y="1047197"/>
                </a:lnTo>
                <a:lnTo>
                  <a:pt x="1225523" y="1047197"/>
                </a:lnTo>
                <a:lnTo>
                  <a:pt x="1228129" y="1047083"/>
                </a:lnTo>
                <a:lnTo>
                  <a:pt x="1230812" y="1047061"/>
                </a:lnTo>
                <a:lnTo>
                  <a:pt x="2092226" y="1047197"/>
                </a:lnTo>
                <a:lnTo>
                  <a:pt x="2146372" y="1044496"/>
                </a:lnTo>
                <a:lnTo>
                  <a:pt x="2198303" y="1036629"/>
                </a:lnTo>
                <a:lnTo>
                  <a:pt x="2247542" y="1023947"/>
                </a:lnTo>
                <a:lnTo>
                  <a:pt x="2293615" y="1006802"/>
                </a:lnTo>
                <a:lnTo>
                  <a:pt x="2336047" y="985548"/>
                </a:lnTo>
                <a:lnTo>
                  <a:pt x="2374362" y="960535"/>
                </a:lnTo>
                <a:lnTo>
                  <a:pt x="2408086" y="932116"/>
                </a:lnTo>
                <a:lnTo>
                  <a:pt x="2436743" y="900643"/>
                </a:lnTo>
                <a:lnTo>
                  <a:pt x="2459859" y="866469"/>
                </a:lnTo>
                <a:lnTo>
                  <a:pt x="2476959" y="829945"/>
                </a:lnTo>
                <a:lnTo>
                  <a:pt x="2487567" y="791423"/>
                </a:lnTo>
                <a:lnTo>
                  <a:pt x="2491208" y="751256"/>
                </a:lnTo>
                <a:lnTo>
                  <a:pt x="2487567" y="711086"/>
                </a:lnTo>
                <a:lnTo>
                  <a:pt x="2476959" y="672557"/>
                </a:lnTo>
                <a:lnTo>
                  <a:pt x="2459859" y="636021"/>
                </a:lnTo>
                <a:lnTo>
                  <a:pt x="2436743" y="601833"/>
                </a:lnTo>
                <a:lnTo>
                  <a:pt x="2408085" y="570344"/>
                </a:lnTo>
                <a:lnTo>
                  <a:pt x="2374361" y="541908"/>
                </a:lnTo>
                <a:lnTo>
                  <a:pt x="2336046" y="516879"/>
                </a:lnTo>
                <a:lnTo>
                  <a:pt x="2293615" y="495608"/>
                </a:lnTo>
                <a:lnTo>
                  <a:pt x="2247542" y="478450"/>
                </a:lnTo>
                <a:lnTo>
                  <a:pt x="2198303" y="465757"/>
                </a:lnTo>
                <a:lnTo>
                  <a:pt x="2146372" y="457882"/>
                </a:lnTo>
                <a:lnTo>
                  <a:pt x="2092226" y="455179"/>
                </a:lnTo>
                <a:lnTo>
                  <a:pt x="2048406" y="456964"/>
                </a:lnTo>
                <a:lnTo>
                  <a:pt x="2005960" y="462179"/>
                </a:lnTo>
                <a:lnTo>
                  <a:pt x="1965143" y="470613"/>
                </a:lnTo>
                <a:lnTo>
                  <a:pt x="1926210" y="482058"/>
                </a:lnTo>
                <a:lnTo>
                  <a:pt x="1919884" y="442045"/>
                </a:lnTo>
                <a:lnTo>
                  <a:pt x="1909585" y="403010"/>
                </a:lnTo>
                <a:lnTo>
                  <a:pt x="1895470" y="365069"/>
                </a:lnTo>
                <a:lnTo>
                  <a:pt x="1877694" y="328338"/>
                </a:lnTo>
                <a:lnTo>
                  <a:pt x="1856414" y="292933"/>
                </a:lnTo>
                <a:lnTo>
                  <a:pt x="1831786" y="258971"/>
                </a:lnTo>
                <a:lnTo>
                  <a:pt x="1803966" y="226568"/>
                </a:lnTo>
                <a:lnTo>
                  <a:pt x="1773110" y="195839"/>
                </a:lnTo>
                <a:lnTo>
                  <a:pt x="1739374" y="166901"/>
                </a:lnTo>
                <a:lnTo>
                  <a:pt x="1702914" y="139870"/>
                </a:lnTo>
                <a:lnTo>
                  <a:pt x="1663886" y="114863"/>
                </a:lnTo>
                <a:lnTo>
                  <a:pt x="1622446" y="91995"/>
                </a:lnTo>
                <a:lnTo>
                  <a:pt x="1578751" y="71382"/>
                </a:lnTo>
                <a:lnTo>
                  <a:pt x="1532956" y="53140"/>
                </a:lnTo>
                <a:lnTo>
                  <a:pt x="1485217" y="37387"/>
                </a:lnTo>
                <a:lnTo>
                  <a:pt x="1435691" y="24237"/>
                </a:lnTo>
                <a:lnTo>
                  <a:pt x="1384534" y="13807"/>
                </a:lnTo>
                <a:lnTo>
                  <a:pt x="1331901" y="6214"/>
                </a:lnTo>
                <a:lnTo>
                  <a:pt x="1277949" y="1572"/>
                </a:lnTo>
                <a:lnTo>
                  <a:pt x="122283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301753" y="3124545"/>
            <a:ext cx="2491740" cy="1047750"/>
          </a:xfrm>
          <a:custGeom>
            <a:avLst/>
            <a:gdLst/>
            <a:ahLst/>
            <a:cxnLst/>
            <a:rect l="l" t="t" r="r" b="b"/>
            <a:pathLst>
              <a:path w="2491740" h="1047750">
                <a:moveTo>
                  <a:pt x="1884482" y="704828"/>
                </a:moveTo>
                <a:lnTo>
                  <a:pt x="560327" y="704828"/>
                </a:lnTo>
                <a:lnTo>
                  <a:pt x="580811" y="741609"/>
                </a:lnTo>
                <a:lnTo>
                  <a:pt x="604871" y="776921"/>
                </a:lnTo>
                <a:lnTo>
                  <a:pt x="632338" y="810639"/>
                </a:lnTo>
                <a:lnTo>
                  <a:pt x="663043" y="842639"/>
                </a:lnTo>
                <a:lnTo>
                  <a:pt x="696818" y="872796"/>
                </a:lnTo>
                <a:lnTo>
                  <a:pt x="733495" y="900984"/>
                </a:lnTo>
                <a:lnTo>
                  <a:pt x="772906" y="927081"/>
                </a:lnTo>
                <a:lnTo>
                  <a:pt x="814882" y="950960"/>
                </a:lnTo>
                <a:lnTo>
                  <a:pt x="859255" y="972497"/>
                </a:lnTo>
                <a:lnTo>
                  <a:pt x="905856" y="991567"/>
                </a:lnTo>
                <a:lnTo>
                  <a:pt x="954518" y="1008045"/>
                </a:lnTo>
                <a:lnTo>
                  <a:pt x="1005071" y="1021807"/>
                </a:lnTo>
                <a:lnTo>
                  <a:pt x="1057348" y="1032728"/>
                </a:lnTo>
                <a:lnTo>
                  <a:pt x="1111180" y="1040683"/>
                </a:lnTo>
                <a:lnTo>
                  <a:pt x="1166399" y="1045548"/>
                </a:lnTo>
                <a:lnTo>
                  <a:pt x="1222837" y="1047197"/>
                </a:lnTo>
                <a:lnTo>
                  <a:pt x="1277951" y="1045624"/>
                </a:lnTo>
                <a:lnTo>
                  <a:pt x="1331903" y="1040983"/>
                </a:lnTo>
                <a:lnTo>
                  <a:pt x="1384536" y="1033389"/>
                </a:lnTo>
                <a:lnTo>
                  <a:pt x="1435693" y="1022959"/>
                </a:lnTo>
                <a:lnTo>
                  <a:pt x="1485218" y="1009810"/>
                </a:lnTo>
                <a:lnTo>
                  <a:pt x="1532957" y="994056"/>
                </a:lnTo>
                <a:lnTo>
                  <a:pt x="1578751" y="975815"/>
                </a:lnTo>
                <a:lnTo>
                  <a:pt x="1622446" y="955202"/>
                </a:lnTo>
                <a:lnTo>
                  <a:pt x="1663886" y="932333"/>
                </a:lnTo>
                <a:lnTo>
                  <a:pt x="1702914" y="907326"/>
                </a:lnTo>
                <a:lnTo>
                  <a:pt x="1739373" y="880295"/>
                </a:lnTo>
                <a:lnTo>
                  <a:pt x="1773109" y="851357"/>
                </a:lnTo>
                <a:lnTo>
                  <a:pt x="1803965" y="820628"/>
                </a:lnTo>
                <a:lnTo>
                  <a:pt x="1831785" y="788225"/>
                </a:lnTo>
                <a:lnTo>
                  <a:pt x="1856413" y="754263"/>
                </a:lnTo>
                <a:lnTo>
                  <a:pt x="1877693" y="718858"/>
                </a:lnTo>
                <a:lnTo>
                  <a:pt x="1884482" y="704828"/>
                </a:lnTo>
                <a:close/>
              </a:path>
              <a:path w="2491740" h="1047750">
                <a:moveTo>
                  <a:pt x="483578" y="0"/>
                </a:moveTo>
                <a:lnTo>
                  <a:pt x="478584" y="0"/>
                </a:lnTo>
                <a:lnTo>
                  <a:pt x="422764" y="2387"/>
                </a:lnTo>
                <a:lnTo>
                  <a:pt x="368836" y="9372"/>
                </a:lnTo>
                <a:lnTo>
                  <a:pt x="317161" y="20689"/>
                </a:lnTo>
                <a:lnTo>
                  <a:pt x="268097" y="36072"/>
                </a:lnTo>
                <a:lnTo>
                  <a:pt x="222003" y="55254"/>
                </a:lnTo>
                <a:lnTo>
                  <a:pt x="179237" y="77970"/>
                </a:lnTo>
                <a:lnTo>
                  <a:pt x="140159" y="103954"/>
                </a:lnTo>
                <a:lnTo>
                  <a:pt x="105127" y="132939"/>
                </a:lnTo>
                <a:lnTo>
                  <a:pt x="74500" y="164660"/>
                </a:lnTo>
                <a:lnTo>
                  <a:pt x="48636" y="198851"/>
                </a:lnTo>
                <a:lnTo>
                  <a:pt x="27896" y="235246"/>
                </a:lnTo>
                <a:lnTo>
                  <a:pt x="12637" y="273579"/>
                </a:lnTo>
                <a:lnTo>
                  <a:pt x="3219" y="313583"/>
                </a:lnTo>
                <a:lnTo>
                  <a:pt x="0" y="354993"/>
                </a:lnTo>
                <a:lnTo>
                  <a:pt x="3219" y="396405"/>
                </a:lnTo>
                <a:lnTo>
                  <a:pt x="12637" y="436415"/>
                </a:lnTo>
                <a:lnTo>
                  <a:pt x="27895" y="474756"/>
                </a:lnTo>
                <a:lnTo>
                  <a:pt x="48635" y="511162"/>
                </a:lnTo>
                <a:lnTo>
                  <a:pt x="74498" y="545366"/>
                </a:lnTo>
                <a:lnTo>
                  <a:pt x="105125" y="577101"/>
                </a:lnTo>
                <a:lnTo>
                  <a:pt x="140156" y="606101"/>
                </a:lnTo>
                <a:lnTo>
                  <a:pt x="179235" y="632099"/>
                </a:lnTo>
                <a:lnTo>
                  <a:pt x="222000" y="654829"/>
                </a:lnTo>
                <a:lnTo>
                  <a:pt x="268095" y="674023"/>
                </a:lnTo>
                <a:lnTo>
                  <a:pt x="317159" y="689417"/>
                </a:lnTo>
                <a:lnTo>
                  <a:pt x="368834" y="700742"/>
                </a:lnTo>
                <a:lnTo>
                  <a:pt x="422762" y="707733"/>
                </a:lnTo>
                <a:lnTo>
                  <a:pt x="478584" y="710122"/>
                </a:lnTo>
                <a:lnTo>
                  <a:pt x="499379" y="709772"/>
                </a:lnTo>
                <a:lnTo>
                  <a:pt x="519946" y="708748"/>
                </a:lnTo>
                <a:lnTo>
                  <a:pt x="540268" y="707087"/>
                </a:lnTo>
                <a:lnTo>
                  <a:pt x="560327" y="704828"/>
                </a:lnTo>
                <a:lnTo>
                  <a:pt x="1884482" y="704828"/>
                </a:lnTo>
                <a:lnTo>
                  <a:pt x="1895468" y="682128"/>
                </a:lnTo>
                <a:lnTo>
                  <a:pt x="1909583" y="644186"/>
                </a:lnTo>
                <a:lnTo>
                  <a:pt x="1919882" y="605151"/>
                </a:lnTo>
                <a:lnTo>
                  <a:pt x="1926208" y="565138"/>
                </a:lnTo>
                <a:lnTo>
                  <a:pt x="2257232" y="565138"/>
                </a:lnTo>
                <a:lnTo>
                  <a:pt x="2293615" y="551588"/>
                </a:lnTo>
                <a:lnTo>
                  <a:pt x="2336047" y="530318"/>
                </a:lnTo>
                <a:lnTo>
                  <a:pt x="2374362" y="505288"/>
                </a:lnTo>
                <a:lnTo>
                  <a:pt x="2408085" y="476852"/>
                </a:lnTo>
                <a:lnTo>
                  <a:pt x="2436742" y="445364"/>
                </a:lnTo>
                <a:lnTo>
                  <a:pt x="2459858" y="411175"/>
                </a:lnTo>
                <a:lnTo>
                  <a:pt x="2476957" y="374640"/>
                </a:lnTo>
                <a:lnTo>
                  <a:pt x="2487565" y="336111"/>
                </a:lnTo>
                <a:lnTo>
                  <a:pt x="2491206" y="295941"/>
                </a:lnTo>
                <a:lnTo>
                  <a:pt x="2487565" y="255774"/>
                </a:lnTo>
                <a:lnTo>
                  <a:pt x="2476957" y="217252"/>
                </a:lnTo>
                <a:lnTo>
                  <a:pt x="2459858" y="180728"/>
                </a:lnTo>
                <a:lnTo>
                  <a:pt x="2436742" y="146553"/>
                </a:lnTo>
                <a:lnTo>
                  <a:pt x="2408085" y="115080"/>
                </a:lnTo>
                <a:lnTo>
                  <a:pt x="2374362" y="86662"/>
                </a:lnTo>
                <a:lnTo>
                  <a:pt x="2336047" y="61649"/>
                </a:lnTo>
                <a:lnTo>
                  <a:pt x="2293615" y="40394"/>
                </a:lnTo>
                <a:lnTo>
                  <a:pt x="2247542" y="23250"/>
                </a:lnTo>
                <a:lnTo>
                  <a:pt x="2198303" y="10568"/>
                </a:lnTo>
                <a:lnTo>
                  <a:pt x="2146372" y="2700"/>
                </a:lnTo>
                <a:lnTo>
                  <a:pt x="2097682" y="272"/>
                </a:lnTo>
                <a:lnTo>
                  <a:pt x="493570" y="272"/>
                </a:lnTo>
                <a:lnTo>
                  <a:pt x="483578" y="0"/>
                </a:lnTo>
                <a:close/>
              </a:path>
              <a:path w="2491740" h="1047750">
                <a:moveTo>
                  <a:pt x="2257232" y="565138"/>
                </a:moveTo>
                <a:lnTo>
                  <a:pt x="1926208" y="565138"/>
                </a:lnTo>
                <a:lnTo>
                  <a:pt x="1965142" y="576583"/>
                </a:lnTo>
                <a:lnTo>
                  <a:pt x="2005961" y="585018"/>
                </a:lnTo>
                <a:lnTo>
                  <a:pt x="2048407" y="590233"/>
                </a:lnTo>
                <a:lnTo>
                  <a:pt x="2092224" y="592018"/>
                </a:lnTo>
                <a:lnTo>
                  <a:pt x="2146372" y="589315"/>
                </a:lnTo>
                <a:lnTo>
                  <a:pt x="2198303" y="581440"/>
                </a:lnTo>
                <a:lnTo>
                  <a:pt x="2247542" y="568747"/>
                </a:lnTo>
                <a:lnTo>
                  <a:pt x="2257232" y="565138"/>
                </a:lnTo>
                <a:close/>
              </a:path>
              <a:path w="2491740" h="1047750">
                <a:moveTo>
                  <a:pt x="1225528" y="0"/>
                </a:moveTo>
                <a:lnTo>
                  <a:pt x="1220093" y="0"/>
                </a:lnTo>
                <a:lnTo>
                  <a:pt x="1217392" y="114"/>
                </a:lnTo>
                <a:lnTo>
                  <a:pt x="493570" y="272"/>
                </a:lnTo>
                <a:lnTo>
                  <a:pt x="2097682" y="272"/>
                </a:lnTo>
                <a:lnTo>
                  <a:pt x="2094953" y="136"/>
                </a:lnTo>
                <a:lnTo>
                  <a:pt x="1230815" y="136"/>
                </a:lnTo>
                <a:lnTo>
                  <a:pt x="1228124" y="114"/>
                </a:lnTo>
                <a:lnTo>
                  <a:pt x="1225528" y="0"/>
                </a:lnTo>
                <a:close/>
              </a:path>
              <a:path w="2491740" h="1047750">
                <a:moveTo>
                  <a:pt x="2092224" y="0"/>
                </a:moveTo>
                <a:lnTo>
                  <a:pt x="1230815" y="136"/>
                </a:lnTo>
                <a:lnTo>
                  <a:pt x="2094953" y="136"/>
                </a:lnTo>
                <a:lnTo>
                  <a:pt x="20922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301753" y="3124545"/>
            <a:ext cx="2491740" cy="1047750"/>
          </a:xfrm>
          <a:custGeom>
            <a:avLst/>
            <a:gdLst/>
            <a:ahLst/>
            <a:cxnLst/>
            <a:rect l="l" t="t" r="r" b="b"/>
            <a:pathLst>
              <a:path w="2491740" h="1047750">
                <a:moveTo>
                  <a:pt x="1222833" y="1047197"/>
                </a:moveTo>
                <a:lnTo>
                  <a:pt x="1166397" y="1045548"/>
                </a:lnTo>
                <a:lnTo>
                  <a:pt x="1111178" y="1040683"/>
                </a:lnTo>
                <a:lnTo>
                  <a:pt x="1057346" y="1032728"/>
                </a:lnTo>
                <a:lnTo>
                  <a:pt x="1005070" y="1021807"/>
                </a:lnTo>
                <a:lnTo>
                  <a:pt x="954517" y="1008045"/>
                </a:lnTo>
                <a:lnTo>
                  <a:pt x="905856" y="991566"/>
                </a:lnTo>
                <a:lnTo>
                  <a:pt x="859254" y="972496"/>
                </a:lnTo>
                <a:lnTo>
                  <a:pt x="814882" y="950960"/>
                </a:lnTo>
                <a:lnTo>
                  <a:pt x="772906" y="927081"/>
                </a:lnTo>
                <a:lnTo>
                  <a:pt x="733495" y="900984"/>
                </a:lnTo>
                <a:lnTo>
                  <a:pt x="696818" y="872795"/>
                </a:lnTo>
                <a:lnTo>
                  <a:pt x="663043" y="842639"/>
                </a:lnTo>
                <a:lnTo>
                  <a:pt x="632338" y="810639"/>
                </a:lnTo>
                <a:lnTo>
                  <a:pt x="604871" y="776921"/>
                </a:lnTo>
                <a:lnTo>
                  <a:pt x="580811" y="741609"/>
                </a:lnTo>
                <a:lnTo>
                  <a:pt x="560327" y="704828"/>
                </a:lnTo>
                <a:lnTo>
                  <a:pt x="540268" y="707087"/>
                </a:lnTo>
                <a:lnTo>
                  <a:pt x="519946" y="708748"/>
                </a:lnTo>
                <a:lnTo>
                  <a:pt x="499379" y="709772"/>
                </a:lnTo>
                <a:lnTo>
                  <a:pt x="478584" y="710123"/>
                </a:lnTo>
                <a:lnTo>
                  <a:pt x="422763" y="707733"/>
                </a:lnTo>
                <a:lnTo>
                  <a:pt x="368835" y="700742"/>
                </a:lnTo>
                <a:lnTo>
                  <a:pt x="317159" y="689417"/>
                </a:lnTo>
                <a:lnTo>
                  <a:pt x="268095" y="674024"/>
                </a:lnTo>
                <a:lnTo>
                  <a:pt x="222000" y="654829"/>
                </a:lnTo>
                <a:lnTo>
                  <a:pt x="179235" y="632099"/>
                </a:lnTo>
                <a:lnTo>
                  <a:pt x="140156" y="606101"/>
                </a:lnTo>
                <a:lnTo>
                  <a:pt x="105125" y="577101"/>
                </a:lnTo>
                <a:lnTo>
                  <a:pt x="74498" y="545366"/>
                </a:lnTo>
                <a:lnTo>
                  <a:pt x="48635" y="511162"/>
                </a:lnTo>
                <a:lnTo>
                  <a:pt x="27895" y="474756"/>
                </a:lnTo>
                <a:lnTo>
                  <a:pt x="12637" y="436415"/>
                </a:lnTo>
                <a:lnTo>
                  <a:pt x="3219" y="396405"/>
                </a:lnTo>
                <a:lnTo>
                  <a:pt x="0" y="354993"/>
                </a:lnTo>
                <a:lnTo>
                  <a:pt x="3219" y="313583"/>
                </a:lnTo>
                <a:lnTo>
                  <a:pt x="12637" y="273579"/>
                </a:lnTo>
                <a:lnTo>
                  <a:pt x="27896" y="235246"/>
                </a:lnTo>
                <a:lnTo>
                  <a:pt x="48636" y="198851"/>
                </a:lnTo>
                <a:lnTo>
                  <a:pt x="74500" y="164660"/>
                </a:lnTo>
                <a:lnTo>
                  <a:pt x="105127" y="132939"/>
                </a:lnTo>
                <a:lnTo>
                  <a:pt x="140159" y="103954"/>
                </a:lnTo>
                <a:lnTo>
                  <a:pt x="179237" y="77970"/>
                </a:lnTo>
                <a:lnTo>
                  <a:pt x="222003" y="55254"/>
                </a:lnTo>
                <a:lnTo>
                  <a:pt x="268097" y="36072"/>
                </a:lnTo>
                <a:lnTo>
                  <a:pt x="317162" y="20689"/>
                </a:lnTo>
                <a:lnTo>
                  <a:pt x="368837" y="9372"/>
                </a:lnTo>
                <a:lnTo>
                  <a:pt x="422764" y="2387"/>
                </a:lnTo>
                <a:lnTo>
                  <a:pt x="478584" y="0"/>
                </a:lnTo>
                <a:lnTo>
                  <a:pt x="483579" y="0"/>
                </a:lnTo>
                <a:lnTo>
                  <a:pt x="488619" y="158"/>
                </a:lnTo>
                <a:lnTo>
                  <a:pt x="493570" y="271"/>
                </a:lnTo>
                <a:lnTo>
                  <a:pt x="1214659" y="135"/>
                </a:lnTo>
                <a:lnTo>
                  <a:pt x="1217393" y="114"/>
                </a:lnTo>
                <a:lnTo>
                  <a:pt x="1220092" y="0"/>
                </a:lnTo>
                <a:lnTo>
                  <a:pt x="1222833" y="0"/>
                </a:lnTo>
                <a:lnTo>
                  <a:pt x="1225523" y="0"/>
                </a:lnTo>
                <a:lnTo>
                  <a:pt x="1228129" y="113"/>
                </a:lnTo>
                <a:lnTo>
                  <a:pt x="1230812" y="135"/>
                </a:lnTo>
                <a:lnTo>
                  <a:pt x="2092226" y="0"/>
                </a:lnTo>
                <a:lnTo>
                  <a:pt x="2146372" y="2700"/>
                </a:lnTo>
                <a:lnTo>
                  <a:pt x="2198303" y="10568"/>
                </a:lnTo>
                <a:lnTo>
                  <a:pt x="2247542" y="23250"/>
                </a:lnTo>
                <a:lnTo>
                  <a:pt x="2293615" y="40394"/>
                </a:lnTo>
                <a:lnTo>
                  <a:pt x="2336047" y="61649"/>
                </a:lnTo>
                <a:lnTo>
                  <a:pt x="2374362" y="86661"/>
                </a:lnTo>
                <a:lnTo>
                  <a:pt x="2408086" y="115080"/>
                </a:lnTo>
                <a:lnTo>
                  <a:pt x="2436743" y="146553"/>
                </a:lnTo>
                <a:lnTo>
                  <a:pt x="2459859" y="180728"/>
                </a:lnTo>
                <a:lnTo>
                  <a:pt x="2476959" y="217252"/>
                </a:lnTo>
                <a:lnTo>
                  <a:pt x="2487567" y="255774"/>
                </a:lnTo>
                <a:lnTo>
                  <a:pt x="2491208" y="295941"/>
                </a:lnTo>
                <a:lnTo>
                  <a:pt x="2487567" y="336111"/>
                </a:lnTo>
                <a:lnTo>
                  <a:pt x="2476959" y="374640"/>
                </a:lnTo>
                <a:lnTo>
                  <a:pt x="2459859" y="411175"/>
                </a:lnTo>
                <a:lnTo>
                  <a:pt x="2436743" y="445364"/>
                </a:lnTo>
                <a:lnTo>
                  <a:pt x="2408085" y="476852"/>
                </a:lnTo>
                <a:lnTo>
                  <a:pt x="2374361" y="505288"/>
                </a:lnTo>
                <a:lnTo>
                  <a:pt x="2336046" y="530318"/>
                </a:lnTo>
                <a:lnTo>
                  <a:pt x="2293615" y="551588"/>
                </a:lnTo>
                <a:lnTo>
                  <a:pt x="2247542" y="568747"/>
                </a:lnTo>
                <a:lnTo>
                  <a:pt x="2198303" y="581440"/>
                </a:lnTo>
                <a:lnTo>
                  <a:pt x="2146372" y="589314"/>
                </a:lnTo>
                <a:lnTo>
                  <a:pt x="2092226" y="592018"/>
                </a:lnTo>
                <a:lnTo>
                  <a:pt x="2048406" y="590233"/>
                </a:lnTo>
                <a:lnTo>
                  <a:pt x="2005960" y="585018"/>
                </a:lnTo>
                <a:lnTo>
                  <a:pt x="1965143" y="576583"/>
                </a:lnTo>
                <a:lnTo>
                  <a:pt x="1926210" y="565139"/>
                </a:lnTo>
                <a:lnTo>
                  <a:pt x="1919884" y="605152"/>
                </a:lnTo>
                <a:lnTo>
                  <a:pt x="1909585" y="644187"/>
                </a:lnTo>
                <a:lnTo>
                  <a:pt x="1895470" y="682128"/>
                </a:lnTo>
                <a:lnTo>
                  <a:pt x="1877694" y="718859"/>
                </a:lnTo>
                <a:lnTo>
                  <a:pt x="1856414" y="754263"/>
                </a:lnTo>
                <a:lnTo>
                  <a:pt x="1831786" y="788225"/>
                </a:lnTo>
                <a:lnTo>
                  <a:pt x="1803966" y="820629"/>
                </a:lnTo>
                <a:lnTo>
                  <a:pt x="1773110" y="851357"/>
                </a:lnTo>
                <a:lnTo>
                  <a:pt x="1739374" y="880295"/>
                </a:lnTo>
                <a:lnTo>
                  <a:pt x="1702914" y="907326"/>
                </a:lnTo>
                <a:lnTo>
                  <a:pt x="1663886" y="932334"/>
                </a:lnTo>
                <a:lnTo>
                  <a:pt x="1622446" y="955202"/>
                </a:lnTo>
                <a:lnTo>
                  <a:pt x="1578751" y="975815"/>
                </a:lnTo>
                <a:lnTo>
                  <a:pt x="1532956" y="994056"/>
                </a:lnTo>
                <a:lnTo>
                  <a:pt x="1485217" y="1009810"/>
                </a:lnTo>
                <a:lnTo>
                  <a:pt x="1435691" y="1022959"/>
                </a:lnTo>
                <a:lnTo>
                  <a:pt x="1384534" y="1033389"/>
                </a:lnTo>
                <a:lnTo>
                  <a:pt x="1331901" y="1040983"/>
                </a:lnTo>
                <a:lnTo>
                  <a:pt x="1277949" y="1045624"/>
                </a:lnTo>
                <a:lnTo>
                  <a:pt x="1222833" y="1047197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219519" y="3101050"/>
            <a:ext cx="2438400" cy="472440"/>
          </a:xfrm>
          <a:custGeom>
            <a:avLst/>
            <a:gdLst/>
            <a:ahLst/>
            <a:cxnLst/>
            <a:rect l="l" t="t" r="r" b="b"/>
            <a:pathLst>
              <a:path w="2438400" h="472439">
                <a:moveTo>
                  <a:pt x="2077592" y="0"/>
                </a:moveTo>
                <a:lnTo>
                  <a:pt x="360756" y="0"/>
                </a:lnTo>
                <a:lnTo>
                  <a:pt x="291087" y="222"/>
                </a:lnTo>
                <a:lnTo>
                  <a:pt x="234902" y="1779"/>
                </a:lnTo>
                <a:lnTo>
                  <a:pt x="190274" y="6004"/>
                </a:lnTo>
                <a:lnTo>
                  <a:pt x="108941" y="37118"/>
                </a:lnTo>
                <a:lnTo>
                  <a:pt x="69121" y="69121"/>
                </a:lnTo>
                <a:lnTo>
                  <a:pt x="37118" y="108941"/>
                </a:lnTo>
                <a:lnTo>
                  <a:pt x="14232" y="155280"/>
                </a:lnTo>
                <a:lnTo>
                  <a:pt x="3585" y="195014"/>
                </a:lnTo>
                <a:lnTo>
                  <a:pt x="0" y="235994"/>
                </a:lnTo>
                <a:lnTo>
                  <a:pt x="899" y="256582"/>
                </a:lnTo>
                <a:lnTo>
                  <a:pt x="8036" y="297055"/>
                </a:lnTo>
                <a:lnTo>
                  <a:pt x="37118" y="363047"/>
                </a:lnTo>
                <a:lnTo>
                  <a:pt x="69121" y="402868"/>
                </a:lnTo>
                <a:lnTo>
                  <a:pt x="108941" y="434871"/>
                </a:lnTo>
                <a:lnTo>
                  <a:pt x="155279" y="457756"/>
                </a:lnTo>
                <a:lnTo>
                  <a:pt x="234902" y="470210"/>
                </a:lnTo>
                <a:lnTo>
                  <a:pt x="291087" y="471767"/>
                </a:lnTo>
                <a:lnTo>
                  <a:pt x="360756" y="471989"/>
                </a:lnTo>
                <a:lnTo>
                  <a:pt x="2077592" y="471989"/>
                </a:lnTo>
                <a:lnTo>
                  <a:pt x="2147256" y="471767"/>
                </a:lnTo>
                <a:lnTo>
                  <a:pt x="2203439" y="470210"/>
                </a:lnTo>
                <a:lnTo>
                  <a:pt x="2248065" y="465985"/>
                </a:lnTo>
                <a:lnTo>
                  <a:pt x="2329403" y="434871"/>
                </a:lnTo>
                <a:lnTo>
                  <a:pt x="2369224" y="402868"/>
                </a:lnTo>
                <a:lnTo>
                  <a:pt x="2401227" y="363047"/>
                </a:lnTo>
                <a:lnTo>
                  <a:pt x="2424115" y="316709"/>
                </a:lnTo>
                <a:lnTo>
                  <a:pt x="2434760" y="276974"/>
                </a:lnTo>
                <a:lnTo>
                  <a:pt x="2438345" y="235994"/>
                </a:lnTo>
                <a:lnTo>
                  <a:pt x="2437445" y="215407"/>
                </a:lnTo>
                <a:lnTo>
                  <a:pt x="2430310" y="174933"/>
                </a:lnTo>
                <a:lnTo>
                  <a:pt x="2401227" y="108941"/>
                </a:lnTo>
                <a:lnTo>
                  <a:pt x="2369224" y="69121"/>
                </a:lnTo>
                <a:lnTo>
                  <a:pt x="2329403" y="37118"/>
                </a:lnTo>
                <a:lnTo>
                  <a:pt x="2283062" y="14232"/>
                </a:lnTo>
                <a:lnTo>
                  <a:pt x="2203439" y="1779"/>
                </a:lnTo>
                <a:lnTo>
                  <a:pt x="2147256" y="222"/>
                </a:lnTo>
                <a:lnTo>
                  <a:pt x="20775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408470" y="2514672"/>
            <a:ext cx="2491740" cy="1047750"/>
          </a:xfrm>
          <a:custGeom>
            <a:avLst/>
            <a:gdLst/>
            <a:ahLst/>
            <a:cxnLst/>
            <a:rect l="l" t="t" r="r" b="b"/>
            <a:pathLst>
              <a:path w="2491740" h="1047750">
                <a:moveTo>
                  <a:pt x="1222833" y="0"/>
                </a:moveTo>
                <a:lnTo>
                  <a:pt x="1166397" y="1649"/>
                </a:lnTo>
                <a:lnTo>
                  <a:pt x="1111178" y="6513"/>
                </a:lnTo>
                <a:lnTo>
                  <a:pt x="1057346" y="14468"/>
                </a:lnTo>
                <a:lnTo>
                  <a:pt x="1005070" y="25389"/>
                </a:lnTo>
                <a:lnTo>
                  <a:pt x="954517" y="39152"/>
                </a:lnTo>
                <a:lnTo>
                  <a:pt x="905856" y="55630"/>
                </a:lnTo>
                <a:lnTo>
                  <a:pt x="859254" y="74700"/>
                </a:lnTo>
                <a:lnTo>
                  <a:pt x="814882" y="96237"/>
                </a:lnTo>
                <a:lnTo>
                  <a:pt x="772906" y="120116"/>
                </a:lnTo>
                <a:lnTo>
                  <a:pt x="733495" y="146212"/>
                </a:lnTo>
                <a:lnTo>
                  <a:pt x="696818" y="174401"/>
                </a:lnTo>
                <a:lnTo>
                  <a:pt x="663043" y="204558"/>
                </a:lnTo>
                <a:lnTo>
                  <a:pt x="632338" y="236558"/>
                </a:lnTo>
                <a:lnTo>
                  <a:pt x="604871" y="270276"/>
                </a:lnTo>
                <a:lnTo>
                  <a:pt x="580811" y="305587"/>
                </a:lnTo>
                <a:lnTo>
                  <a:pt x="560327" y="342368"/>
                </a:lnTo>
                <a:lnTo>
                  <a:pt x="540268" y="340110"/>
                </a:lnTo>
                <a:lnTo>
                  <a:pt x="519946" y="338449"/>
                </a:lnTo>
                <a:lnTo>
                  <a:pt x="499379" y="337424"/>
                </a:lnTo>
                <a:lnTo>
                  <a:pt x="478584" y="337074"/>
                </a:lnTo>
                <a:lnTo>
                  <a:pt x="422763" y="339463"/>
                </a:lnTo>
                <a:lnTo>
                  <a:pt x="368835" y="346454"/>
                </a:lnTo>
                <a:lnTo>
                  <a:pt x="317159" y="357779"/>
                </a:lnTo>
                <a:lnTo>
                  <a:pt x="268095" y="373173"/>
                </a:lnTo>
                <a:lnTo>
                  <a:pt x="222000" y="392368"/>
                </a:lnTo>
                <a:lnTo>
                  <a:pt x="179235" y="415098"/>
                </a:lnTo>
                <a:lnTo>
                  <a:pt x="140156" y="441096"/>
                </a:lnTo>
                <a:lnTo>
                  <a:pt x="105125" y="470096"/>
                </a:lnTo>
                <a:lnTo>
                  <a:pt x="74498" y="501831"/>
                </a:lnTo>
                <a:lnTo>
                  <a:pt x="48635" y="536034"/>
                </a:lnTo>
                <a:lnTo>
                  <a:pt x="27895" y="572440"/>
                </a:lnTo>
                <a:lnTo>
                  <a:pt x="12637" y="610781"/>
                </a:lnTo>
                <a:lnTo>
                  <a:pt x="3219" y="650791"/>
                </a:lnTo>
                <a:lnTo>
                  <a:pt x="0" y="692203"/>
                </a:lnTo>
                <a:lnTo>
                  <a:pt x="3219" y="733613"/>
                </a:lnTo>
                <a:lnTo>
                  <a:pt x="12637" y="773618"/>
                </a:lnTo>
                <a:lnTo>
                  <a:pt x="27896" y="811950"/>
                </a:lnTo>
                <a:lnTo>
                  <a:pt x="48636" y="848345"/>
                </a:lnTo>
                <a:lnTo>
                  <a:pt x="74500" y="882536"/>
                </a:lnTo>
                <a:lnTo>
                  <a:pt x="105127" y="914257"/>
                </a:lnTo>
                <a:lnTo>
                  <a:pt x="140159" y="943243"/>
                </a:lnTo>
                <a:lnTo>
                  <a:pt x="179237" y="969226"/>
                </a:lnTo>
                <a:lnTo>
                  <a:pt x="222003" y="991943"/>
                </a:lnTo>
                <a:lnTo>
                  <a:pt x="268097" y="1011125"/>
                </a:lnTo>
                <a:lnTo>
                  <a:pt x="317162" y="1026507"/>
                </a:lnTo>
                <a:lnTo>
                  <a:pt x="368837" y="1037824"/>
                </a:lnTo>
                <a:lnTo>
                  <a:pt x="422764" y="1044809"/>
                </a:lnTo>
                <a:lnTo>
                  <a:pt x="478584" y="1047197"/>
                </a:lnTo>
                <a:lnTo>
                  <a:pt x="483579" y="1047197"/>
                </a:lnTo>
                <a:lnTo>
                  <a:pt x="488619" y="1047038"/>
                </a:lnTo>
                <a:lnTo>
                  <a:pt x="493570" y="1046925"/>
                </a:lnTo>
                <a:lnTo>
                  <a:pt x="1214659" y="1047061"/>
                </a:lnTo>
                <a:lnTo>
                  <a:pt x="1217393" y="1047083"/>
                </a:lnTo>
                <a:lnTo>
                  <a:pt x="1220092" y="1047197"/>
                </a:lnTo>
                <a:lnTo>
                  <a:pt x="1222833" y="1047197"/>
                </a:lnTo>
                <a:lnTo>
                  <a:pt x="1225523" y="1047197"/>
                </a:lnTo>
                <a:lnTo>
                  <a:pt x="1228129" y="1047083"/>
                </a:lnTo>
                <a:lnTo>
                  <a:pt x="1230812" y="1047061"/>
                </a:lnTo>
                <a:lnTo>
                  <a:pt x="2092226" y="1047197"/>
                </a:lnTo>
                <a:lnTo>
                  <a:pt x="2146372" y="1044496"/>
                </a:lnTo>
                <a:lnTo>
                  <a:pt x="2198303" y="1036629"/>
                </a:lnTo>
                <a:lnTo>
                  <a:pt x="2247542" y="1023947"/>
                </a:lnTo>
                <a:lnTo>
                  <a:pt x="2293615" y="1006802"/>
                </a:lnTo>
                <a:lnTo>
                  <a:pt x="2336047" y="985548"/>
                </a:lnTo>
                <a:lnTo>
                  <a:pt x="2374362" y="960535"/>
                </a:lnTo>
                <a:lnTo>
                  <a:pt x="2408086" y="932116"/>
                </a:lnTo>
                <a:lnTo>
                  <a:pt x="2436743" y="900643"/>
                </a:lnTo>
                <a:lnTo>
                  <a:pt x="2459859" y="866469"/>
                </a:lnTo>
                <a:lnTo>
                  <a:pt x="2476959" y="829945"/>
                </a:lnTo>
                <a:lnTo>
                  <a:pt x="2487567" y="791423"/>
                </a:lnTo>
                <a:lnTo>
                  <a:pt x="2491208" y="751256"/>
                </a:lnTo>
                <a:lnTo>
                  <a:pt x="2487567" y="711086"/>
                </a:lnTo>
                <a:lnTo>
                  <a:pt x="2476959" y="672557"/>
                </a:lnTo>
                <a:lnTo>
                  <a:pt x="2459859" y="636021"/>
                </a:lnTo>
                <a:lnTo>
                  <a:pt x="2436743" y="601833"/>
                </a:lnTo>
                <a:lnTo>
                  <a:pt x="2408085" y="570344"/>
                </a:lnTo>
                <a:lnTo>
                  <a:pt x="2374361" y="541908"/>
                </a:lnTo>
                <a:lnTo>
                  <a:pt x="2336046" y="516879"/>
                </a:lnTo>
                <a:lnTo>
                  <a:pt x="2293615" y="495608"/>
                </a:lnTo>
                <a:lnTo>
                  <a:pt x="2247542" y="478450"/>
                </a:lnTo>
                <a:lnTo>
                  <a:pt x="2198303" y="465757"/>
                </a:lnTo>
                <a:lnTo>
                  <a:pt x="2146372" y="457882"/>
                </a:lnTo>
                <a:lnTo>
                  <a:pt x="2092226" y="455179"/>
                </a:lnTo>
                <a:lnTo>
                  <a:pt x="2048406" y="456964"/>
                </a:lnTo>
                <a:lnTo>
                  <a:pt x="2005960" y="462179"/>
                </a:lnTo>
                <a:lnTo>
                  <a:pt x="1965143" y="470613"/>
                </a:lnTo>
                <a:lnTo>
                  <a:pt x="1926210" y="482058"/>
                </a:lnTo>
                <a:lnTo>
                  <a:pt x="1919884" y="442045"/>
                </a:lnTo>
                <a:lnTo>
                  <a:pt x="1909585" y="403010"/>
                </a:lnTo>
                <a:lnTo>
                  <a:pt x="1895470" y="365069"/>
                </a:lnTo>
                <a:lnTo>
                  <a:pt x="1877694" y="328338"/>
                </a:lnTo>
                <a:lnTo>
                  <a:pt x="1856414" y="292933"/>
                </a:lnTo>
                <a:lnTo>
                  <a:pt x="1831786" y="258971"/>
                </a:lnTo>
                <a:lnTo>
                  <a:pt x="1803966" y="226568"/>
                </a:lnTo>
                <a:lnTo>
                  <a:pt x="1773110" y="195839"/>
                </a:lnTo>
                <a:lnTo>
                  <a:pt x="1739374" y="166901"/>
                </a:lnTo>
                <a:lnTo>
                  <a:pt x="1702914" y="139870"/>
                </a:lnTo>
                <a:lnTo>
                  <a:pt x="1663886" y="114863"/>
                </a:lnTo>
                <a:lnTo>
                  <a:pt x="1622446" y="91995"/>
                </a:lnTo>
                <a:lnTo>
                  <a:pt x="1578751" y="71382"/>
                </a:lnTo>
                <a:lnTo>
                  <a:pt x="1532956" y="53140"/>
                </a:lnTo>
                <a:lnTo>
                  <a:pt x="1485217" y="37387"/>
                </a:lnTo>
                <a:lnTo>
                  <a:pt x="1435691" y="24237"/>
                </a:lnTo>
                <a:lnTo>
                  <a:pt x="1384534" y="13807"/>
                </a:lnTo>
                <a:lnTo>
                  <a:pt x="1331901" y="6214"/>
                </a:lnTo>
                <a:lnTo>
                  <a:pt x="1277949" y="1572"/>
                </a:lnTo>
                <a:lnTo>
                  <a:pt x="122283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62329" y="3080230"/>
            <a:ext cx="2491740" cy="1047750"/>
          </a:xfrm>
          <a:custGeom>
            <a:avLst/>
            <a:gdLst/>
            <a:ahLst/>
            <a:cxnLst/>
            <a:rect l="l" t="t" r="r" b="b"/>
            <a:pathLst>
              <a:path w="2491740" h="1047750">
                <a:moveTo>
                  <a:pt x="1884488" y="704828"/>
                </a:moveTo>
                <a:lnTo>
                  <a:pt x="560328" y="704828"/>
                </a:lnTo>
                <a:lnTo>
                  <a:pt x="580813" y="741609"/>
                </a:lnTo>
                <a:lnTo>
                  <a:pt x="604873" y="776921"/>
                </a:lnTo>
                <a:lnTo>
                  <a:pt x="632341" y="810639"/>
                </a:lnTo>
                <a:lnTo>
                  <a:pt x="663046" y="842639"/>
                </a:lnTo>
                <a:lnTo>
                  <a:pt x="696822" y="872796"/>
                </a:lnTo>
                <a:lnTo>
                  <a:pt x="733500" y="900984"/>
                </a:lnTo>
                <a:lnTo>
                  <a:pt x="772911" y="927081"/>
                </a:lnTo>
                <a:lnTo>
                  <a:pt x="814887" y="950960"/>
                </a:lnTo>
                <a:lnTo>
                  <a:pt x="859260" y="972497"/>
                </a:lnTo>
                <a:lnTo>
                  <a:pt x="905862" y="991567"/>
                </a:lnTo>
                <a:lnTo>
                  <a:pt x="954523" y="1008045"/>
                </a:lnTo>
                <a:lnTo>
                  <a:pt x="1005077" y="1021807"/>
                </a:lnTo>
                <a:lnTo>
                  <a:pt x="1057354" y="1032728"/>
                </a:lnTo>
                <a:lnTo>
                  <a:pt x="1111186" y="1040683"/>
                </a:lnTo>
                <a:lnTo>
                  <a:pt x="1166405" y="1045548"/>
                </a:lnTo>
                <a:lnTo>
                  <a:pt x="1222842" y="1047197"/>
                </a:lnTo>
                <a:lnTo>
                  <a:pt x="1277957" y="1045624"/>
                </a:lnTo>
                <a:lnTo>
                  <a:pt x="1331908" y="1040983"/>
                </a:lnTo>
                <a:lnTo>
                  <a:pt x="1384541" y="1033389"/>
                </a:lnTo>
                <a:lnTo>
                  <a:pt x="1435698" y="1022959"/>
                </a:lnTo>
                <a:lnTo>
                  <a:pt x="1485224" y="1009810"/>
                </a:lnTo>
                <a:lnTo>
                  <a:pt x="1532962" y="994056"/>
                </a:lnTo>
                <a:lnTo>
                  <a:pt x="1578757" y="975815"/>
                </a:lnTo>
                <a:lnTo>
                  <a:pt x="1622452" y="955202"/>
                </a:lnTo>
                <a:lnTo>
                  <a:pt x="1663891" y="932334"/>
                </a:lnTo>
                <a:lnTo>
                  <a:pt x="1702919" y="907326"/>
                </a:lnTo>
                <a:lnTo>
                  <a:pt x="1739379" y="880295"/>
                </a:lnTo>
                <a:lnTo>
                  <a:pt x="1773115" y="851357"/>
                </a:lnTo>
                <a:lnTo>
                  <a:pt x="1803971" y="820629"/>
                </a:lnTo>
                <a:lnTo>
                  <a:pt x="1831791" y="788225"/>
                </a:lnTo>
                <a:lnTo>
                  <a:pt x="1856418" y="754263"/>
                </a:lnTo>
                <a:lnTo>
                  <a:pt x="1877698" y="718859"/>
                </a:lnTo>
                <a:lnTo>
                  <a:pt x="1884488" y="704828"/>
                </a:lnTo>
                <a:close/>
              </a:path>
              <a:path w="2491740" h="1047750">
                <a:moveTo>
                  <a:pt x="483587" y="0"/>
                </a:moveTo>
                <a:lnTo>
                  <a:pt x="422771" y="2387"/>
                </a:lnTo>
                <a:lnTo>
                  <a:pt x="368843" y="9373"/>
                </a:lnTo>
                <a:lnTo>
                  <a:pt x="317167" y="20689"/>
                </a:lnTo>
                <a:lnTo>
                  <a:pt x="268102" y="36072"/>
                </a:lnTo>
                <a:lnTo>
                  <a:pt x="222007" y="55254"/>
                </a:lnTo>
                <a:lnTo>
                  <a:pt x="179241" y="77970"/>
                </a:lnTo>
                <a:lnTo>
                  <a:pt x="140161" y="103954"/>
                </a:lnTo>
                <a:lnTo>
                  <a:pt x="105129" y="132940"/>
                </a:lnTo>
                <a:lnTo>
                  <a:pt x="74501" y="164661"/>
                </a:lnTo>
                <a:lnTo>
                  <a:pt x="48637" y="198852"/>
                </a:lnTo>
                <a:lnTo>
                  <a:pt x="27897" y="235247"/>
                </a:lnTo>
                <a:lnTo>
                  <a:pt x="12637" y="273579"/>
                </a:lnTo>
                <a:lnTo>
                  <a:pt x="3219" y="313584"/>
                </a:lnTo>
                <a:lnTo>
                  <a:pt x="0" y="354994"/>
                </a:lnTo>
                <a:lnTo>
                  <a:pt x="3219" y="396406"/>
                </a:lnTo>
                <a:lnTo>
                  <a:pt x="12637" y="436416"/>
                </a:lnTo>
                <a:lnTo>
                  <a:pt x="27895" y="474757"/>
                </a:lnTo>
                <a:lnTo>
                  <a:pt x="48636" y="511162"/>
                </a:lnTo>
                <a:lnTo>
                  <a:pt x="74498" y="545366"/>
                </a:lnTo>
                <a:lnTo>
                  <a:pt x="105125" y="577101"/>
                </a:lnTo>
                <a:lnTo>
                  <a:pt x="140158" y="606101"/>
                </a:lnTo>
                <a:lnTo>
                  <a:pt x="179236" y="632099"/>
                </a:lnTo>
                <a:lnTo>
                  <a:pt x="222002" y="654829"/>
                </a:lnTo>
                <a:lnTo>
                  <a:pt x="268098" y="674024"/>
                </a:lnTo>
                <a:lnTo>
                  <a:pt x="317163" y="689418"/>
                </a:lnTo>
                <a:lnTo>
                  <a:pt x="368840" y="700743"/>
                </a:lnTo>
                <a:lnTo>
                  <a:pt x="422769" y="707734"/>
                </a:lnTo>
                <a:lnTo>
                  <a:pt x="478592" y="710123"/>
                </a:lnTo>
                <a:lnTo>
                  <a:pt x="499383" y="709773"/>
                </a:lnTo>
                <a:lnTo>
                  <a:pt x="519947" y="708748"/>
                </a:lnTo>
                <a:lnTo>
                  <a:pt x="540268" y="707087"/>
                </a:lnTo>
                <a:lnTo>
                  <a:pt x="560328" y="704828"/>
                </a:lnTo>
                <a:lnTo>
                  <a:pt x="1884488" y="704828"/>
                </a:lnTo>
                <a:lnTo>
                  <a:pt x="1895473" y="682128"/>
                </a:lnTo>
                <a:lnTo>
                  <a:pt x="1909588" y="644187"/>
                </a:lnTo>
                <a:lnTo>
                  <a:pt x="1919887" y="605152"/>
                </a:lnTo>
                <a:lnTo>
                  <a:pt x="1926213" y="565139"/>
                </a:lnTo>
                <a:lnTo>
                  <a:pt x="2257230" y="565139"/>
                </a:lnTo>
                <a:lnTo>
                  <a:pt x="2293616" y="551588"/>
                </a:lnTo>
                <a:lnTo>
                  <a:pt x="2336048" y="530318"/>
                </a:lnTo>
                <a:lnTo>
                  <a:pt x="2374363" y="505288"/>
                </a:lnTo>
                <a:lnTo>
                  <a:pt x="2408087" y="476852"/>
                </a:lnTo>
                <a:lnTo>
                  <a:pt x="2436745" y="445364"/>
                </a:lnTo>
                <a:lnTo>
                  <a:pt x="2459862" y="411175"/>
                </a:lnTo>
                <a:lnTo>
                  <a:pt x="2476962" y="374640"/>
                </a:lnTo>
                <a:lnTo>
                  <a:pt x="2487570" y="336111"/>
                </a:lnTo>
                <a:lnTo>
                  <a:pt x="2491212" y="295941"/>
                </a:lnTo>
                <a:lnTo>
                  <a:pt x="2487570" y="255774"/>
                </a:lnTo>
                <a:lnTo>
                  <a:pt x="2476962" y="217252"/>
                </a:lnTo>
                <a:lnTo>
                  <a:pt x="2459862" y="180728"/>
                </a:lnTo>
                <a:lnTo>
                  <a:pt x="2436745" y="146553"/>
                </a:lnTo>
                <a:lnTo>
                  <a:pt x="2408087" y="115080"/>
                </a:lnTo>
                <a:lnTo>
                  <a:pt x="2374363" y="86662"/>
                </a:lnTo>
                <a:lnTo>
                  <a:pt x="2336048" y="61649"/>
                </a:lnTo>
                <a:lnTo>
                  <a:pt x="2293616" y="40394"/>
                </a:lnTo>
                <a:lnTo>
                  <a:pt x="2247543" y="23250"/>
                </a:lnTo>
                <a:lnTo>
                  <a:pt x="2198304" y="10568"/>
                </a:lnTo>
                <a:lnTo>
                  <a:pt x="2146375" y="2700"/>
                </a:lnTo>
                <a:lnTo>
                  <a:pt x="2097687" y="272"/>
                </a:lnTo>
                <a:lnTo>
                  <a:pt x="493576" y="272"/>
                </a:lnTo>
                <a:lnTo>
                  <a:pt x="483587" y="0"/>
                </a:lnTo>
                <a:close/>
              </a:path>
              <a:path w="2491740" h="1047750">
                <a:moveTo>
                  <a:pt x="2257230" y="565139"/>
                </a:moveTo>
                <a:lnTo>
                  <a:pt x="1926213" y="565139"/>
                </a:lnTo>
                <a:lnTo>
                  <a:pt x="1965148" y="576583"/>
                </a:lnTo>
                <a:lnTo>
                  <a:pt x="2005966" y="585018"/>
                </a:lnTo>
                <a:lnTo>
                  <a:pt x="2048412" y="590233"/>
                </a:lnTo>
                <a:lnTo>
                  <a:pt x="2092229" y="592018"/>
                </a:lnTo>
                <a:lnTo>
                  <a:pt x="2146375" y="589315"/>
                </a:lnTo>
                <a:lnTo>
                  <a:pt x="2198304" y="581440"/>
                </a:lnTo>
                <a:lnTo>
                  <a:pt x="2247543" y="568747"/>
                </a:lnTo>
                <a:lnTo>
                  <a:pt x="2257230" y="565139"/>
                </a:lnTo>
                <a:close/>
              </a:path>
              <a:path w="2491740" h="1047750">
                <a:moveTo>
                  <a:pt x="1225522" y="0"/>
                </a:moveTo>
                <a:lnTo>
                  <a:pt x="1220098" y="1"/>
                </a:lnTo>
                <a:lnTo>
                  <a:pt x="1217397" y="114"/>
                </a:lnTo>
                <a:lnTo>
                  <a:pt x="493576" y="272"/>
                </a:lnTo>
                <a:lnTo>
                  <a:pt x="2097687" y="272"/>
                </a:lnTo>
                <a:lnTo>
                  <a:pt x="2094958" y="136"/>
                </a:lnTo>
                <a:lnTo>
                  <a:pt x="1230821" y="136"/>
                </a:lnTo>
                <a:lnTo>
                  <a:pt x="1228130" y="114"/>
                </a:lnTo>
                <a:lnTo>
                  <a:pt x="1225522" y="0"/>
                </a:lnTo>
                <a:close/>
              </a:path>
              <a:path w="2491740" h="1047750">
                <a:moveTo>
                  <a:pt x="2092229" y="0"/>
                </a:moveTo>
                <a:lnTo>
                  <a:pt x="1230821" y="136"/>
                </a:lnTo>
                <a:lnTo>
                  <a:pt x="2094958" y="136"/>
                </a:lnTo>
                <a:lnTo>
                  <a:pt x="2092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562329" y="3080230"/>
            <a:ext cx="2491740" cy="1047750"/>
          </a:xfrm>
          <a:custGeom>
            <a:avLst/>
            <a:gdLst/>
            <a:ahLst/>
            <a:cxnLst/>
            <a:rect l="l" t="t" r="r" b="b"/>
            <a:pathLst>
              <a:path w="2491740" h="1047750">
                <a:moveTo>
                  <a:pt x="1222833" y="1047197"/>
                </a:moveTo>
                <a:lnTo>
                  <a:pt x="1166397" y="1045548"/>
                </a:lnTo>
                <a:lnTo>
                  <a:pt x="1111178" y="1040683"/>
                </a:lnTo>
                <a:lnTo>
                  <a:pt x="1057346" y="1032728"/>
                </a:lnTo>
                <a:lnTo>
                  <a:pt x="1005070" y="1021807"/>
                </a:lnTo>
                <a:lnTo>
                  <a:pt x="954517" y="1008045"/>
                </a:lnTo>
                <a:lnTo>
                  <a:pt x="905856" y="991566"/>
                </a:lnTo>
                <a:lnTo>
                  <a:pt x="859254" y="972496"/>
                </a:lnTo>
                <a:lnTo>
                  <a:pt x="814882" y="950960"/>
                </a:lnTo>
                <a:lnTo>
                  <a:pt x="772906" y="927081"/>
                </a:lnTo>
                <a:lnTo>
                  <a:pt x="733495" y="900984"/>
                </a:lnTo>
                <a:lnTo>
                  <a:pt x="696818" y="872795"/>
                </a:lnTo>
                <a:lnTo>
                  <a:pt x="663043" y="842639"/>
                </a:lnTo>
                <a:lnTo>
                  <a:pt x="632338" y="810639"/>
                </a:lnTo>
                <a:lnTo>
                  <a:pt x="604871" y="776921"/>
                </a:lnTo>
                <a:lnTo>
                  <a:pt x="580811" y="741609"/>
                </a:lnTo>
                <a:lnTo>
                  <a:pt x="560327" y="704828"/>
                </a:lnTo>
                <a:lnTo>
                  <a:pt x="540268" y="707087"/>
                </a:lnTo>
                <a:lnTo>
                  <a:pt x="519946" y="708748"/>
                </a:lnTo>
                <a:lnTo>
                  <a:pt x="499379" y="709772"/>
                </a:lnTo>
                <a:lnTo>
                  <a:pt x="478584" y="710123"/>
                </a:lnTo>
                <a:lnTo>
                  <a:pt x="422763" y="707733"/>
                </a:lnTo>
                <a:lnTo>
                  <a:pt x="368835" y="700742"/>
                </a:lnTo>
                <a:lnTo>
                  <a:pt x="317159" y="689417"/>
                </a:lnTo>
                <a:lnTo>
                  <a:pt x="268095" y="674024"/>
                </a:lnTo>
                <a:lnTo>
                  <a:pt x="222000" y="654829"/>
                </a:lnTo>
                <a:lnTo>
                  <a:pt x="179235" y="632099"/>
                </a:lnTo>
                <a:lnTo>
                  <a:pt x="140156" y="606101"/>
                </a:lnTo>
                <a:lnTo>
                  <a:pt x="105125" y="577101"/>
                </a:lnTo>
                <a:lnTo>
                  <a:pt x="74498" y="545366"/>
                </a:lnTo>
                <a:lnTo>
                  <a:pt x="48635" y="511162"/>
                </a:lnTo>
                <a:lnTo>
                  <a:pt x="27895" y="474756"/>
                </a:lnTo>
                <a:lnTo>
                  <a:pt x="12637" y="436415"/>
                </a:lnTo>
                <a:lnTo>
                  <a:pt x="3219" y="396405"/>
                </a:lnTo>
                <a:lnTo>
                  <a:pt x="0" y="354993"/>
                </a:lnTo>
                <a:lnTo>
                  <a:pt x="3219" y="313583"/>
                </a:lnTo>
                <a:lnTo>
                  <a:pt x="12637" y="273579"/>
                </a:lnTo>
                <a:lnTo>
                  <a:pt x="27896" y="235246"/>
                </a:lnTo>
                <a:lnTo>
                  <a:pt x="48636" y="198851"/>
                </a:lnTo>
                <a:lnTo>
                  <a:pt x="74500" y="164660"/>
                </a:lnTo>
                <a:lnTo>
                  <a:pt x="105127" y="132939"/>
                </a:lnTo>
                <a:lnTo>
                  <a:pt x="140159" y="103954"/>
                </a:lnTo>
                <a:lnTo>
                  <a:pt x="179237" y="77970"/>
                </a:lnTo>
                <a:lnTo>
                  <a:pt x="222003" y="55254"/>
                </a:lnTo>
                <a:lnTo>
                  <a:pt x="268097" y="36072"/>
                </a:lnTo>
                <a:lnTo>
                  <a:pt x="317162" y="20689"/>
                </a:lnTo>
                <a:lnTo>
                  <a:pt x="368837" y="9372"/>
                </a:lnTo>
                <a:lnTo>
                  <a:pt x="422764" y="2387"/>
                </a:lnTo>
                <a:lnTo>
                  <a:pt x="478584" y="0"/>
                </a:lnTo>
                <a:lnTo>
                  <a:pt x="483579" y="0"/>
                </a:lnTo>
                <a:lnTo>
                  <a:pt x="488619" y="158"/>
                </a:lnTo>
                <a:lnTo>
                  <a:pt x="493570" y="271"/>
                </a:lnTo>
                <a:lnTo>
                  <a:pt x="1214659" y="135"/>
                </a:lnTo>
                <a:lnTo>
                  <a:pt x="1217393" y="114"/>
                </a:lnTo>
                <a:lnTo>
                  <a:pt x="1220092" y="0"/>
                </a:lnTo>
                <a:lnTo>
                  <a:pt x="1222833" y="0"/>
                </a:lnTo>
                <a:lnTo>
                  <a:pt x="1225523" y="0"/>
                </a:lnTo>
                <a:lnTo>
                  <a:pt x="1228129" y="113"/>
                </a:lnTo>
                <a:lnTo>
                  <a:pt x="1230812" y="135"/>
                </a:lnTo>
                <a:lnTo>
                  <a:pt x="2092226" y="0"/>
                </a:lnTo>
                <a:lnTo>
                  <a:pt x="2146372" y="2700"/>
                </a:lnTo>
                <a:lnTo>
                  <a:pt x="2198303" y="10568"/>
                </a:lnTo>
                <a:lnTo>
                  <a:pt x="2247542" y="23250"/>
                </a:lnTo>
                <a:lnTo>
                  <a:pt x="2293615" y="40394"/>
                </a:lnTo>
                <a:lnTo>
                  <a:pt x="2336047" y="61649"/>
                </a:lnTo>
                <a:lnTo>
                  <a:pt x="2374362" y="86661"/>
                </a:lnTo>
                <a:lnTo>
                  <a:pt x="2408086" y="115080"/>
                </a:lnTo>
                <a:lnTo>
                  <a:pt x="2436743" y="146553"/>
                </a:lnTo>
                <a:lnTo>
                  <a:pt x="2459859" y="180728"/>
                </a:lnTo>
                <a:lnTo>
                  <a:pt x="2476959" y="217252"/>
                </a:lnTo>
                <a:lnTo>
                  <a:pt x="2487567" y="255774"/>
                </a:lnTo>
                <a:lnTo>
                  <a:pt x="2491208" y="295941"/>
                </a:lnTo>
                <a:lnTo>
                  <a:pt x="2487567" y="336111"/>
                </a:lnTo>
                <a:lnTo>
                  <a:pt x="2476959" y="374640"/>
                </a:lnTo>
                <a:lnTo>
                  <a:pt x="2459859" y="411175"/>
                </a:lnTo>
                <a:lnTo>
                  <a:pt x="2436743" y="445364"/>
                </a:lnTo>
                <a:lnTo>
                  <a:pt x="2408085" y="476852"/>
                </a:lnTo>
                <a:lnTo>
                  <a:pt x="2374361" y="505288"/>
                </a:lnTo>
                <a:lnTo>
                  <a:pt x="2336046" y="530318"/>
                </a:lnTo>
                <a:lnTo>
                  <a:pt x="2293615" y="551588"/>
                </a:lnTo>
                <a:lnTo>
                  <a:pt x="2247542" y="568747"/>
                </a:lnTo>
                <a:lnTo>
                  <a:pt x="2198303" y="581440"/>
                </a:lnTo>
                <a:lnTo>
                  <a:pt x="2146372" y="589314"/>
                </a:lnTo>
                <a:lnTo>
                  <a:pt x="2092226" y="592018"/>
                </a:lnTo>
                <a:lnTo>
                  <a:pt x="2048406" y="590233"/>
                </a:lnTo>
                <a:lnTo>
                  <a:pt x="2005960" y="585018"/>
                </a:lnTo>
                <a:lnTo>
                  <a:pt x="1965143" y="576583"/>
                </a:lnTo>
                <a:lnTo>
                  <a:pt x="1926210" y="565139"/>
                </a:lnTo>
                <a:lnTo>
                  <a:pt x="1919884" y="605152"/>
                </a:lnTo>
                <a:lnTo>
                  <a:pt x="1909585" y="644187"/>
                </a:lnTo>
                <a:lnTo>
                  <a:pt x="1895470" y="682128"/>
                </a:lnTo>
                <a:lnTo>
                  <a:pt x="1877694" y="718859"/>
                </a:lnTo>
                <a:lnTo>
                  <a:pt x="1856414" y="754263"/>
                </a:lnTo>
                <a:lnTo>
                  <a:pt x="1831786" y="788225"/>
                </a:lnTo>
                <a:lnTo>
                  <a:pt x="1803966" y="820629"/>
                </a:lnTo>
                <a:lnTo>
                  <a:pt x="1773110" y="851357"/>
                </a:lnTo>
                <a:lnTo>
                  <a:pt x="1739374" y="880295"/>
                </a:lnTo>
                <a:lnTo>
                  <a:pt x="1702914" y="907326"/>
                </a:lnTo>
                <a:lnTo>
                  <a:pt x="1663886" y="932334"/>
                </a:lnTo>
                <a:lnTo>
                  <a:pt x="1622446" y="955202"/>
                </a:lnTo>
                <a:lnTo>
                  <a:pt x="1578751" y="975815"/>
                </a:lnTo>
                <a:lnTo>
                  <a:pt x="1532956" y="994056"/>
                </a:lnTo>
                <a:lnTo>
                  <a:pt x="1485217" y="1009810"/>
                </a:lnTo>
                <a:lnTo>
                  <a:pt x="1435691" y="1022959"/>
                </a:lnTo>
                <a:lnTo>
                  <a:pt x="1384534" y="1033389"/>
                </a:lnTo>
                <a:lnTo>
                  <a:pt x="1331901" y="1040983"/>
                </a:lnTo>
                <a:lnTo>
                  <a:pt x="1277949" y="1045624"/>
                </a:lnTo>
                <a:lnTo>
                  <a:pt x="1222833" y="1047197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480101" y="3056735"/>
            <a:ext cx="2438400" cy="472440"/>
          </a:xfrm>
          <a:custGeom>
            <a:avLst/>
            <a:gdLst/>
            <a:ahLst/>
            <a:cxnLst/>
            <a:rect l="l" t="t" r="r" b="b"/>
            <a:pathLst>
              <a:path w="2438400" h="472439">
                <a:moveTo>
                  <a:pt x="2077580" y="0"/>
                </a:moveTo>
                <a:lnTo>
                  <a:pt x="360753" y="0"/>
                </a:lnTo>
                <a:lnTo>
                  <a:pt x="291082" y="222"/>
                </a:lnTo>
                <a:lnTo>
                  <a:pt x="234897" y="1779"/>
                </a:lnTo>
                <a:lnTo>
                  <a:pt x="190269" y="6004"/>
                </a:lnTo>
                <a:lnTo>
                  <a:pt x="108937" y="37118"/>
                </a:lnTo>
                <a:lnTo>
                  <a:pt x="69119" y="69121"/>
                </a:lnTo>
                <a:lnTo>
                  <a:pt x="37117" y="108941"/>
                </a:lnTo>
                <a:lnTo>
                  <a:pt x="14229" y="155280"/>
                </a:lnTo>
                <a:lnTo>
                  <a:pt x="3584" y="195015"/>
                </a:lnTo>
                <a:lnTo>
                  <a:pt x="0" y="235994"/>
                </a:lnTo>
                <a:lnTo>
                  <a:pt x="899" y="256582"/>
                </a:lnTo>
                <a:lnTo>
                  <a:pt x="8035" y="297056"/>
                </a:lnTo>
                <a:lnTo>
                  <a:pt x="37117" y="363048"/>
                </a:lnTo>
                <a:lnTo>
                  <a:pt x="69119" y="402868"/>
                </a:lnTo>
                <a:lnTo>
                  <a:pt x="108937" y="434871"/>
                </a:lnTo>
                <a:lnTo>
                  <a:pt x="155272" y="457757"/>
                </a:lnTo>
                <a:lnTo>
                  <a:pt x="234897" y="470210"/>
                </a:lnTo>
                <a:lnTo>
                  <a:pt x="291082" y="471767"/>
                </a:lnTo>
                <a:lnTo>
                  <a:pt x="360753" y="471989"/>
                </a:lnTo>
                <a:lnTo>
                  <a:pt x="2077580" y="471989"/>
                </a:lnTo>
                <a:lnTo>
                  <a:pt x="2147251" y="471767"/>
                </a:lnTo>
                <a:lnTo>
                  <a:pt x="2203436" y="470210"/>
                </a:lnTo>
                <a:lnTo>
                  <a:pt x="2248064" y="465985"/>
                </a:lnTo>
                <a:lnTo>
                  <a:pt x="2329398" y="434871"/>
                </a:lnTo>
                <a:lnTo>
                  <a:pt x="2369219" y="402868"/>
                </a:lnTo>
                <a:lnTo>
                  <a:pt x="2401225" y="363048"/>
                </a:lnTo>
                <a:lnTo>
                  <a:pt x="2424114" y="316709"/>
                </a:lnTo>
                <a:lnTo>
                  <a:pt x="2434759" y="276975"/>
                </a:lnTo>
                <a:lnTo>
                  <a:pt x="2438344" y="235994"/>
                </a:lnTo>
                <a:lnTo>
                  <a:pt x="2437444" y="215407"/>
                </a:lnTo>
                <a:lnTo>
                  <a:pt x="2430309" y="174934"/>
                </a:lnTo>
                <a:lnTo>
                  <a:pt x="2401225" y="108941"/>
                </a:lnTo>
                <a:lnTo>
                  <a:pt x="2369219" y="69121"/>
                </a:lnTo>
                <a:lnTo>
                  <a:pt x="2329398" y="37118"/>
                </a:lnTo>
                <a:lnTo>
                  <a:pt x="2283061" y="14232"/>
                </a:lnTo>
                <a:lnTo>
                  <a:pt x="2203436" y="1779"/>
                </a:lnTo>
                <a:lnTo>
                  <a:pt x="2147251" y="222"/>
                </a:lnTo>
                <a:lnTo>
                  <a:pt x="20775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877215" y="4385512"/>
            <a:ext cx="1089396" cy="697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20639" y="4385512"/>
            <a:ext cx="1089270" cy="697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551741" y="4450165"/>
            <a:ext cx="1089397" cy="697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240976" y="4385512"/>
            <a:ext cx="1089269" cy="69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446928" y="3284808"/>
            <a:ext cx="0" cy="974725"/>
          </a:xfrm>
          <a:custGeom>
            <a:avLst/>
            <a:gdLst/>
            <a:ahLst/>
            <a:cxnLst/>
            <a:rect l="l" t="t" r="r" b="b"/>
            <a:pathLst>
              <a:path w="0" h="974725">
                <a:moveTo>
                  <a:pt x="0" y="974482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846408" y="3756071"/>
            <a:ext cx="902335" cy="687705"/>
          </a:xfrm>
          <a:custGeom>
            <a:avLst/>
            <a:gdLst/>
            <a:ahLst/>
            <a:cxnLst/>
            <a:rect l="l" t="t" r="r" b="b"/>
            <a:pathLst>
              <a:path w="902335" h="687704">
                <a:moveTo>
                  <a:pt x="0" y="687691"/>
                </a:moveTo>
                <a:lnTo>
                  <a:pt x="90233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7952846" y="3429975"/>
            <a:ext cx="0" cy="805815"/>
          </a:xfrm>
          <a:custGeom>
            <a:avLst/>
            <a:gdLst/>
            <a:ahLst/>
            <a:cxnLst/>
            <a:rect l="l" t="t" r="r" b="b"/>
            <a:pathLst>
              <a:path w="0" h="805814">
                <a:moveTo>
                  <a:pt x="0" y="805786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421989" y="3708804"/>
            <a:ext cx="0" cy="676910"/>
          </a:xfrm>
          <a:custGeom>
            <a:avLst/>
            <a:gdLst/>
            <a:ahLst/>
            <a:cxnLst/>
            <a:rect l="l" t="t" r="r" b="b"/>
            <a:pathLst>
              <a:path w="0" h="676910">
                <a:moveTo>
                  <a:pt x="0" y="67644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2433872" y="3847970"/>
            <a:ext cx="714375" cy="646430"/>
          </a:xfrm>
          <a:custGeom>
            <a:avLst/>
            <a:gdLst/>
            <a:ahLst/>
            <a:cxnLst/>
            <a:rect l="l" t="t" r="r" b="b"/>
            <a:pathLst>
              <a:path w="714375" h="646429">
                <a:moveTo>
                  <a:pt x="0" y="645887"/>
                </a:moveTo>
                <a:lnTo>
                  <a:pt x="71435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444722" y="3811946"/>
            <a:ext cx="933450" cy="641985"/>
          </a:xfrm>
          <a:custGeom>
            <a:avLst/>
            <a:gdLst/>
            <a:ahLst/>
            <a:cxnLst/>
            <a:rect l="l" t="t" r="r" b="b"/>
            <a:pathLst>
              <a:path w="933450" h="641985">
                <a:moveTo>
                  <a:pt x="933283" y="641915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836862" y="3844712"/>
            <a:ext cx="916305" cy="612775"/>
          </a:xfrm>
          <a:custGeom>
            <a:avLst/>
            <a:gdLst/>
            <a:ahLst/>
            <a:cxnLst/>
            <a:rect l="l" t="t" r="r" b="b"/>
            <a:pathLst>
              <a:path w="916304" h="612775">
                <a:moveTo>
                  <a:pt x="0" y="612275"/>
                </a:moveTo>
                <a:lnTo>
                  <a:pt x="91624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080376" y="3782155"/>
            <a:ext cx="942340" cy="668655"/>
          </a:xfrm>
          <a:custGeom>
            <a:avLst/>
            <a:gdLst/>
            <a:ahLst/>
            <a:cxnLst/>
            <a:rect l="l" t="t" r="r" b="b"/>
            <a:pathLst>
              <a:path w="942340" h="668654">
                <a:moveTo>
                  <a:pt x="941991" y="66847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153843" y="5770466"/>
            <a:ext cx="1089396" cy="6975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7107501" y="715916"/>
            <a:ext cx="58896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协议栈上看数据链路层</a:t>
            </a:r>
          </a:p>
        </p:txBody>
      </p:sp>
      <p:sp>
        <p:nvSpPr>
          <p:cNvPr id="61" name="object 61"/>
          <p:cNvSpPr/>
          <p:nvPr/>
        </p:nvSpPr>
        <p:spPr>
          <a:xfrm>
            <a:off x="11123441" y="3941045"/>
            <a:ext cx="629285" cy="554990"/>
          </a:xfrm>
          <a:custGeom>
            <a:avLst/>
            <a:gdLst/>
            <a:ahLst/>
            <a:cxnLst/>
            <a:rect l="l" t="t" r="r" b="b"/>
            <a:pathLst>
              <a:path w="629284" h="554989">
                <a:moveTo>
                  <a:pt x="629121" y="554614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41404" y="4266661"/>
            <a:ext cx="1517650" cy="638175"/>
          </a:xfrm>
          <a:custGeom>
            <a:avLst/>
            <a:gdLst/>
            <a:ahLst/>
            <a:cxnLst/>
            <a:rect l="l" t="t" r="r" b="b"/>
            <a:pathLst>
              <a:path w="1517650" h="638175">
                <a:moveTo>
                  <a:pt x="744796" y="0"/>
                </a:moveTo>
                <a:lnTo>
                  <a:pt x="690147" y="2552"/>
                </a:lnTo>
                <a:lnTo>
                  <a:pt x="637555" y="10000"/>
                </a:lnTo>
                <a:lnTo>
                  <a:pt x="587441" y="22035"/>
                </a:lnTo>
                <a:lnTo>
                  <a:pt x="540223" y="38343"/>
                </a:lnTo>
                <a:lnTo>
                  <a:pt x="496323" y="58615"/>
                </a:lnTo>
                <a:lnTo>
                  <a:pt x="456161" y="82539"/>
                </a:lnTo>
                <a:lnTo>
                  <a:pt x="420155" y="109803"/>
                </a:lnTo>
                <a:lnTo>
                  <a:pt x="388726" y="140097"/>
                </a:lnTo>
                <a:lnTo>
                  <a:pt x="362295" y="173109"/>
                </a:lnTo>
                <a:lnTo>
                  <a:pt x="341281" y="208527"/>
                </a:lnTo>
                <a:lnTo>
                  <a:pt x="329063" y="207152"/>
                </a:lnTo>
                <a:lnTo>
                  <a:pt x="316686" y="206140"/>
                </a:lnTo>
                <a:lnTo>
                  <a:pt x="304159" y="205516"/>
                </a:lnTo>
                <a:lnTo>
                  <a:pt x="291493" y="205303"/>
                </a:lnTo>
                <a:lnTo>
                  <a:pt x="239089" y="208788"/>
                </a:lnTo>
                <a:lnTo>
                  <a:pt x="189770" y="218836"/>
                </a:lnTo>
                <a:lnTo>
                  <a:pt x="144358" y="234837"/>
                </a:lnTo>
                <a:lnTo>
                  <a:pt x="103676" y="256178"/>
                </a:lnTo>
                <a:lnTo>
                  <a:pt x="68546" y="282248"/>
                </a:lnTo>
                <a:lnTo>
                  <a:pt x="39791" y="312437"/>
                </a:lnTo>
                <a:lnTo>
                  <a:pt x="18233" y="346134"/>
                </a:lnTo>
                <a:lnTo>
                  <a:pt x="4695" y="382726"/>
                </a:lnTo>
                <a:lnTo>
                  <a:pt x="0" y="421603"/>
                </a:lnTo>
                <a:lnTo>
                  <a:pt x="4695" y="460478"/>
                </a:lnTo>
                <a:lnTo>
                  <a:pt x="18233" y="497062"/>
                </a:lnTo>
                <a:lnTo>
                  <a:pt x="39792" y="530747"/>
                </a:lnTo>
                <a:lnTo>
                  <a:pt x="68547" y="560923"/>
                </a:lnTo>
                <a:lnTo>
                  <a:pt x="103678" y="586980"/>
                </a:lnTo>
                <a:lnTo>
                  <a:pt x="144360" y="608308"/>
                </a:lnTo>
                <a:lnTo>
                  <a:pt x="189772" y="624297"/>
                </a:lnTo>
                <a:lnTo>
                  <a:pt x="239090" y="634338"/>
                </a:lnTo>
                <a:lnTo>
                  <a:pt x="291493" y="637821"/>
                </a:lnTo>
                <a:lnTo>
                  <a:pt x="294535" y="637821"/>
                </a:lnTo>
                <a:lnTo>
                  <a:pt x="297605" y="637724"/>
                </a:lnTo>
                <a:lnTo>
                  <a:pt x="300621" y="637655"/>
                </a:lnTo>
                <a:lnTo>
                  <a:pt x="739817" y="637738"/>
                </a:lnTo>
                <a:lnTo>
                  <a:pt x="741483" y="637751"/>
                </a:lnTo>
                <a:lnTo>
                  <a:pt x="743127" y="637820"/>
                </a:lnTo>
                <a:lnTo>
                  <a:pt x="744796" y="637821"/>
                </a:lnTo>
                <a:lnTo>
                  <a:pt x="746435" y="637821"/>
                </a:lnTo>
                <a:lnTo>
                  <a:pt x="748021" y="637751"/>
                </a:lnTo>
                <a:lnTo>
                  <a:pt x="749656" y="637738"/>
                </a:lnTo>
                <a:lnTo>
                  <a:pt x="1274321" y="637821"/>
                </a:lnTo>
                <a:lnTo>
                  <a:pt x="1330047" y="633062"/>
                </a:lnTo>
                <a:lnTo>
                  <a:pt x="1381200" y="619505"/>
                </a:lnTo>
                <a:lnTo>
                  <a:pt x="1426320" y="598231"/>
                </a:lnTo>
                <a:lnTo>
                  <a:pt x="1463951" y="570320"/>
                </a:lnTo>
                <a:lnTo>
                  <a:pt x="1492635" y="536852"/>
                </a:lnTo>
                <a:lnTo>
                  <a:pt x="1510914" y="498909"/>
                </a:lnTo>
                <a:lnTo>
                  <a:pt x="1517331" y="457570"/>
                </a:lnTo>
                <a:lnTo>
                  <a:pt x="1510914" y="416227"/>
                </a:lnTo>
                <a:lnTo>
                  <a:pt x="1492635" y="378272"/>
                </a:lnTo>
                <a:lnTo>
                  <a:pt x="1463951" y="344789"/>
                </a:lnTo>
                <a:lnTo>
                  <a:pt x="1426320" y="316860"/>
                </a:lnTo>
                <a:lnTo>
                  <a:pt x="1381200" y="295570"/>
                </a:lnTo>
                <a:lnTo>
                  <a:pt x="1330047" y="282001"/>
                </a:lnTo>
                <a:lnTo>
                  <a:pt x="1274321" y="277238"/>
                </a:lnTo>
                <a:lnTo>
                  <a:pt x="1247632" y="278325"/>
                </a:lnTo>
                <a:lnTo>
                  <a:pt x="1221779" y="281501"/>
                </a:lnTo>
                <a:lnTo>
                  <a:pt x="1196918" y="286638"/>
                </a:lnTo>
                <a:lnTo>
                  <a:pt x="1173206" y="293609"/>
                </a:lnTo>
                <a:lnTo>
                  <a:pt x="1165434" y="253317"/>
                </a:lnTo>
                <a:lnTo>
                  <a:pt x="1151116" y="214811"/>
                </a:lnTo>
                <a:lnTo>
                  <a:pt x="1130695" y="178418"/>
                </a:lnTo>
                <a:lnTo>
                  <a:pt x="1104608" y="144465"/>
                </a:lnTo>
                <a:lnTo>
                  <a:pt x="1073297" y="113281"/>
                </a:lnTo>
                <a:lnTo>
                  <a:pt x="1037201" y="85191"/>
                </a:lnTo>
                <a:lnTo>
                  <a:pt x="996761" y="60525"/>
                </a:lnTo>
                <a:lnTo>
                  <a:pt x="952416" y="39609"/>
                </a:lnTo>
                <a:lnTo>
                  <a:pt x="904607" y="22771"/>
                </a:lnTo>
                <a:lnTo>
                  <a:pt x="853774" y="10339"/>
                </a:lnTo>
                <a:lnTo>
                  <a:pt x="800357" y="2639"/>
                </a:lnTo>
                <a:lnTo>
                  <a:pt x="74479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735121" y="4611128"/>
            <a:ext cx="1517650" cy="638175"/>
          </a:xfrm>
          <a:custGeom>
            <a:avLst/>
            <a:gdLst/>
            <a:ahLst/>
            <a:cxnLst/>
            <a:rect l="l" t="t" r="r" b="b"/>
            <a:pathLst>
              <a:path w="1517650" h="638175">
                <a:moveTo>
                  <a:pt x="1147590" y="429293"/>
                </a:moveTo>
                <a:lnTo>
                  <a:pt x="341280" y="429293"/>
                </a:lnTo>
                <a:lnTo>
                  <a:pt x="362295" y="464712"/>
                </a:lnTo>
                <a:lnTo>
                  <a:pt x="388726" y="497724"/>
                </a:lnTo>
                <a:lnTo>
                  <a:pt x="420155" y="528017"/>
                </a:lnTo>
                <a:lnTo>
                  <a:pt x="456161" y="555282"/>
                </a:lnTo>
                <a:lnTo>
                  <a:pt x="496323" y="579205"/>
                </a:lnTo>
                <a:lnTo>
                  <a:pt x="540223" y="599477"/>
                </a:lnTo>
                <a:lnTo>
                  <a:pt x="587441" y="615786"/>
                </a:lnTo>
                <a:lnTo>
                  <a:pt x="637555" y="627820"/>
                </a:lnTo>
                <a:lnTo>
                  <a:pt x="690147" y="635269"/>
                </a:lnTo>
                <a:lnTo>
                  <a:pt x="744796" y="637821"/>
                </a:lnTo>
                <a:lnTo>
                  <a:pt x="800357" y="635182"/>
                </a:lnTo>
                <a:lnTo>
                  <a:pt x="853774" y="627482"/>
                </a:lnTo>
                <a:lnTo>
                  <a:pt x="904607" y="615049"/>
                </a:lnTo>
                <a:lnTo>
                  <a:pt x="952416" y="598211"/>
                </a:lnTo>
                <a:lnTo>
                  <a:pt x="996761" y="577296"/>
                </a:lnTo>
                <a:lnTo>
                  <a:pt x="1037201" y="552629"/>
                </a:lnTo>
                <a:lnTo>
                  <a:pt x="1073297" y="524540"/>
                </a:lnTo>
                <a:lnTo>
                  <a:pt x="1104608" y="493355"/>
                </a:lnTo>
                <a:lnTo>
                  <a:pt x="1130695" y="459403"/>
                </a:lnTo>
                <a:lnTo>
                  <a:pt x="1147590" y="429293"/>
                </a:lnTo>
                <a:close/>
              </a:path>
              <a:path w="1517650" h="638175">
                <a:moveTo>
                  <a:pt x="294535" y="0"/>
                </a:moveTo>
                <a:lnTo>
                  <a:pt x="291493" y="0"/>
                </a:lnTo>
                <a:lnTo>
                  <a:pt x="239090" y="3482"/>
                </a:lnTo>
                <a:lnTo>
                  <a:pt x="189772" y="13523"/>
                </a:lnTo>
                <a:lnTo>
                  <a:pt x="144360" y="29512"/>
                </a:lnTo>
                <a:lnTo>
                  <a:pt x="103678" y="50840"/>
                </a:lnTo>
                <a:lnTo>
                  <a:pt x="68547" y="76897"/>
                </a:lnTo>
                <a:lnTo>
                  <a:pt x="39792" y="107073"/>
                </a:lnTo>
                <a:lnTo>
                  <a:pt x="18233" y="140758"/>
                </a:lnTo>
                <a:lnTo>
                  <a:pt x="4695" y="177343"/>
                </a:lnTo>
                <a:lnTo>
                  <a:pt x="0" y="216217"/>
                </a:lnTo>
                <a:lnTo>
                  <a:pt x="4695" y="255094"/>
                </a:lnTo>
                <a:lnTo>
                  <a:pt x="18233" y="291687"/>
                </a:lnTo>
                <a:lnTo>
                  <a:pt x="39791" y="325383"/>
                </a:lnTo>
                <a:lnTo>
                  <a:pt x="68546" y="355572"/>
                </a:lnTo>
                <a:lnTo>
                  <a:pt x="103676" y="381643"/>
                </a:lnTo>
                <a:lnTo>
                  <a:pt x="144358" y="402984"/>
                </a:lnTo>
                <a:lnTo>
                  <a:pt x="189770" y="418984"/>
                </a:lnTo>
                <a:lnTo>
                  <a:pt x="239089" y="429032"/>
                </a:lnTo>
                <a:lnTo>
                  <a:pt x="291493" y="432517"/>
                </a:lnTo>
                <a:lnTo>
                  <a:pt x="304159" y="432304"/>
                </a:lnTo>
                <a:lnTo>
                  <a:pt x="316686" y="431680"/>
                </a:lnTo>
                <a:lnTo>
                  <a:pt x="329063" y="430669"/>
                </a:lnTo>
                <a:lnTo>
                  <a:pt x="341280" y="429293"/>
                </a:lnTo>
                <a:lnTo>
                  <a:pt x="1147590" y="429293"/>
                </a:lnTo>
                <a:lnTo>
                  <a:pt x="1151116" y="423010"/>
                </a:lnTo>
                <a:lnTo>
                  <a:pt x="1165434" y="384504"/>
                </a:lnTo>
                <a:lnTo>
                  <a:pt x="1173206" y="344212"/>
                </a:lnTo>
                <a:lnTo>
                  <a:pt x="1373806" y="344212"/>
                </a:lnTo>
                <a:lnTo>
                  <a:pt x="1426320" y="320961"/>
                </a:lnTo>
                <a:lnTo>
                  <a:pt x="1463951" y="293032"/>
                </a:lnTo>
                <a:lnTo>
                  <a:pt x="1492635" y="259548"/>
                </a:lnTo>
                <a:lnTo>
                  <a:pt x="1510914" y="221594"/>
                </a:lnTo>
                <a:lnTo>
                  <a:pt x="1517331" y="180251"/>
                </a:lnTo>
                <a:lnTo>
                  <a:pt x="1510914" y="138912"/>
                </a:lnTo>
                <a:lnTo>
                  <a:pt x="1492635" y="100968"/>
                </a:lnTo>
                <a:lnTo>
                  <a:pt x="1463951" y="67501"/>
                </a:lnTo>
                <a:lnTo>
                  <a:pt x="1426320" y="39590"/>
                </a:lnTo>
                <a:lnTo>
                  <a:pt x="1381200" y="18315"/>
                </a:lnTo>
                <a:lnTo>
                  <a:pt x="1330047" y="4759"/>
                </a:lnTo>
                <a:lnTo>
                  <a:pt x="1276258" y="165"/>
                </a:lnTo>
                <a:lnTo>
                  <a:pt x="300621" y="165"/>
                </a:lnTo>
                <a:lnTo>
                  <a:pt x="294535" y="0"/>
                </a:lnTo>
                <a:close/>
              </a:path>
              <a:path w="1517650" h="638175">
                <a:moveTo>
                  <a:pt x="1373806" y="344212"/>
                </a:moveTo>
                <a:lnTo>
                  <a:pt x="1173206" y="344212"/>
                </a:lnTo>
                <a:lnTo>
                  <a:pt x="1196918" y="351182"/>
                </a:lnTo>
                <a:lnTo>
                  <a:pt x="1221779" y="356320"/>
                </a:lnTo>
                <a:lnTo>
                  <a:pt x="1247632" y="359496"/>
                </a:lnTo>
                <a:lnTo>
                  <a:pt x="1274321" y="360583"/>
                </a:lnTo>
                <a:lnTo>
                  <a:pt x="1330047" y="355820"/>
                </a:lnTo>
                <a:lnTo>
                  <a:pt x="1373806" y="344212"/>
                </a:lnTo>
                <a:close/>
              </a:path>
              <a:path w="1517650" h="638175">
                <a:moveTo>
                  <a:pt x="746434" y="0"/>
                </a:moveTo>
                <a:lnTo>
                  <a:pt x="743127" y="0"/>
                </a:lnTo>
                <a:lnTo>
                  <a:pt x="741483" y="70"/>
                </a:lnTo>
                <a:lnTo>
                  <a:pt x="300621" y="165"/>
                </a:lnTo>
                <a:lnTo>
                  <a:pt x="1276258" y="165"/>
                </a:lnTo>
                <a:lnTo>
                  <a:pt x="1275290" y="82"/>
                </a:lnTo>
                <a:lnTo>
                  <a:pt x="748022" y="69"/>
                </a:lnTo>
                <a:lnTo>
                  <a:pt x="746434" y="0"/>
                </a:lnTo>
                <a:close/>
              </a:path>
              <a:path w="1517650" h="638175">
                <a:moveTo>
                  <a:pt x="1274321" y="0"/>
                </a:moveTo>
                <a:lnTo>
                  <a:pt x="749656" y="82"/>
                </a:lnTo>
                <a:lnTo>
                  <a:pt x="1275290" y="82"/>
                </a:lnTo>
                <a:lnTo>
                  <a:pt x="12743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35121" y="4611129"/>
            <a:ext cx="1517650" cy="638175"/>
          </a:xfrm>
          <a:custGeom>
            <a:avLst/>
            <a:gdLst/>
            <a:ahLst/>
            <a:cxnLst/>
            <a:rect l="l" t="t" r="r" b="b"/>
            <a:pathLst>
              <a:path w="1517650" h="638175">
                <a:moveTo>
                  <a:pt x="744796" y="637821"/>
                </a:moveTo>
                <a:lnTo>
                  <a:pt x="690147" y="635269"/>
                </a:lnTo>
                <a:lnTo>
                  <a:pt x="637555" y="627820"/>
                </a:lnTo>
                <a:lnTo>
                  <a:pt x="587441" y="615785"/>
                </a:lnTo>
                <a:lnTo>
                  <a:pt x="540223" y="599477"/>
                </a:lnTo>
                <a:lnTo>
                  <a:pt x="496323" y="579205"/>
                </a:lnTo>
                <a:lnTo>
                  <a:pt x="456161" y="555281"/>
                </a:lnTo>
                <a:lnTo>
                  <a:pt x="420155" y="528017"/>
                </a:lnTo>
                <a:lnTo>
                  <a:pt x="388726" y="497723"/>
                </a:lnTo>
                <a:lnTo>
                  <a:pt x="362295" y="464712"/>
                </a:lnTo>
                <a:lnTo>
                  <a:pt x="341281" y="429293"/>
                </a:lnTo>
                <a:lnTo>
                  <a:pt x="329063" y="430668"/>
                </a:lnTo>
                <a:lnTo>
                  <a:pt x="316686" y="431680"/>
                </a:lnTo>
                <a:lnTo>
                  <a:pt x="304159" y="432304"/>
                </a:lnTo>
                <a:lnTo>
                  <a:pt x="291493" y="432517"/>
                </a:lnTo>
                <a:lnTo>
                  <a:pt x="239089" y="429032"/>
                </a:lnTo>
                <a:lnTo>
                  <a:pt x="189770" y="418984"/>
                </a:lnTo>
                <a:lnTo>
                  <a:pt x="144358" y="402983"/>
                </a:lnTo>
                <a:lnTo>
                  <a:pt x="103676" y="381642"/>
                </a:lnTo>
                <a:lnTo>
                  <a:pt x="68546" y="355572"/>
                </a:lnTo>
                <a:lnTo>
                  <a:pt x="39791" y="325383"/>
                </a:lnTo>
                <a:lnTo>
                  <a:pt x="18233" y="291687"/>
                </a:lnTo>
                <a:lnTo>
                  <a:pt x="4695" y="255094"/>
                </a:lnTo>
                <a:lnTo>
                  <a:pt x="0" y="216217"/>
                </a:lnTo>
                <a:lnTo>
                  <a:pt x="4695" y="177343"/>
                </a:lnTo>
                <a:lnTo>
                  <a:pt x="18233" y="140758"/>
                </a:lnTo>
                <a:lnTo>
                  <a:pt x="39792" y="107073"/>
                </a:lnTo>
                <a:lnTo>
                  <a:pt x="68547" y="76897"/>
                </a:lnTo>
                <a:lnTo>
                  <a:pt x="103678" y="50840"/>
                </a:lnTo>
                <a:lnTo>
                  <a:pt x="144360" y="29512"/>
                </a:lnTo>
                <a:lnTo>
                  <a:pt x="189772" y="13523"/>
                </a:lnTo>
                <a:lnTo>
                  <a:pt x="239090" y="3482"/>
                </a:lnTo>
                <a:lnTo>
                  <a:pt x="291493" y="0"/>
                </a:lnTo>
                <a:lnTo>
                  <a:pt x="294535" y="0"/>
                </a:lnTo>
                <a:lnTo>
                  <a:pt x="297605" y="96"/>
                </a:lnTo>
                <a:lnTo>
                  <a:pt x="300621" y="165"/>
                </a:lnTo>
                <a:lnTo>
                  <a:pt x="739817" y="82"/>
                </a:lnTo>
                <a:lnTo>
                  <a:pt x="741483" y="69"/>
                </a:lnTo>
                <a:lnTo>
                  <a:pt x="743127" y="0"/>
                </a:lnTo>
                <a:lnTo>
                  <a:pt x="744796" y="0"/>
                </a:lnTo>
                <a:lnTo>
                  <a:pt x="746435" y="0"/>
                </a:lnTo>
                <a:lnTo>
                  <a:pt x="748021" y="69"/>
                </a:lnTo>
                <a:lnTo>
                  <a:pt x="749656" y="82"/>
                </a:lnTo>
                <a:lnTo>
                  <a:pt x="1274321" y="0"/>
                </a:lnTo>
                <a:lnTo>
                  <a:pt x="1330047" y="4759"/>
                </a:lnTo>
                <a:lnTo>
                  <a:pt x="1381200" y="18315"/>
                </a:lnTo>
                <a:lnTo>
                  <a:pt x="1426320" y="39590"/>
                </a:lnTo>
                <a:lnTo>
                  <a:pt x="1463951" y="67501"/>
                </a:lnTo>
                <a:lnTo>
                  <a:pt x="1492635" y="100968"/>
                </a:lnTo>
                <a:lnTo>
                  <a:pt x="1510914" y="138911"/>
                </a:lnTo>
                <a:lnTo>
                  <a:pt x="1517331" y="180250"/>
                </a:lnTo>
                <a:lnTo>
                  <a:pt x="1510914" y="221593"/>
                </a:lnTo>
                <a:lnTo>
                  <a:pt x="1492635" y="259548"/>
                </a:lnTo>
                <a:lnTo>
                  <a:pt x="1463951" y="293031"/>
                </a:lnTo>
                <a:lnTo>
                  <a:pt x="1426320" y="320960"/>
                </a:lnTo>
                <a:lnTo>
                  <a:pt x="1381200" y="342250"/>
                </a:lnTo>
                <a:lnTo>
                  <a:pt x="1330047" y="355819"/>
                </a:lnTo>
                <a:lnTo>
                  <a:pt x="1274321" y="360583"/>
                </a:lnTo>
                <a:lnTo>
                  <a:pt x="1247632" y="359495"/>
                </a:lnTo>
                <a:lnTo>
                  <a:pt x="1221779" y="356319"/>
                </a:lnTo>
                <a:lnTo>
                  <a:pt x="1196918" y="351182"/>
                </a:lnTo>
                <a:lnTo>
                  <a:pt x="1173206" y="344211"/>
                </a:lnTo>
                <a:lnTo>
                  <a:pt x="1165434" y="384503"/>
                </a:lnTo>
                <a:lnTo>
                  <a:pt x="1151116" y="423009"/>
                </a:lnTo>
                <a:lnTo>
                  <a:pt x="1130695" y="459402"/>
                </a:lnTo>
                <a:lnTo>
                  <a:pt x="1104608" y="493355"/>
                </a:lnTo>
                <a:lnTo>
                  <a:pt x="1073297" y="524540"/>
                </a:lnTo>
                <a:lnTo>
                  <a:pt x="1037201" y="552629"/>
                </a:lnTo>
                <a:lnTo>
                  <a:pt x="996761" y="577295"/>
                </a:lnTo>
                <a:lnTo>
                  <a:pt x="952416" y="598211"/>
                </a:lnTo>
                <a:lnTo>
                  <a:pt x="904607" y="615049"/>
                </a:lnTo>
                <a:lnTo>
                  <a:pt x="853774" y="627482"/>
                </a:lnTo>
                <a:lnTo>
                  <a:pt x="800357" y="635181"/>
                </a:lnTo>
                <a:lnTo>
                  <a:pt x="744796" y="63782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85034" y="4596818"/>
            <a:ext cx="1485265" cy="287655"/>
          </a:xfrm>
          <a:custGeom>
            <a:avLst/>
            <a:gdLst/>
            <a:ahLst/>
            <a:cxnLst/>
            <a:rect l="l" t="t" r="r" b="b"/>
            <a:pathLst>
              <a:path w="1485264" h="287654">
                <a:moveTo>
                  <a:pt x="1265405" y="0"/>
                </a:moveTo>
                <a:lnTo>
                  <a:pt x="219727" y="0"/>
                </a:lnTo>
                <a:lnTo>
                  <a:pt x="177293" y="135"/>
                </a:lnTo>
                <a:lnTo>
                  <a:pt x="143072" y="1083"/>
                </a:lnTo>
                <a:lnTo>
                  <a:pt x="115891" y="3657"/>
                </a:lnTo>
                <a:lnTo>
                  <a:pt x="94576" y="8668"/>
                </a:lnTo>
                <a:lnTo>
                  <a:pt x="42099" y="42100"/>
                </a:lnTo>
                <a:lnTo>
                  <a:pt x="8667" y="94577"/>
                </a:lnTo>
                <a:lnTo>
                  <a:pt x="0" y="143738"/>
                </a:lnTo>
                <a:lnTo>
                  <a:pt x="548" y="156277"/>
                </a:lnTo>
                <a:lnTo>
                  <a:pt x="22607" y="221123"/>
                </a:lnTo>
                <a:lnTo>
                  <a:pt x="66353" y="264869"/>
                </a:lnTo>
                <a:lnTo>
                  <a:pt x="115891" y="283819"/>
                </a:lnTo>
                <a:lnTo>
                  <a:pt x="177293" y="287341"/>
                </a:lnTo>
                <a:lnTo>
                  <a:pt x="219727" y="287477"/>
                </a:lnTo>
                <a:lnTo>
                  <a:pt x="1265405" y="287477"/>
                </a:lnTo>
                <a:lnTo>
                  <a:pt x="1307839" y="287341"/>
                </a:lnTo>
                <a:lnTo>
                  <a:pt x="1369241" y="283819"/>
                </a:lnTo>
                <a:lnTo>
                  <a:pt x="1418779" y="264869"/>
                </a:lnTo>
                <a:lnTo>
                  <a:pt x="1462525" y="221123"/>
                </a:lnTo>
                <a:lnTo>
                  <a:pt x="1480238" y="180929"/>
                </a:lnTo>
                <a:lnTo>
                  <a:pt x="1485132" y="143738"/>
                </a:lnTo>
                <a:lnTo>
                  <a:pt x="1484584" y="131198"/>
                </a:lnTo>
                <a:lnTo>
                  <a:pt x="1462525" y="66353"/>
                </a:lnTo>
                <a:lnTo>
                  <a:pt x="1418779" y="22607"/>
                </a:lnTo>
                <a:lnTo>
                  <a:pt x="1369241" y="3657"/>
                </a:lnTo>
                <a:lnTo>
                  <a:pt x="1307839" y="135"/>
                </a:lnTo>
                <a:lnTo>
                  <a:pt x="1265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905449" y="4582807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电话⽹络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256401" y="4740586"/>
            <a:ext cx="664845" cy="8255"/>
          </a:xfrm>
          <a:custGeom>
            <a:avLst/>
            <a:gdLst/>
            <a:ahLst/>
            <a:cxnLst/>
            <a:rect l="l" t="t" r="r" b="b"/>
            <a:pathLst>
              <a:path w="664845" h="8254">
                <a:moveTo>
                  <a:pt x="0" y="7761"/>
                </a:moveTo>
                <a:lnTo>
                  <a:pt x="664362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9864342" y="3190365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⼴域⽹络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3162207" y="3146051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局域⽹络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7147320" y="4243131"/>
            <a:ext cx="1517650" cy="638175"/>
          </a:xfrm>
          <a:custGeom>
            <a:avLst/>
            <a:gdLst/>
            <a:ahLst/>
            <a:cxnLst/>
            <a:rect l="l" t="t" r="r" b="b"/>
            <a:pathLst>
              <a:path w="1517650" h="638175">
                <a:moveTo>
                  <a:pt x="744796" y="0"/>
                </a:moveTo>
                <a:lnTo>
                  <a:pt x="690147" y="2552"/>
                </a:lnTo>
                <a:lnTo>
                  <a:pt x="637555" y="10000"/>
                </a:lnTo>
                <a:lnTo>
                  <a:pt x="587441" y="22035"/>
                </a:lnTo>
                <a:lnTo>
                  <a:pt x="540223" y="38343"/>
                </a:lnTo>
                <a:lnTo>
                  <a:pt x="496323" y="58615"/>
                </a:lnTo>
                <a:lnTo>
                  <a:pt x="456161" y="82539"/>
                </a:lnTo>
                <a:lnTo>
                  <a:pt x="420155" y="109803"/>
                </a:lnTo>
                <a:lnTo>
                  <a:pt x="388726" y="140097"/>
                </a:lnTo>
                <a:lnTo>
                  <a:pt x="362295" y="173109"/>
                </a:lnTo>
                <a:lnTo>
                  <a:pt x="341281" y="208527"/>
                </a:lnTo>
                <a:lnTo>
                  <a:pt x="329063" y="207152"/>
                </a:lnTo>
                <a:lnTo>
                  <a:pt x="316686" y="206140"/>
                </a:lnTo>
                <a:lnTo>
                  <a:pt x="304159" y="205516"/>
                </a:lnTo>
                <a:lnTo>
                  <a:pt x="291493" y="205303"/>
                </a:lnTo>
                <a:lnTo>
                  <a:pt x="239089" y="208788"/>
                </a:lnTo>
                <a:lnTo>
                  <a:pt x="189770" y="218836"/>
                </a:lnTo>
                <a:lnTo>
                  <a:pt x="144358" y="234837"/>
                </a:lnTo>
                <a:lnTo>
                  <a:pt x="103676" y="256178"/>
                </a:lnTo>
                <a:lnTo>
                  <a:pt x="68546" y="282248"/>
                </a:lnTo>
                <a:lnTo>
                  <a:pt x="39791" y="312437"/>
                </a:lnTo>
                <a:lnTo>
                  <a:pt x="18233" y="346134"/>
                </a:lnTo>
                <a:lnTo>
                  <a:pt x="4695" y="382726"/>
                </a:lnTo>
                <a:lnTo>
                  <a:pt x="0" y="421603"/>
                </a:lnTo>
                <a:lnTo>
                  <a:pt x="4695" y="460478"/>
                </a:lnTo>
                <a:lnTo>
                  <a:pt x="18233" y="497062"/>
                </a:lnTo>
                <a:lnTo>
                  <a:pt x="39792" y="530747"/>
                </a:lnTo>
                <a:lnTo>
                  <a:pt x="68547" y="560923"/>
                </a:lnTo>
                <a:lnTo>
                  <a:pt x="103678" y="586980"/>
                </a:lnTo>
                <a:lnTo>
                  <a:pt x="144360" y="608308"/>
                </a:lnTo>
                <a:lnTo>
                  <a:pt x="189772" y="624297"/>
                </a:lnTo>
                <a:lnTo>
                  <a:pt x="239090" y="634338"/>
                </a:lnTo>
                <a:lnTo>
                  <a:pt x="291493" y="637821"/>
                </a:lnTo>
                <a:lnTo>
                  <a:pt x="294535" y="637821"/>
                </a:lnTo>
                <a:lnTo>
                  <a:pt x="297605" y="637724"/>
                </a:lnTo>
                <a:lnTo>
                  <a:pt x="300621" y="637655"/>
                </a:lnTo>
                <a:lnTo>
                  <a:pt x="739817" y="637738"/>
                </a:lnTo>
                <a:lnTo>
                  <a:pt x="741483" y="637751"/>
                </a:lnTo>
                <a:lnTo>
                  <a:pt x="743127" y="637820"/>
                </a:lnTo>
                <a:lnTo>
                  <a:pt x="744796" y="637821"/>
                </a:lnTo>
                <a:lnTo>
                  <a:pt x="746435" y="637821"/>
                </a:lnTo>
                <a:lnTo>
                  <a:pt x="748021" y="637751"/>
                </a:lnTo>
                <a:lnTo>
                  <a:pt x="749656" y="637738"/>
                </a:lnTo>
                <a:lnTo>
                  <a:pt x="1274321" y="637821"/>
                </a:lnTo>
                <a:lnTo>
                  <a:pt x="1330047" y="633062"/>
                </a:lnTo>
                <a:lnTo>
                  <a:pt x="1381200" y="619505"/>
                </a:lnTo>
                <a:lnTo>
                  <a:pt x="1426320" y="598231"/>
                </a:lnTo>
                <a:lnTo>
                  <a:pt x="1463951" y="570320"/>
                </a:lnTo>
                <a:lnTo>
                  <a:pt x="1492635" y="536852"/>
                </a:lnTo>
                <a:lnTo>
                  <a:pt x="1510914" y="498909"/>
                </a:lnTo>
                <a:lnTo>
                  <a:pt x="1517331" y="457570"/>
                </a:lnTo>
                <a:lnTo>
                  <a:pt x="1510914" y="416227"/>
                </a:lnTo>
                <a:lnTo>
                  <a:pt x="1492635" y="378272"/>
                </a:lnTo>
                <a:lnTo>
                  <a:pt x="1463951" y="344789"/>
                </a:lnTo>
                <a:lnTo>
                  <a:pt x="1426320" y="316860"/>
                </a:lnTo>
                <a:lnTo>
                  <a:pt x="1381200" y="295570"/>
                </a:lnTo>
                <a:lnTo>
                  <a:pt x="1330047" y="282001"/>
                </a:lnTo>
                <a:lnTo>
                  <a:pt x="1274321" y="277238"/>
                </a:lnTo>
                <a:lnTo>
                  <a:pt x="1247632" y="278325"/>
                </a:lnTo>
                <a:lnTo>
                  <a:pt x="1221779" y="281501"/>
                </a:lnTo>
                <a:lnTo>
                  <a:pt x="1196918" y="286638"/>
                </a:lnTo>
                <a:lnTo>
                  <a:pt x="1173206" y="293609"/>
                </a:lnTo>
                <a:lnTo>
                  <a:pt x="1165434" y="253317"/>
                </a:lnTo>
                <a:lnTo>
                  <a:pt x="1151116" y="214811"/>
                </a:lnTo>
                <a:lnTo>
                  <a:pt x="1130695" y="178418"/>
                </a:lnTo>
                <a:lnTo>
                  <a:pt x="1104608" y="144465"/>
                </a:lnTo>
                <a:lnTo>
                  <a:pt x="1073297" y="113281"/>
                </a:lnTo>
                <a:lnTo>
                  <a:pt x="1037201" y="85191"/>
                </a:lnTo>
                <a:lnTo>
                  <a:pt x="996761" y="60525"/>
                </a:lnTo>
                <a:lnTo>
                  <a:pt x="952416" y="39609"/>
                </a:lnTo>
                <a:lnTo>
                  <a:pt x="904607" y="22771"/>
                </a:lnTo>
                <a:lnTo>
                  <a:pt x="853774" y="10339"/>
                </a:lnTo>
                <a:lnTo>
                  <a:pt x="800357" y="2639"/>
                </a:lnTo>
                <a:lnTo>
                  <a:pt x="74479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7241035" y="4587598"/>
            <a:ext cx="1517650" cy="638175"/>
          </a:xfrm>
          <a:custGeom>
            <a:avLst/>
            <a:gdLst/>
            <a:ahLst/>
            <a:cxnLst/>
            <a:rect l="l" t="t" r="r" b="b"/>
            <a:pathLst>
              <a:path w="1517650" h="638175">
                <a:moveTo>
                  <a:pt x="1147594" y="429293"/>
                </a:moveTo>
                <a:lnTo>
                  <a:pt x="341277" y="429293"/>
                </a:lnTo>
                <a:lnTo>
                  <a:pt x="362292" y="464712"/>
                </a:lnTo>
                <a:lnTo>
                  <a:pt x="388723" y="497724"/>
                </a:lnTo>
                <a:lnTo>
                  <a:pt x="420152" y="528017"/>
                </a:lnTo>
                <a:lnTo>
                  <a:pt x="456158" y="555282"/>
                </a:lnTo>
                <a:lnTo>
                  <a:pt x="496321" y="579205"/>
                </a:lnTo>
                <a:lnTo>
                  <a:pt x="540221" y="599477"/>
                </a:lnTo>
                <a:lnTo>
                  <a:pt x="587438" y="615786"/>
                </a:lnTo>
                <a:lnTo>
                  <a:pt x="637553" y="627820"/>
                </a:lnTo>
                <a:lnTo>
                  <a:pt x="690145" y="635269"/>
                </a:lnTo>
                <a:lnTo>
                  <a:pt x="744794" y="637821"/>
                </a:lnTo>
                <a:lnTo>
                  <a:pt x="800356" y="635182"/>
                </a:lnTo>
                <a:lnTo>
                  <a:pt x="853774" y="627482"/>
                </a:lnTo>
                <a:lnTo>
                  <a:pt x="904608" y="615049"/>
                </a:lnTo>
                <a:lnTo>
                  <a:pt x="952418" y="598211"/>
                </a:lnTo>
                <a:lnTo>
                  <a:pt x="996763" y="577296"/>
                </a:lnTo>
                <a:lnTo>
                  <a:pt x="1037204" y="552629"/>
                </a:lnTo>
                <a:lnTo>
                  <a:pt x="1073300" y="524540"/>
                </a:lnTo>
                <a:lnTo>
                  <a:pt x="1104611" y="493355"/>
                </a:lnTo>
                <a:lnTo>
                  <a:pt x="1130698" y="459403"/>
                </a:lnTo>
                <a:lnTo>
                  <a:pt x="1147594" y="429293"/>
                </a:lnTo>
                <a:close/>
              </a:path>
              <a:path w="1517650" h="638175">
                <a:moveTo>
                  <a:pt x="294535" y="0"/>
                </a:moveTo>
                <a:lnTo>
                  <a:pt x="239096" y="3482"/>
                </a:lnTo>
                <a:lnTo>
                  <a:pt x="189777" y="13523"/>
                </a:lnTo>
                <a:lnTo>
                  <a:pt x="144364" y="29512"/>
                </a:lnTo>
                <a:lnTo>
                  <a:pt x="103681" y="50840"/>
                </a:lnTo>
                <a:lnTo>
                  <a:pt x="68550" y="76897"/>
                </a:lnTo>
                <a:lnTo>
                  <a:pt x="39793" y="107073"/>
                </a:lnTo>
                <a:lnTo>
                  <a:pt x="18234" y="140758"/>
                </a:lnTo>
                <a:lnTo>
                  <a:pt x="4695" y="177343"/>
                </a:lnTo>
                <a:lnTo>
                  <a:pt x="0" y="216217"/>
                </a:lnTo>
                <a:lnTo>
                  <a:pt x="4695" y="255094"/>
                </a:lnTo>
                <a:lnTo>
                  <a:pt x="18233" y="291687"/>
                </a:lnTo>
                <a:lnTo>
                  <a:pt x="39791" y="325383"/>
                </a:lnTo>
                <a:lnTo>
                  <a:pt x="68546" y="355573"/>
                </a:lnTo>
                <a:lnTo>
                  <a:pt x="103677" y="381643"/>
                </a:lnTo>
                <a:lnTo>
                  <a:pt x="144360" y="402984"/>
                </a:lnTo>
                <a:lnTo>
                  <a:pt x="189773" y="418985"/>
                </a:lnTo>
                <a:lnTo>
                  <a:pt x="239093" y="429033"/>
                </a:lnTo>
                <a:lnTo>
                  <a:pt x="291498" y="432518"/>
                </a:lnTo>
                <a:lnTo>
                  <a:pt x="304162" y="432304"/>
                </a:lnTo>
                <a:lnTo>
                  <a:pt x="316686" y="431680"/>
                </a:lnTo>
                <a:lnTo>
                  <a:pt x="329061" y="430669"/>
                </a:lnTo>
                <a:lnTo>
                  <a:pt x="341277" y="429293"/>
                </a:lnTo>
                <a:lnTo>
                  <a:pt x="1147594" y="429293"/>
                </a:lnTo>
                <a:lnTo>
                  <a:pt x="1151120" y="423010"/>
                </a:lnTo>
                <a:lnTo>
                  <a:pt x="1165437" y="384504"/>
                </a:lnTo>
                <a:lnTo>
                  <a:pt x="1173210" y="344212"/>
                </a:lnTo>
                <a:lnTo>
                  <a:pt x="1373810" y="344212"/>
                </a:lnTo>
                <a:lnTo>
                  <a:pt x="1426323" y="320961"/>
                </a:lnTo>
                <a:lnTo>
                  <a:pt x="1463954" y="293032"/>
                </a:lnTo>
                <a:lnTo>
                  <a:pt x="1492639" y="259548"/>
                </a:lnTo>
                <a:lnTo>
                  <a:pt x="1510918" y="221594"/>
                </a:lnTo>
                <a:lnTo>
                  <a:pt x="1517335" y="180251"/>
                </a:lnTo>
                <a:lnTo>
                  <a:pt x="1510918" y="138912"/>
                </a:lnTo>
                <a:lnTo>
                  <a:pt x="1492639" y="100968"/>
                </a:lnTo>
                <a:lnTo>
                  <a:pt x="1463954" y="67501"/>
                </a:lnTo>
                <a:lnTo>
                  <a:pt x="1426323" y="39590"/>
                </a:lnTo>
                <a:lnTo>
                  <a:pt x="1381203" y="18315"/>
                </a:lnTo>
                <a:lnTo>
                  <a:pt x="1330052" y="4759"/>
                </a:lnTo>
                <a:lnTo>
                  <a:pt x="1276264" y="165"/>
                </a:lnTo>
                <a:lnTo>
                  <a:pt x="300619" y="165"/>
                </a:lnTo>
                <a:lnTo>
                  <a:pt x="294535" y="0"/>
                </a:lnTo>
                <a:close/>
              </a:path>
              <a:path w="1517650" h="638175">
                <a:moveTo>
                  <a:pt x="1373810" y="344212"/>
                </a:moveTo>
                <a:lnTo>
                  <a:pt x="1173210" y="344212"/>
                </a:lnTo>
                <a:lnTo>
                  <a:pt x="1196922" y="351182"/>
                </a:lnTo>
                <a:lnTo>
                  <a:pt x="1221782" y="356320"/>
                </a:lnTo>
                <a:lnTo>
                  <a:pt x="1247634" y="359496"/>
                </a:lnTo>
                <a:lnTo>
                  <a:pt x="1274327" y="360583"/>
                </a:lnTo>
                <a:lnTo>
                  <a:pt x="1330052" y="355820"/>
                </a:lnTo>
                <a:lnTo>
                  <a:pt x="1373810" y="344212"/>
                </a:lnTo>
                <a:close/>
              </a:path>
              <a:path w="1517650" h="638175">
                <a:moveTo>
                  <a:pt x="746438" y="0"/>
                </a:moveTo>
                <a:lnTo>
                  <a:pt x="743129" y="1"/>
                </a:lnTo>
                <a:lnTo>
                  <a:pt x="741485" y="70"/>
                </a:lnTo>
                <a:lnTo>
                  <a:pt x="300619" y="165"/>
                </a:lnTo>
                <a:lnTo>
                  <a:pt x="1276264" y="165"/>
                </a:lnTo>
                <a:lnTo>
                  <a:pt x="1275296" y="82"/>
                </a:lnTo>
                <a:lnTo>
                  <a:pt x="748019" y="70"/>
                </a:lnTo>
                <a:lnTo>
                  <a:pt x="746438" y="0"/>
                </a:lnTo>
                <a:close/>
              </a:path>
              <a:path w="1517650" h="638175">
                <a:moveTo>
                  <a:pt x="1274327" y="0"/>
                </a:moveTo>
                <a:lnTo>
                  <a:pt x="749663" y="82"/>
                </a:lnTo>
                <a:lnTo>
                  <a:pt x="1275296" y="82"/>
                </a:lnTo>
                <a:lnTo>
                  <a:pt x="12743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7241035" y="4587598"/>
            <a:ext cx="1517650" cy="638175"/>
          </a:xfrm>
          <a:custGeom>
            <a:avLst/>
            <a:gdLst/>
            <a:ahLst/>
            <a:cxnLst/>
            <a:rect l="l" t="t" r="r" b="b"/>
            <a:pathLst>
              <a:path w="1517650" h="638175">
                <a:moveTo>
                  <a:pt x="744796" y="637821"/>
                </a:moveTo>
                <a:lnTo>
                  <a:pt x="690147" y="635269"/>
                </a:lnTo>
                <a:lnTo>
                  <a:pt x="637555" y="627820"/>
                </a:lnTo>
                <a:lnTo>
                  <a:pt x="587441" y="615785"/>
                </a:lnTo>
                <a:lnTo>
                  <a:pt x="540223" y="599477"/>
                </a:lnTo>
                <a:lnTo>
                  <a:pt x="496323" y="579205"/>
                </a:lnTo>
                <a:lnTo>
                  <a:pt x="456161" y="555281"/>
                </a:lnTo>
                <a:lnTo>
                  <a:pt x="420155" y="528017"/>
                </a:lnTo>
                <a:lnTo>
                  <a:pt x="388726" y="497723"/>
                </a:lnTo>
                <a:lnTo>
                  <a:pt x="362295" y="464712"/>
                </a:lnTo>
                <a:lnTo>
                  <a:pt x="341281" y="429293"/>
                </a:lnTo>
                <a:lnTo>
                  <a:pt x="329063" y="430668"/>
                </a:lnTo>
                <a:lnTo>
                  <a:pt x="316686" y="431680"/>
                </a:lnTo>
                <a:lnTo>
                  <a:pt x="304159" y="432304"/>
                </a:lnTo>
                <a:lnTo>
                  <a:pt x="291493" y="432517"/>
                </a:lnTo>
                <a:lnTo>
                  <a:pt x="239089" y="429032"/>
                </a:lnTo>
                <a:lnTo>
                  <a:pt x="189770" y="418984"/>
                </a:lnTo>
                <a:lnTo>
                  <a:pt x="144358" y="402983"/>
                </a:lnTo>
                <a:lnTo>
                  <a:pt x="103676" y="381642"/>
                </a:lnTo>
                <a:lnTo>
                  <a:pt x="68546" y="355572"/>
                </a:lnTo>
                <a:lnTo>
                  <a:pt x="39791" y="325383"/>
                </a:lnTo>
                <a:lnTo>
                  <a:pt x="18233" y="291687"/>
                </a:lnTo>
                <a:lnTo>
                  <a:pt x="4695" y="255094"/>
                </a:lnTo>
                <a:lnTo>
                  <a:pt x="0" y="216217"/>
                </a:lnTo>
                <a:lnTo>
                  <a:pt x="4695" y="177343"/>
                </a:lnTo>
                <a:lnTo>
                  <a:pt x="18233" y="140758"/>
                </a:lnTo>
                <a:lnTo>
                  <a:pt x="39792" y="107073"/>
                </a:lnTo>
                <a:lnTo>
                  <a:pt x="68547" y="76897"/>
                </a:lnTo>
                <a:lnTo>
                  <a:pt x="103678" y="50840"/>
                </a:lnTo>
                <a:lnTo>
                  <a:pt x="144360" y="29512"/>
                </a:lnTo>
                <a:lnTo>
                  <a:pt x="189772" y="13523"/>
                </a:lnTo>
                <a:lnTo>
                  <a:pt x="239090" y="3482"/>
                </a:lnTo>
                <a:lnTo>
                  <a:pt x="291493" y="0"/>
                </a:lnTo>
                <a:lnTo>
                  <a:pt x="294535" y="0"/>
                </a:lnTo>
                <a:lnTo>
                  <a:pt x="297605" y="96"/>
                </a:lnTo>
                <a:lnTo>
                  <a:pt x="300621" y="165"/>
                </a:lnTo>
                <a:lnTo>
                  <a:pt x="739817" y="82"/>
                </a:lnTo>
                <a:lnTo>
                  <a:pt x="741483" y="69"/>
                </a:lnTo>
                <a:lnTo>
                  <a:pt x="743127" y="0"/>
                </a:lnTo>
                <a:lnTo>
                  <a:pt x="744796" y="0"/>
                </a:lnTo>
                <a:lnTo>
                  <a:pt x="746435" y="0"/>
                </a:lnTo>
                <a:lnTo>
                  <a:pt x="748021" y="69"/>
                </a:lnTo>
                <a:lnTo>
                  <a:pt x="749656" y="82"/>
                </a:lnTo>
                <a:lnTo>
                  <a:pt x="1274321" y="0"/>
                </a:lnTo>
                <a:lnTo>
                  <a:pt x="1330047" y="4759"/>
                </a:lnTo>
                <a:lnTo>
                  <a:pt x="1381200" y="18315"/>
                </a:lnTo>
                <a:lnTo>
                  <a:pt x="1426320" y="39590"/>
                </a:lnTo>
                <a:lnTo>
                  <a:pt x="1463951" y="67501"/>
                </a:lnTo>
                <a:lnTo>
                  <a:pt x="1492635" y="100968"/>
                </a:lnTo>
                <a:lnTo>
                  <a:pt x="1510914" y="138911"/>
                </a:lnTo>
                <a:lnTo>
                  <a:pt x="1517331" y="180250"/>
                </a:lnTo>
                <a:lnTo>
                  <a:pt x="1510914" y="221593"/>
                </a:lnTo>
                <a:lnTo>
                  <a:pt x="1492635" y="259548"/>
                </a:lnTo>
                <a:lnTo>
                  <a:pt x="1463951" y="293031"/>
                </a:lnTo>
                <a:lnTo>
                  <a:pt x="1426320" y="320960"/>
                </a:lnTo>
                <a:lnTo>
                  <a:pt x="1381200" y="342250"/>
                </a:lnTo>
                <a:lnTo>
                  <a:pt x="1330047" y="355819"/>
                </a:lnTo>
                <a:lnTo>
                  <a:pt x="1274321" y="360583"/>
                </a:lnTo>
                <a:lnTo>
                  <a:pt x="1247632" y="359495"/>
                </a:lnTo>
                <a:lnTo>
                  <a:pt x="1221779" y="356319"/>
                </a:lnTo>
                <a:lnTo>
                  <a:pt x="1196918" y="351182"/>
                </a:lnTo>
                <a:lnTo>
                  <a:pt x="1173206" y="344211"/>
                </a:lnTo>
                <a:lnTo>
                  <a:pt x="1165434" y="384503"/>
                </a:lnTo>
                <a:lnTo>
                  <a:pt x="1151116" y="423009"/>
                </a:lnTo>
                <a:lnTo>
                  <a:pt x="1130695" y="459402"/>
                </a:lnTo>
                <a:lnTo>
                  <a:pt x="1104608" y="493355"/>
                </a:lnTo>
                <a:lnTo>
                  <a:pt x="1073297" y="524540"/>
                </a:lnTo>
                <a:lnTo>
                  <a:pt x="1037201" y="552629"/>
                </a:lnTo>
                <a:lnTo>
                  <a:pt x="996761" y="577295"/>
                </a:lnTo>
                <a:lnTo>
                  <a:pt x="952416" y="598211"/>
                </a:lnTo>
                <a:lnTo>
                  <a:pt x="904607" y="615049"/>
                </a:lnTo>
                <a:lnTo>
                  <a:pt x="853774" y="627482"/>
                </a:lnTo>
                <a:lnTo>
                  <a:pt x="800357" y="635181"/>
                </a:lnTo>
                <a:lnTo>
                  <a:pt x="744796" y="63782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190952" y="4573287"/>
            <a:ext cx="1485265" cy="287655"/>
          </a:xfrm>
          <a:custGeom>
            <a:avLst/>
            <a:gdLst/>
            <a:ahLst/>
            <a:cxnLst/>
            <a:rect l="l" t="t" r="r" b="b"/>
            <a:pathLst>
              <a:path w="1485265" h="287654">
                <a:moveTo>
                  <a:pt x="1265406" y="0"/>
                </a:moveTo>
                <a:lnTo>
                  <a:pt x="219721" y="0"/>
                </a:lnTo>
                <a:lnTo>
                  <a:pt x="177288" y="135"/>
                </a:lnTo>
                <a:lnTo>
                  <a:pt x="143070" y="1083"/>
                </a:lnTo>
                <a:lnTo>
                  <a:pt x="115889" y="3657"/>
                </a:lnTo>
                <a:lnTo>
                  <a:pt x="94573" y="8668"/>
                </a:lnTo>
                <a:lnTo>
                  <a:pt x="42095" y="42100"/>
                </a:lnTo>
                <a:lnTo>
                  <a:pt x="8669" y="94577"/>
                </a:lnTo>
                <a:lnTo>
                  <a:pt x="0" y="143739"/>
                </a:lnTo>
                <a:lnTo>
                  <a:pt x="547" y="156278"/>
                </a:lnTo>
                <a:lnTo>
                  <a:pt x="22604" y="221123"/>
                </a:lnTo>
                <a:lnTo>
                  <a:pt x="66349" y="264869"/>
                </a:lnTo>
                <a:lnTo>
                  <a:pt x="115889" y="283819"/>
                </a:lnTo>
                <a:lnTo>
                  <a:pt x="177288" y="287341"/>
                </a:lnTo>
                <a:lnTo>
                  <a:pt x="219721" y="287477"/>
                </a:lnTo>
                <a:lnTo>
                  <a:pt x="1265406" y="287477"/>
                </a:lnTo>
                <a:lnTo>
                  <a:pt x="1307838" y="287341"/>
                </a:lnTo>
                <a:lnTo>
                  <a:pt x="1369237" y="283819"/>
                </a:lnTo>
                <a:lnTo>
                  <a:pt x="1418778" y="264869"/>
                </a:lnTo>
                <a:lnTo>
                  <a:pt x="1462522" y="221123"/>
                </a:lnTo>
                <a:lnTo>
                  <a:pt x="1480233" y="180929"/>
                </a:lnTo>
                <a:lnTo>
                  <a:pt x="1485127" y="143739"/>
                </a:lnTo>
                <a:lnTo>
                  <a:pt x="1484579" y="131199"/>
                </a:lnTo>
                <a:lnTo>
                  <a:pt x="1462522" y="66353"/>
                </a:lnTo>
                <a:lnTo>
                  <a:pt x="1418778" y="22607"/>
                </a:lnTo>
                <a:lnTo>
                  <a:pt x="1369237" y="3657"/>
                </a:lnTo>
                <a:lnTo>
                  <a:pt x="1307838" y="135"/>
                </a:lnTo>
                <a:lnTo>
                  <a:pt x="12654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17411366" y="4559277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局域⽹络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6330152" y="4734238"/>
            <a:ext cx="821055" cy="635"/>
          </a:xfrm>
          <a:custGeom>
            <a:avLst/>
            <a:gdLst/>
            <a:ahLst/>
            <a:cxnLst/>
            <a:rect l="l" t="t" r="r" b="b"/>
            <a:pathLst>
              <a:path w="821055" h="635">
                <a:moveTo>
                  <a:pt x="0" y="0"/>
                </a:moveTo>
                <a:lnTo>
                  <a:pt x="821014" y="19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6645" y="8362923"/>
            <a:ext cx="11460480" cy="12020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0800"/>
              </a:lnSpc>
              <a:spcBef>
                <a:spcPts val="95"/>
              </a:spcBef>
            </a:pPr>
            <a:r>
              <a:rPr dirty="0" sz="2950" spc="5">
                <a:solidFill>
                  <a:srgbClr val="FF2600"/>
                </a:solidFill>
                <a:latin typeface="Arial"/>
                <a:cs typeface="Arial"/>
              </a:rPr>
              <a:t>PPP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⾮常简单：</a:t>
            </a:r>
            <a:r>
              <a:rPr dirty="0" sz="2950" spc="10">
                <a:latin typeface="Microsoft JhengHei UI"/>
                <a:cs typeface="Microsoft JhengHei UI"/>
              </a:rPr>
              <a:t>每收到⼀个帧，进⾏</a:t>
            </a:r>
            <a:r>
              <a:rPr dirty="0" sz="2950" spc="5">
                <a:latin typeface="Arial"/>
                <a:cs typeface="Arial"/>
              </a:rPr>
              <a:t>CRC</a:t>
            </a:r>
            <a:r>
              <a:rPr dirty="0" sz="2950" spc="10">
                <a:latin typeface="Microsoft JhengHei UI"/>
                <a:cs typeface="Microsoft JhengHei UI"/>
              </a:rPr>
              <a:t>检验，如果</a:t>
            </a:r>
            <a:r>
              <a:rPr dirty="0" sz="2950" spc="5">
                <a:latin typeface="Arial"/>
                <a:cs typeface="Arial"/>
              </a:rPr>
              <a:t>CRC</a:t>
            </a:r>
            <a:r>
              <a:rPr dirty="0" sz="2950" spc="10">
                <a:latin typeface="Microsoft JhengHei UI"/>
                <a:cs typeface="Microsoft JhengHei UI"/>
              </a:rPr>
              <a:t>检验正确，  就收下这个帧，反之，就丢弃这个帧，其他什么也不做。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452980" y="715916"/>
            <a:ext cx="119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简单</a:t>
            </a: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6570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774690"/>
          </a:xfrm>
          <a:custGeom>
            <a:avLst/>
            <a:gdLst/>
            <a:ahLst/>
            <a:cxnLst/>
            <a:rect l="l" t="t" r="r" b="b"/>
            <a:pathLst>
              <a:path w="12963525" h="57746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516435"/>
                </a:lnTo>
                <a:lnTo>
                  <a:pt x="197" y="5567805"/>
                </a:lnTo>
                <a:lnTo>
                  <a:pt x="1581" y="5609232"/>
                </a:lnTo>
                <a:lnTo>
                  <a:pt x="12649" y="5667940"/>
                </a:lnTo>
                <a:lnTo>
                  <a:pt x="49226" y="5725353"/>
                </a:lnTo>
                <a:lnTo>
                  <a:pt x="106640" y="5761930"/>
                </a:lnTo>
                <a:lnTo>
                  <a:pt x="165348" y="5772999"/>
                </a:lnTo>
                <a:lnTo>
                  <a:pt x="206776" y="5774383"/>
                </a:lnTo>
                <a:lnTo>
                  <a:pt x="258146" y="5774581"/>
                </a:lnTo>
                <a:lnTo>
                  <a:pt x="12705299" y="5774581"/>
                </a:lnTo>
                <a:lnTo>
                  <a:pt x="12756671" y="5774383"/>
                </a:lnTo>
                <a:lnTo>
                  <a:pt x="12798099" y="5772999"/>
                </a:lnTo>
                <a:lnTo>
                  <a:pt x="12856802" y="5761930"/>
                </a:lnTo>
                <a:lnTo>
                  <a:pt x="12914218" y="5725353"/>
                </a:lnTo>
                <a:lnTo>
                  <a:pt x="12950799" y="5667940"/>
                </a:lnTo>
                <a:lnTo>
                  <a:pt x="12961867" y="5609232"/>
                </a:lnTo>
                <a:lnTo>
                  <a:pt x="12963250" y="5567805"/>
                </a:lnTo>
                <a:lnTo>
                  <a:pt x="12963448" y="551643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5774690"/>
          </a:xfrm>
          <a:custGeom>
            <a:avLst/>
            <a:gdLst/>
            <a:ahLst/>
            <a:cxnLst/>
            <a:rect l="l" t="t" r="r" b="b"/>
            <a:pathLst>
              <a:path w="12963525" h="57746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516435"/>
                </a:lnTo>
                <a:lnTo>
                  <a:pt x="12963250" y="5567805"/>
                </a:lnTo>
                <a:lnTo>
                  <a:pt x="12961867" y="5609232"/>
                </a:lnTo>
                <a:lnTo>
                  <a:pt x="12950799" y="5667940"/>
                </a:lnTo>
                <a:lnTo>
                  <a:pt x="12914218" y="5725353"/>
                </a:lnTo>
                <a:lnTo>
                  <a:pt x="12856802" y="5761930"/>
                </a:lnTo>
                <a:lnTo>
                  <a:pt x="12798099" y="5772999"/>
                </a:lnTo>
                <a:lnTo>
                  <a:pt x="12756671" y="5774383"/>
                </a:lnTo>
                <a:lnTo>
                  <a:pt x="12705299" y="5774581"/>
                </a:lnTo>
                <a:lnTo>
                  <a:pt x="258145" y="5774581"/>
                </a:lnTo>
                <a:lnTo>
                  <a:pt x="206775" y="5774383"/>
                </a:lnTo>
                <a:lnTo>
                  <a:pt x="165348" y="5772999"/>
                </a:lnTo>
                <a:lnTo>
                  <a:pt x="106640" y="5761930"/>
                </a:lnTo>
                <a:lnTo>
                  <a:pt x="49226" y="5725353"/>
                </a:lnTo>
                <a:lnTo>
                  <a:pt x="12650" y="5667940"/>
                </a:lnTo>
                <a:lnTo>
                  <a:pt x="1581" y="5609232"/>
                </a:lnTo>
                <a:lnTo>
                  <a:pt x="197" y="5567805"/>
                </a:lnTo>
                <a:lnTo>
                  <a:pt x="0" y="551643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679660"/>
            <a:ext cx="12255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5459" y="2485391"/>
            <a:ext cx="11206480" cy="17551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dirty="0" sz="2900" spc="-5">
                <a:latin typeface="Arial"/>
                <a:cs typeface="Arial"/>
              </a:rPr>
              <a:t>Internet</a:t>
            </a:r>
            <a:r>
              <a:rPr dirty="0" sz="2900">
                <a:latin typeface="Microsoft JhengHei UI"/>
                <a:cs typeface="Microsoft JhengHei UI"/>
              </a:rPr>
              <a:t>最复杂的部分在</a:t>
            </a:r>
            <a:r>
              <a:rPr dirty="0" sz="2900" spc="-5">
                <a:latin typeface="Arial"/>
                <a:cs typeface="Arial"/>
              </a:rPr>
              <a:t>TCP</a:t>
            </a:r>
            <a:r>
              <a:rPr dirty="0" sz="2900">
                <a:latin typeface="Microsoft JhengHei UI"/>
                <a:cs typeface="Microsoft JhengHei UI"/>
              </a:rPr>
              <a:t>协议中</a:t>
            </a:r>
            <a:r>
              <a:rPr dirty="0" sz="2900" spc="-5">
                <a:latin typeface="Microsoft JhengHei UI"/>
                <a:cs typeface="Microsoft JhengHei UI"/>
              </a:rPr>
              <a:t>，</a:t>
            </a:r>
            <a:r>
              <a:rPr dirty="0" sz="2900" spc="-5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也相对⽐较简单</a:t>
            </a:r>
            <a:r>
              <a:rPr dirty="0" sz="2900">
                <a:latin typeface="Microsoft JhengHei UI"/>
                <a:cs typeface="Microsoft JhengHei UI"/>
              </a:rPr>
              <a:t>，仅提供不可 靠的数据报服务。因此，</a:t>
            </a: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数据链路层</a:t>
            </a:r>
            <a:r>
              <a:rPr dirty="0" sz="2900">
                <a:latin typeface="Microsoft JhengHei UI"/>
                <a:cs typeface="Microsoft JhengHei UI"/>
              </a:rPr>
              <a:t>没有必要提供⽐</a:t>
            </a:r>
            <a:r>
              <a:rPr dirty="0" sz="2900" spc="-5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2900">
                <a:latin typeface="Microsoft JhengHei UI"/>
                <a:cs typeface="Microsoft JhengHei UI"/>
              </a:rPr>
              <a:t>协议更多的功 能：</a:t>
            </a:r>
            <a:endParaRPr sz="29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012605"/>
            <a:ext cx="12255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5628294"/>
            <a:ext cx="12255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6859671"/>
            <a:ext cx="12255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4163400"/>
            <a:ext cx="11093450" cy="3103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160" marR="5080" indent="-378460">
              <a:lnSpc>
                <a:spcPct val="139300"/>
              </a:lnSpc>
              <a:spcBef>
                <a:spcPts val="100"/>
              </a:spcBef>
              <a:buSzPct val="74137"/>
              <a:buFont typeface="Arial"/>
              <a:buChar char="•"/>
              <a:tabLst>
                <a:tab pos="391160" algn="l"/>
                <a:tab pos="391795" algn="l"/>
              </a:tabLst>
            </a:pPr>
            <a:r>
              <a:rPr dirty="0" sz="2900">
                <a:latin typeface="Microsoft JhengHei UI"/>
                <a:cs typeface="Microsoft JhengHei UI"/>
              </a:rPr>
              <a:t>数据链路层的帧，不需要纠错，不需要序号，也不需要流量控制； </a:t>
            </a:r>
            <a:r>
              <a:rPr dirty="0" sz="2900">
                <a:latin typeface="Microsoft JhengHei UI"/>
                <a:cs typeface="Microsoft JhengHei UI"/>
              </a:rPr>
              <a:t>误码率⽐较⾼的⽆线链路上需要更为复杂的链路层协议；</a:t>
            </a:r>
            <a:endParaRPr sz="2900">
              <a:latin typeface="Microsoft JhengHei UI"/>
              <a:cs typeface="Microsoft JhengHei UI"/>
            </a:endParaRPr>
          </a:p>
          <a:p>
            <a:pPr marL="391160" marR="5080">
              <a:lnSpc>
                <a:spcPct val="139300"/>
              </a:lnSpc>
            </a:pP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简单使协议</a:t>
            </a:r>
            <a:r>
              <a:rPr dirty="0" sz="2900">
                <a:latin typeface="Microsoft JhengHei UI"/>
                <a:cs typeface="Microsoft JhengHei UI"/>
              </a:rPr>
              <a:t>在实现时</a:t>
            </a: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不容易出错</a:t>
            </a:r>
            <a:r>
              <a:rPr dirty="0" sz="2900">
                <a:latin typeface="Microsoft JhengHei UI"/>
                <a:cs typeface="Microsoft JhengHei UI"/>
              </a:rPr>
              <a:t>，提⾼了不同⼚商对协议的不同实 </a:t>
            </a:r>
            <a:r>
              <a:rPr dirty="0" sz="2900">
                <a:latin typeface="Microsoft JhengHei UI"/>
                <a:cs typeface="Microsoft JhengHei UI"/>
              </a:rPr>
              <a:t>现的互操作性；</a:t>
            </a:r>
            <a:endParaRPr sz="2900">
              <a:latin typeface="Microsoft JhengHei UI"/>
              <a:cs typeface="Microsoft JhengHei UI"/>
            </a:endParaRPr>
          </a:p>
          <a:p>
            <a:pPr marL="391160">
              <a:lnSpc>
                <a:spcPct val="100000"/>
              </a:lnSpc>
              <a:spcBef>
                <a:spcPts val="1365"/>
              </a:spcBef>
            </a:pP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不⽀持多点接⼊，不⽀持半双式或单⼯通信</a:t>
            </a:r>
            <a:r>
              <a:rPr dirty="0" sz="2900">
                <a:latin typeface="Microsoft JhengHei UI"/>
                <a:cs typeface="Microsoft JhengHei UI"/>
              </a:rPr>
              <a:t>（全双⼯）。</a:t>
            </a:r>
            <a:endParaRPr sz="29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</a:t>
            </a:r>
            <a:r>
              <a:rPr dirty="0" sz="345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1056" y="715916"/>
            <a:ext cx="60420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PPP</a:t>
            </a:r>
            <a:r>
              <a:rPr dirty="0" spc="-155">
                <a:latin typeface="Arial"/>
                <a:cs typeface="Arial"/>
              </a:rPr>
              <a:t> </a:t>
            </a:r>
            <a:r>
              <a:rPr dirty="0" spc="10"/>
              <a:t>协议应满⾜的需求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63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837430"/>
          </a:xfrm>
          <a:custGeom>
            <a:avLst/>
            <a:gdLst/>
            <a:ahLst/>
            <a:cxnLst/>
            <a:rect l="l" t="t" r="r" b="b"/>
            <a:pathLst>
              <a:path w="12963525" h="483743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578666"/>
                </a:lnTo>
                <a:lnTo>
                  <a:pt x="197" y="4630036"/>
                </a:lnTo>
                <a:lnTo>
                  <a:pt x="1581" y="4671464"/>
                </a:lnTo>
                <a:lnTo>
                  <a:pt x="12649" y="4730172"/>
                </a:lnTo>
                <a:lnTo>
                  <a:pt x="49226" y="4787585"/>
                </a:lnTo>
                <a:lnTo>
                  <a:pt x="106640" y="4824162"/>
                </a:lnTo>
                <a:lnTo>
                  <a:pt x="165348" y="4835231"/>
                </a:lnTo>
                <a:lnTo>
                  <a:pt x="206776" y="4836615"/>
                </a:lnTo>
                <a:lnTo>
                  <a:pt x="258146" y="4836812"/>
                </a:lnTo>
                <a:lnTo>
                  <a:pt x="12705299" y="4836812"/>
                </a:lnTo>
                <a:lnTo>
                  <a:pt x="12756671" y="4836615"/>
                </a:lnTo>
                <a:lnTo>
                  <a:pt x="12798099" y="4835231"/>
                </a:lnTo>
                <a:lnTo>
                  <a:pt x="12856802" y="4824162"/>
                </a:lnTo>
                <a:lnTo>
                  <a:pt x="12914218" y="4787585"/>
                </a:lnTo>
                <a:lnTo>
                  <a:pt x="12950799" y="4730172"/>
                </a:lnTo>
                <a:lnTo>
                  <a:pt x="12961867" y="4671464"/>
                </a:lnTo>
                <a:lnTo>
                  <a:pt x="12963250" y="4630036"/>
                </a:lnTo>
                <a:lnTo>
                  <a:pt x="12963448" y="457866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837430"/>
          </a:xfrm>
          <a:custGeom>
            <a:avLst/>
            <a:gdLst/>
            <a:ahLst/>
            <a:cxnLst/>
            <a:rect l="l" t="t" r="r" b="b"/>
            <a:pathLst>
              <a:path w="12963525" h="483743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578666"/>
                </a:lnTo>
                <a:lnTo>
                  <a:pt x="12963250" y="4630036"/>
                </a:lnTo>
                <a:lnTo>
                  <a:pt x="12961867" y="4671464"/>
                </a:lnTo>
                <a:lnTo>
                  <a:pt x="12950799" y="4730172"/>
                </a:lnTo>
                <a:lnTo>
                  <a:pt x="12914218" y="4787585"/>
                </a:lnTo>
                <a:lnTo>
                  <a:pt x="12856802" y="4824162"/>
                </a:lnTo>
                <a:lnTo>
                  <a:pt x="12798099" y="4835231"/>
                </a:lnTo>
                <a:lnTo>
                  <a:pt x="12756671" y="4836615"/>
                </a:lnTo>
                <a:lnTo>
                  <a:pt x="12705299" y="4836812"/>
                </a:lnTo>
                <a:lnTo>
                  <a:pt x="258145" y="4836812"/>
                </a:lnTo>
                <a:lnTo>
                  <a:pt x="206775" y="4836615"/>
                </a:lnTo>
                <a:lnTo>
                  <a:pt x="165348" y="4835231"/>
                </a:lnTo>
                <a:lnTo>
                  <a:pt x="106640" y="4824162"/>
                </a:lnTo>
                <a:lnTo>
                  <a:pt x="49226" y="4787585"/>
                </a:lnTo>
                <a:lnTo>
                  <a:pt x="12650" y="4730172"/>
                </a:lnTo>
                <a:lnTo>
                  <a:pt x="1581" y="4671464"/>
                </a:lnTo>
                <a:lnTo>
                  <a:pt x="197" y="4630036"/>
                </a:lnTo>
                <a:lnTo>
                  <a:pt x="0" y="457866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792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39491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65026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589363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3307" y="2544068"/>
            <a:ext cx="11122025" cy="3756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73075">
              <a:lnSpc>
                <a:spcPct val="141800"/>
              </a:lnSpc>
              <a:spcBef>
                <a:spcPts val="9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检测连接状态</a:t>
            </a:r>
            <a:r>
              <a:rPr dirty="0" sz="2850" spc="25">
                <a:latin typeface="Microsoft JhengHei UI"/>
                <a:cs typeface="Microsoft JhengHei UI"/>
              </a:rPr>
              <a:t>：能够及时⾃动检测出链路是否处于正常⼯作状态。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最⼤传送单元</a:t>
            </a:r>
            <a:r>
              <a:rPr dirty="0" sz="2850" spc="30">
                <a:latin typeface="Microsoft JhengHei UI"/>
                <a:cs typeface="Microsoft JhengHei UI"/>
              </a:rPr>
              <a:t>：必须对每⼀种类型的点对点链路设置最⼤传送单元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15">
                <a:latin typeface="Arial"/>
                <a:cs typeface="Arial"/>
              </a:rPr>
              <a:t>MTU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的标准默认值，促进各种实现之间的互操作性。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500"/>
              </a:lnSpc>
              <a:spcBef>
                <a:spcPts val="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⽹络层地址协商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r>
              <a:rPr dirty="0" sz="2850" spc="0">
                <a:latin typeface="Microsoft JhengHei UI"/>
                <a:cs typeface="Microsoft JhengHei UI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必须提供⼀种机制使通信的两个⽹络层实体能够通 过协商知道或能够配置彼此的⽹络层地址。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数据压缩协商</a:t>
            </a:r>
            <a:r>
              <a:rPr dirty="0" sz="2850" spc="30">
                <a:latin typeface="Microsoft JhengHei UI"/>
                <a:cs typeface="Microsoft JhengHei UI"/>
              </a:rPr>
              <a:t>：必须提供⼀种⽅法来协商使⽤数据压缩算法。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</a:t>
            </a:r>
            <a:r>
              <a:rPr dirty="0" sz="345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10610" y="715916"/>
            <a:ext cx="42830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PPP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10"/>
              <a:t>协议的组成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8131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336155"/>
          </a:xfrm>
          <a:custGeom>
            <a:avLst/>
            <a:gdLst/>
            <a:ahLst/>
            <a:cxnLst/>
            <a:rect l="l" t="t" r="r" b="b"/>
            <a:pathLst>
              <a:path w="12963525" h="733615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077522"/>
                </a:lnTo>
                <a:lnTo>
                  <a:pt x="197" y="7128892"/>
                </a:lnTo>
                <a:lnTo>
                  <a:pt x="1581" y="7170319"/>
                </a:lnTo>
                <a:lnTo>
                  <a:pt x="12649" y="7229028"/>
                </a:lnTo>
                <a:lnTo>
                  <a:pt x="49226" y="7286441"/>
                </a:lnTo>
                <a:lnTo>
                  <a:pt x="106640" y="7323017"/>
                </a:lnTo>
                <a:lnTo>
                  <a:pt x="165348" y="7334086"/>
                </a:lnTo>
                <a:lnTo>
                  <a:pt x="206776" y="7335470"/>
                </a:lnTo>
                <a:lnTo>
                  <a:pt x="258146" y="7335667"/>
                </a:lnTo>
                <a:lnTo>
                  <a:pt x="12705299" y="7335667"/>
                </a:lnTo>
                <a:lnTo>
                  <a:pt x="12756671" y="7335470"/>
                </a:lnTo>
                <a:lnTo>
                  <a:pt x="12798099" y="7334086"/>
                </a:lnTo>
                <a:lnTo>
                  <a:pt x="12856802" y="7323017"/>
                </a:lnTo>
                <a:lnTo>
                  <a:pt x="12914218" y="7286441"/>
                </a:lnTo>
                <a:lnTo>
                  <a:pt x="12950799" y="7229028"/>
                </a:lnTo>
                <a:lnTo>
                  <a:pt x="12961867" y="7170319"/>
                </a:lnTo>
                <a:lnTo>
                  <a:pt x="12963250" y="7128892"/>
                </a:lnTo>
                <a:lnTo>
                  <a:pt x="12963448" y="707752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7336155"/>
          </a:xfrm>
          <a:custGeom>
            <a:avLst/>
            <a:gdLst/>
            <a:ahLst/>
            <a:cxnLst/>
            <a:rect l="l" t="t" r="r" b="b"/>
            <a:pathLst>
              <a:path w="12963525" h="733615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077522"/>
                </a:lnTo>
                <a:lnTo>
                  <a:pt x="12963250" y="7128892"/>
                </a:lnTo>
                <a:lnTo>
                  <a:pt x="12961867" y="7170319"/>
                </a:lnTo>
                <a:lnTo>
                  <a:pt x="12950799" y="7229028"/>
                </a:lnTo>
                <a:lnTo>
                  <a:pt x="12914218" y="7286441"/>
                </a:lnTo>
                <a:lnTo>
                  <a:pt x="12856802" y="7323017"/>
                </a:lnTo>
                <a:lnTo>
                  <a:pt x="12798099" y="7334086"/>
                </a:lnTo>
                <a:lnTo>
                  <a:pt x="12756671" y="7335470"/>
                </a:lnTo>
                <a:lnTo>
                  <a:pt x="12705299" y="7335667"/>
                </a:lnTo>
                <a:lnTo>
                  <a:pt x="258145" y="7335667"/>
                </a:lnTo>
                <a:lnTo>
                  <a:pt x="206775" y="7335470"/>
                </a:lnTo>
                <a:lnTo>
                  <a:pt x="165348" y="7334086"/>
                </a:lnTo>
                <a:lnTo>
                  <a:pt x="106640" y="7323017"/>
                </a:lnTo>
                <a:lnTo>
                  <a:pt x="49226" y="7286441"/>
                </a:lnTo>
                <a:lnTo>
                  <a:pt x="12650" y="7229028"/>
                </a:lnTo>
                <a:lnTo>
                  <a:pt x="1581" y="7170319"/>
                </a:lnTo>
                <a:lnTo>
                  <a:pt x="197" y="7128892"/>
                </a:lnTo>
                <a:lnTo>
                  <a:pt x="0" y="707752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792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307" y="2719979"/>
            <a:ext cx="451929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PPP</a:t>
            </a:r>
            <a:r>
              <a:rPr dirty="0" sz="2850" spc="-12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协议由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三个组成部分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03457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159756"/>
            <a:ext cx="11188065" cy="1908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4500"/>
              </a:lnSpc>
              <a:spcBef>
                <a:spcPts val="90"/>
              </a:spcBef>
              <a:buClr>
                <a:srgbClr val="000000"/>
              </a:buClr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⼀种</a:t>
            </a:r>
            <a:r>
              <a:rPr dirty="0" sz="2850" spc="30">
                <a:latin typeface="Microsoft JhengHei UI"/>
                <a:cs typeface="Microsoft JhengHei UI"/>
              </a:rPr>
              <a:t>将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IP</a:t>
            </a:r>
            <a:r>
              <a:rPr dirty="0" sz="2850" spc="-6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数据报封装到串⾏链路（同步串⾏</a:t>
            </a:r>
            <a:r>
              <a:rPr dirty="0" sz="2850" spc="0">
                <a:latin typeface="Arial"/>
                <a:cs typeface="Arial"/>
              </a:rPr>
              <a:t>/</a:t>
            </a:r>
            <a:r>
              <a:rPr dirty="0" sz="2850" spc="30">
                <a:latin typeface="Microsoft JhengHei UI"/>
                <a:cs typeface="Microsoft JhengHei UI"/>
              </a:rPr>
              <a:t>异步串⾏）的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⽅法</a:t>
            </a:r>
            <a:r>
              <a:rPr dirty="0" sz="2850" spc="30">
                <a:latin typeface="Microsoft JhengHei UI"/>
                <a:cs typeface="Microsoft JhengHei UI"/>
              </a:rPr>
              <a:t>； 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链路控制协议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LCP</a:t>
            </a:r>
            <a:r>
              <a:rPr dirty="0" sz="2850" spc="-5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(Link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Control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Protocol)</a:t>
            </a:r>
            <a:r>
              <a:rPr dirty="0" sz="2850" spc="10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⽤来建⽴、配置和测试 链路，其最重的功能之⼀是身份验证</a:t>
            </a:r>
            <a:r>
              <a:rPr dirty="0" sz="2850" spc="0">
                <a:latin typeface="Microsoft JhengHei UI"/>
                <a:cs typeface="Microsoft JhengHei UI"/>
              </a:rPr>
              <a:t>（</a:t>
            </a:r>
            <a:r>
              <a:rPr dirty="0" sz="2850" spc="0">
                <a:latin typeface="Arial"/>
                <a:cs typeface="Arial"/>
              </a:rPr>
              <a:t>PAP</a:t>
            </a:r>
            <a:r>
              <a:rPr dirty="0" sz="2850" spc="0">
                <a:latin typeface="Microsoft JhengHei UI"/>
                <a:cs typeface="Microsoft JhengHei UI"/>
              </a:rPr>
              <a:t>，</a:t>
            </a:r>
            <a:r>
              <a:rPr dirty="0" sz="2850" spc="0">
                <a:latin typeface="Arial"/>
                <a:cs typeface="Arial"/>
              </a:rPr>
              <a:t>CHAP</a:t>
            </a:r>
            <a:r>
              <a:rPr dirty="0" sz="2850" spc="0">
                <a:latin typeface="Microsoft JhengHei UI"/>
                <a:cs typeface="Microsoft JhengHei UI"/>
              </a:rPr>
              <a:t>）；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41491" y="590562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1491" y="652130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41491" y="5054778"/>
            <a:ext cx="9930765" cy="1872614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52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配置确认帧：所有选项都能接受；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配置否认帧：所有选项都理解但不接受；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3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配置拒绝帧：选项有⽆法识别或不能接受内容，需要协商。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4068" y="713699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30730" y="6889853"/>
            <a:ext cx="10811510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⽹络控制协议</a:t>
            </a:r>
            <a:r>
              <a:rPr dirty="0" sz="2850" spc="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NCP</a:t>
            </a:r>
            <a:r>
              <a:rPr dirty="0" sz="2850" spc="-6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(Network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Control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Protocol)</a:t>
            </a:r>
            <a:r>
              <a:rPr dirty="0" sz="2850" spc="10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⽀持不同的⽹络层 协议</a:t>
            </a:r>
            <a:r>
              <a:rPr dirty="0" sz="2850" spc="15">
                <a:latin typeface="Microsoft JhengHei UI"/>
                <a:cs typeface="Microsoft JhengHei UI"/>
              </a:rPr>
              <a:t>（</a:t>
            </a:r>
            <a:r>
              <a:rPr dirty="0" sz="2850" spc="15">
                <a:latin typeface="Arial"/>
                <a:cs typeface="Arial"/>
              </a:rPr>
              <a:t>IP</a:t>
            </a:r>
            <a:r>
              <a:rPr dirty="0" sz="2850" spc="30">
                <a:latin typeface="Microsoft JhengHei UI"/>
                <a:cs typeface="Microsoft JhengHei UI"/>
              </a:rPr>
              <a:t>、</a:t>
            </a:r>
            <a:r>
              <a:rPr dirty="0" sz="2850" spc="10">
                <a:latin typeface="Arial"/>
                <a:cs typeface="Arial"/>
              </a:rPr>
              <a:t>OSI</a:t>
            </a:r>
            <a:r>
              <a:rPr dirty="0" sz="2850" spc="30">
                <a:latin typeface="Microsoft JhengHei UI"/>
                <a:cs typeface="Microsoft JhengHei UI"/>
              </a:rPr>
              <a:t>的⽹络层、</a:t>
            </a:r>
            <a:r>
              <a:rPr dirty="0" sz="2850" spc="-20">
                <a:latin typeface="Arial"/>
                <a:cs typeface="Arial"/>
              </a:rPr>
              <a:t>AppleTalk</a:t>
            </a:r>
            <a:r>
              <a:rPr dirty="0" sz="2850" spc="30">
                <a:latin typeface="Microsoft JhengHei UI"/>
                <a:cs typeface="Microsoft JhengHei UI"/>
              </a:rPr>
              <a:t>等）。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PPP</a:t>
            </a:r>
            <a:r>
              <a:rPr dirty="0" sz="3450" spc="-14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0846" y="715916"/>
            <a:ext cx="70624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PPP</a:t>
            </a:r>
            <a:r>
              <a:rPr dirty="0" spc="10"/>
              <a:t>帧格式（语法、语义）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12270" y="2282653"/>
            <a:ext cx="3488690" cy="1061720"/>
          </a:xfrm>
          <a:prstGeom prst="rect">
            <a:avLst/>
          </a:prstGeom>
          <a:solidFill>
            <a:srgbClr val="C9C3BA"/>
          </a:solidFill>
          <a:ln w="10470">
            <a:solidFill>
              <a:srgbClr val="000000"/>
            </a:solidFill>
          </a:ln>
        </p:spPr>
        <p:txBody>
          <a:bodyPr wrap="square" lIns="0" tIns="330835" rIns="0" bIns="0" rtlCol="0" vert="horz">
            <a:spAutoFit/>
          </a:bodyPr>
          <a:lstStyle/>
          <a:p>
            <a:pPr marL="1123950">
              <a:lnSpc>
                <a:spcPct val="100000"/>
              </a:lnSpc>
              <a:spcBef>
                <a:spcPts val="2605"/>
              </a:spcBef>
            </a:pPr>
            <a:r>
              <a:rPr dirty="0" sz="2450" spc="0">
                <a:latin typeface="Arial"/>
                <a:cs typeface="Arial"/>
              </a:rPr>
              <a:t>IP</a:t>
            </a:r>
            <a:r>
              <a:rPr dirty="0" sz="2450" spc="15">
                <a:latin typeface="Microsoft JhengHei UI"/>
                <a:cs typeface="Microsoft JhengHei UI"/>
              </a:rPr>
              <a:t>数据报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2108" y="3391779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⾸部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62448" y="3391779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尾部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0834" y="4404843"/>
            <a:ext cx="924560" cy="1061720"/>
          </a:xfrm>
          <a:prstGeom prst="rect">
            <a:avLst/>
          </a:prstGeom>
          <a:solidFill>
            <a:srgbClr val="C9C3BA"/>
          </a:solidFill>
          <a:ln w="10470">
            <a:solidFill>
              <a:srgbClr val="000000"/>
            </a:solidFill>
          </a:ln>
        </p:spPr>
        <p:txBody>
          <a:bodyPr wrap="square" lIns="0" tIns="167005" rIns="0" bIns="0" rtlCol="0" vert="horz">
            <a:spAutoFit/>
          </a:bodyPr>
          <a:lstStyle/>
          <a:p>
            <a:pPr marL="269875" marR="262255" indent="95885">
              <a:lnSpc>
                <a:spcPts val="2800"/>
              </a:lnSpc>
              <a:spcBef>
                <a:spcPts val="1315"/>
              </a:spcBef>
            </a:pPr>
            <a:r>
              <a:rPr dirty="0" sz="2450" spc="5">
                <a:latin typeface="Arial"/>
                <a:cs typeface="Arial"/>
              </a:rPr>
              <a:t>F  </a:t>
            </a:r>
            <a:r>
              <a:rPr dirty="0" sz="2450" spc="5">
                <a:latin typeface="Arial"/>
                <a:cs typeface="Arial"/>
              </a:rPr>
              <a:t>7E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5375" y="4404843"/>
            <a:ext cx="924560" cy="1061720"/>
          </a:xfrm>
          <a:prstGeom prst="rect">
            <a:avLst/>
          </a:prstGeom>
          <a:solidFill>
            <a:srgbClr val="C9C3BA"/>
          </a:solidFill>
          <a:ln w="10470">
            <a:solidFill>
              <a:srgbClr val="000000"/>
            </a:solidFill>
          </a:ln>
        </p:spPr>
        <p:txBody>
          <a:bodyPr wrap="square" lIns="0" tIns="167005" rIns="0" bIns="0" rtlCol="0" vert="horz">
            <a:spAutoFit/>
          </a:bodyPr>
          <a:lstStyle/>
          <a:p>
            <a:pPr marL="269875" marR="262255" indent="95250">
              <a:lnSpc>
                <a:spcPts val="2800"/>
              </a:lnSpc>
              <a:spcBef>
                <a:spcPts val="1315"/>
              </a:spcBef>
            </a:pPr>
            <a:r>
              <a:rPr dirty="0" sz="2450" spc="10">
                <a:latin typeface="Arial"/>
                <a:cs typeface="Arial"/>
              </a:rPr>
              <a:t>A  </a:t>
            </a:r>
            <a:r>
              <a:rPr dirty="0" sz="2450" spc="0">
                <a:latin typeface="Arial"/>
                <a:cs typeface="Arial"/>
              </a:rPr>
              <a:t>FF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39917" y="4404843"/>
            <a:ext cx="924560" cy="1061720"/>
          </a:xfrm>
          <a:prstGeom prst="rect">
            <a:avLst/>
          </a:prstGeom>
          <a:solidFill>
            <a:srgbClr val="C9C3BA"/>
          </a:solidFill>
          <a:ln w="10470">
            <a:solidFill>
              <a:srgbClr val="000000"/>
            </a:solidFill>
          </a:ln>
        </p:spPr>
        <p:txBody>
          <a:bodyPr wrap="square" lIns="0" tIns="167005" rIns="0" bIns="0" rtlCol="0" vert="horz">
            <a:spAutoFit/>
          </a:bodyPr>
          <a:lstStyle/>
          <a:p>
            <a:pPr marL="287020" marR="279400" indent="60960">
              <a:lnSpc>
                <a:spcPts val="2800"/>
              </a:lnSpc>
              <a:spcBef>
                <a:spcPts val="1315"/>
              </a:spcBef>
            </a:pPr>
            <a:r>
              <a:rPr dirty="0" sz="2450" spc="10">
                <a:latin typeface="Arial"/>
                <a:cs typeface="Arial"/>
              </a:rPr>
              <a:t>C  </a:t>
            </a:r>
            <a:r>
              <a:rPr dirty="0" sz="2450" spc="5">
                <a:latin typeface="Arial"/>
                <a:cs typeface="Arial"/>
              </a:rPr>
              <a:t>03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64457" y="4404843"/>
            <a:ext cx="1248410" cy="1061720"/>
          </a:xfrm>
          <a:prstGeom prst="rect">
            <a:avLst/>
          </a:prstGeom>
          <a:solidFill>
            <a:srgbClr val="00A89D"/>
          </a:solidFill>
          <a:ln w="10470">
            <a:solidFill>
              <a:srgbClr val="000000"/>
            </a:solidFill>
          </a:ln>
        </p:spPr>
        <p:txBody>
          <a:bodyPr wrap="square" lIns="0" tIns="330835" rIns="0" bIns="0" rtlCol="0" vert="horz">
            <a:spAutoFit/>
          </a:bodyPr>
          <a:lstStyle/>
          <a:p>
            <a:pPr marL="309245">
              <a:lnSpc>
                <a:spcPct val="100000"/>
              </a:lnSpc>
              <a:spcBef>
                <a:spcPts val="260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协议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12270" y="4404843"/>
            <a:ext cx="3488690" cy="1061720"/>
          </a:xfrm>
          <a:prstGeom prst="rect">
            <a:avLst/>
          </a:prstGeom>
          <a:solidFill>
            <a:srgbClr val="9ED4BF"/>
          </a:solidFill>
          <a:ln w="10470">
            <a:solidFill>
              <a:srgbClr val="000000"/>
            </a:solidFill>
          </a:ln>
        </p:spPr>
        <p:txBody>
          <a:bodyPr wrap="square" lIns="0" tIns="330835" rIns="0" bIns="0" rtlCol="0" vert="horz">
            <a:spAutoFit/>
          </a:bodyPr>
          <a:lstStyle/>
          <a:p>
            <a:pPr marL="1115695">
              <a:lnSpc>
                <a:spcPct val="100000"/>
              </a:lnSpc>
              <a:spcBef>
                <a:spcPts val="260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信息部分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00476" y="4404843"/>
            <a:ext cx="1248410" cy="1061720"/>
          </a:xfrm>
          <a:prstGeom prst="rect">
            <a:avLst/>
          </a:prstGeom>
          <a:solidFill>
            <a:srgbClr val="C9C3BA"/>
          </a:solidFill>
          <a:ln w="10470">
            <a:solidFill>
              <a:srgbClr val="000000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</a:pPr>
            <a:r>
              <a:rPr dirty="0" sz="2450" spc="5">
                <a:latin typeface="Arial"/>
                <a:cs typeface="Arial"/>
              </a:rPr>
              <a:t>FCS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48290" y="4404843"/>
            <a:ext cx="924560" cy="1061720"/>
          </a:xfrm>
          <a:prstGeom prst="rect">
            <a:avLst/>
          </a:prstGeom>
          <a:solidFill>
            <a:srgbClr val="C9C3BA"/>
          </a:solidFill>
          <a:ln w="10470">
            <a:solidFill>
              <a:srgbClr val="000000"/>
            </a:solidFill>
          </a:ln>
        </p:spPr>
        <p:txBody>
          <a:bodyPr wrap="square" lIns="0" tIns="167005" rIns="0" bIns="0" rtlCol="0" vert="horz">
            <a:spAutoFit/>
          </a:bodyPr>
          <a:lstStyle/>
          <a:p>
            <a:pPr marL="269875" marR="262255" indent="95885">
              <a:lnSpc>
                <a:spcPts val="2800"/>
              </a:lnSpc>
              <a:spcBef>
                <a:spcPts val="1315"/>
              </a:spcBef>
            </a:pPr>
            <a:r>
              <a:rPr dirty="0" sz="2450" spc="5">
                <a:latin typeface="Arial"/>
                <a:cs typeface="Arial"/>
              </a:rPr>
              <a:t>F  </a:t>
            </a:r>
            <a:r>
              <a:rPr dirty="0" sz="2450" spc="5">
                <a:latin typeface="Arial"/>
                <a:cs typeface="Arial"/>
              </a:rPr>
              <a:t>7E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65754" y="5643403"/>
            <a:ext cx="1879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90294" y="5643403"/>
            <a:ext cx="1879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12223" y="5643403"/>
            <a:ext cx="1879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64457" y="5465939"/>
            <a:ext cx="1248410" cy="79692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193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20"/>
              </a:spcBef>
            </a:pP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12270" y="5465939"/>
            <a:ext cx="3488690" cy="79692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205105" rIns="0" bIns="0" rtlCol="0" vert="horz">
            <a:spAutoFit/>
          </a:bodyPr>
          <a:lstStyle/>
          <a:p>
            <a:pPr marL="923290">
              <a:lnSpc>
                <a:spcPct val="100000"/>
              </a:lnSpc>
              <a:spcBef>
                <a:spcPts val="161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不超过</a:t>
            </a:r>
            <a:r>
              <a:rPr dirty="0" sz="2450" spc="5">
                <a:latin typeface="Arial"/>
                <a:cs typeface="Arial"/>
              </a:rPr>
              <a:t>1500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726947" y="564340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810506" y="564340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64457" y="6262318"/>
            <a:ext cx="1248410" cy="689610"/>
          </a:xfrm>
          <a:prstGeom prst="rect">
            <a:avLst/>
          </a:prstGeom>
          <a:solidFill>
            <a:srgbClr val="00A89D"/>
          </a:solidFill>
          <a:ln w="1047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1105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0x0021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12270" y="6262318"/>
            <a:ext cx="3488690" cy="68961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152400" rIns="0" bIns="0" rtlCol="0" vert="horz">
            <a:spAutoFit/>
          </a:bodyPr>
          <a:lstStyle/>
          <a:p>
            <a:pPr marL="1123950">
              <a:lnSpc>
                <a:spcPct val="100000"/>
              </a:lnSpc>
              <a:spcBef>
                <a:spcPts val="1200"/>
              </a:spcBef>
            </a:pP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数据报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64457" y="6951686"/>
            <a:ext cx="1248410" cy="689610"/>
          </a:xfrm>
          <a:prstGeom prst="rect">
            <a:avLst/>
          </a:prstGeom>
          <a:solidFill>
            <a:srgbClr val="00A89D"/>
          </a:solidFill>
          <a:ln w="1047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1105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0x8021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712270" y="6951686"/>
            <a:ext cx="3488690" cy="68961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1524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⽹络控制数据</a:t>
            </a:r>
            <a:r>
              <a:rPr dirty="0" sz="2450" spc="10">
                <a:solidFill>
                  <a:srgbClr val="FF2600"/>
                </a:solidFill>
                <a:latin typeface="Arial"/>
                <a:cs typeface="Arial"/>
              </a:rPr>
              <a:t>NCP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464457" y="7641055"/>
            <a:ext cx="1248410" cy="689610"/>
          </a:xfrm>
          <a:prstGeom prst="rect">
            <a:avLst/>
          </a:prstGeom>
          <a:solidFill>
            <a:srgbClr val="00A89D"/>
          </a:solidFill>
          <a:ln w="1047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1105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0xC021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712270" y="7641055"/>
            <a:ext cx="3488690" cy="68961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152400" rIns="0" bIns="0" rtlCol="0" vert="horz">
            <a:spAutoFit/>
          </a:bodyPr>
          <a:lstStyle/>
          <a:p>
            <a:pPr marL="495934">
              <a:lnSpc>
                <a:spcPct val="100000"/>
              </a:lnSpc>
              <a:spcBef>
                <a:spcPts val="120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链路控制数据</a:t>
            </a:r>
            <a:r>
              <a:rPr dirty="0" sz="2450" spc="10">
                <a:solidFill>
                  <a:srgbClr val="FF2600"/>
                </a:solidFill>
                <a:latin typeface="Arial"/>
                <a:cs typeface="Arial"/>
              </a:rPr>
              <a:t>LCP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64457" y="8330424"/>
            <a:ext cx="1248410" cy="689610"/>
          </a:xfrm>
          <a:prstGeom prst="rect">
            <a:avLst/>
          </a:prstGeom>
          <a:solidFill>
            <a:srgbClr val="00A89D"/>
          </a:solidFill>
          <a:ln w="1047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1105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0xC023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712270" y="8330424"/>
            <a:ext cx="3488690" cy="68961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152400" rIns="0" bIns="0" rtlCol="0" vert="horz">
            <a:spAutoFit/>
          </a:bodyPr>
          <a:lstStyle/>
          <a:p>
            <a:pPr marL="1115695">
              <a:lnSpc>
                <a:spcPct val="100000"/>
              </a:lnSpc>
              <a:spcBef>
                <a:spcPts val="120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鉴别数据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712271" y="3343747"/>
            <a:ext cx="0" cy="1061720"/>
          </a:xfrm>
          <a:custGeom>
            <a:avLst/>
            <a:gdLst/>
            <a:ahLst/>
            <a:cxnLst/>
            <a:rect l="l" t="t" r="r" b="b"/>
            <a:pathLst>
              <a:path w="0" h="1061720">
                <a:moveTo>
                  <a:pt x="0" y="0"/>
                </a:moveTo>
                <a:lnTo>
                  <a:pt x="0" y="1061095"/>
                </a:lnTo>
              </a:path>
            </a:pathLst>
          </a:custGeom>
          <a:ln w="104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200477" y="3343747"/>
            <a:ext cx="0" cy="1061720"/>
          </a:xfrm>
          <a:custGeom>
            <a:avLst/>
            <a:gdLst/>
            <a:ahLst/>
            <a:cxnLst/>
            <a:rect l="l" t="t" r="r" b="b"/>
            <a:pathLst>
              <a:path w="0" h="1061720">
                <a:moveTo>
                  <a:pt x="0" y="0"/>
                </a:moveTo>
                <a:lnTo>
                  <a:pt x="0" y="1061095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685599" y="5465939"/>
            <a:ext cx="930275" cy="0"/>
          </a:xfrm>
          <a:custGeom>
            <a:avLst/>
            <a:gdLst/>
            <a:ahLst/>
            <a:cxnLst/>
            <a:rect l="l" t="t" r="r" b="b"/>
            <a:pathLst>
              <a:path w="930275" h="0">
                <a:moveTo>
                  <a:pt x="0" y="0"/>
                </a:moveTo>
                <a:lnTo>
                  <a:pt x="92977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15375" y="5465939"/>
            <a:ext cx="924560" cy="0"/>
          </a:xfrm>
          <a:custGeom>
            <a:avLst/>
            <a:gdLst/>
            <a:ahLst/>
            <a:cxnLst/>
            <a:rect l="l" t="t" r="r" b="b"/>
            <a:pathLst>
              <a:path w="924559" h="0">
                <a:moveTo>
                  <a:pt x="0" y="0"/>
                </a:moveTo>
                <a:lnTo>
                  <a:pt x="92454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539917" y="5465939"/>
            <a:ext cx="924560" cy="0"/>
          </a:xfrm>
          <a:custGeom>
            <a:avLst/>
            <a:gdLst/>
            <a:ahLst/>
            <a:cxnLst/>
            <a:rect l="l" t="t" r="r" b="b"/>
            <a:pathLst>
              <a:path w="924559" h="0">
                <a:moveTo>
                  <a:pt x="0" y="0"/>
                </a:moveTo>
                <a:lnTo>
                  <a:pt x="92454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707035" y="3343748"/>
            <a:ext cx="3498850" cy="0"/>
          </a:xfrm>
          <a:custGeom>
            <a:avLst/>
            <a:gdLst/>
            <a:ahLst/>
            <a:cxnLst/>
            <a:rect l="l" t="t" r="r" b="b"/>
            <a:pathLst>
              <a:path w="3498850" h="0">
                <a:moveTo>
                  <a:pt x="0" y="0"/>
                </a:moveTo>
                <a:lnTo>
                  <a:pt x="349867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79708" y="3993992"/>
            <a:ext cx="3991755" cy="274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276563" y="3993992"/>
            <a:ext cx="2053656" cy="274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066978" y="9448700"/>
            <a:ext cx="4228465" cy="0"/>
          </a:xfrm>
          <a:custGeom>
            <a:avLst/>
            <a:gdLst/>
            <a:ahLst/>
            <a:cxnLst/>
            <a:rect l="l" t="t" r="r" b="b"/>
            <a:pathLst>
              <a:path w="4228465" h="0">
                <a:moveTo>
                  <a:pt x="0" y="0"/>
                </a:moveTo>
                <a:lnTo>
                  <a:pt x="422844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767582" y="9448700"/>
            <a:ext cx="4228465" cy="0"/>
          </a:xfrm>
          <a:custGeom>
            <a:avLst/>
            <a:gdLst/>
            <a:ahLst/>
            <a:cxnLst/>
            <a:rect l="l" t="t" r="r" b="b"/>
            <a:pathLst>
              <a:path w="4228465" h="0">
                <a:moveTo>
                  <a:pt x="0" y="0"/>
                </a:moveTo>
                <a:lnTo>
                  <a:pt x="422844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284961" y="939843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677532" y="939843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047457" y="9234958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PP</a:t>
            </a:r>
            <a:r>
              <a:rPr dirty="0" sz="2450" spc="5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00919" y="5619885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43856" y="3807180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先发送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72510" y="3618274"/>
            <a:ext cx="0" cy="641350"/>
          </a:xfrm>
          <a:custGeom>
            <a:avLst/>
            <a:gdLst/>
            <a:ahLst/>
            <a:cxnLst/>
            <a:rect l="l" t="t" r="r" b="b"/>
            <a:pathLst>
              <a:path w="0" h="641350">
                <a:moveTo>
                  <a:pt x="0" y="0"/>
                </a:moveTo>
                <a:lnTo>
                  <a:pt x="0" y="640902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603402" y="424346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954639" y="3002164"/>
            <a:ext cx="20053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75">
                <a:solidFill>
                  <a:srgbClr val="FF2600"/>
                </a:solidFill>
                <a:latin typeface="Arial"/>
                <a:cs typeface="Arial"/>
              </a:rPr>
              <a:t>7E</a:t>
            </a:r>
            <a:r>
              <a:rPr dirty="0" sz="2450" spc="-75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r>
              <a:rPr dirty="0" sz="2450" spc="-75">
                <a:solidFill>
                  <a:srgbClr val="FF2600"/>
                </a:solidFill>
                <a:latin typeface="Arial"/>
                <a:cs typeface="Arial"/>
              </a:rPr>
              <a:t>01111110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189511" y="3431107"/>
            <a:ext cx="0" cy="820419"/>
          </a:xfrm>
          <a:custGeom>
            <a:avLst/>
            <a:gdLst/>
            <a:ahLst/>
            <a:cxnLst/>
            <a:rect l="l" t="t" r="r" b="b"/>
            <a:pathLst>
              <a:path w="0" h="820420">
                <a:moveTo>
                  <a:pt x="0" y="0"/>
                </a:moveTo>
                <a:lnTo>
                  <a:pt x="0" y="820378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120402" y="423577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255294" y="3328489"/>
            <a:ext cx="429895" cy="1106805"/>
          </a:xfrm>
          <a:custGeom>
            <a:avLst/>
            <a:gdLst/>
            <a:ahLst/>
            <a:cxnLst/>
            <a:rect l="l" t="t" r="r" b="b"/>
            <a:pathLst>
              <a:path w="429894" h="1106804">
                <a:moveTo>
                  <a:pt x="429348" y="435949"/>
                </a:moveTo>
                <a:lnTo>
                  <a:pt x="0" y="435949"/>
                </a:lnTo>
                <a:lnTo>
                  <a:pt x="214674" y="1106239"/>
                </a:lnTo>
                <a:lnTo>
                  <a:pt x="429348" y="435949"/>
                </a:lnTo>
                <a:close/>
              </a:path>
              <a:path w="429894" h="1106804">
                <a:moveTo>
                  <a:pt x="339780" y="0"/>
                </a:moveTo>
                <a:lnTo>
                  <a:pt x="89567" y="0"/>
                </a:lnTo>
                <a:lnTo>
                  <a:pt x="89567" y="435949"/>
                </a:lnTo>
                <a:lnTo>
                  <a:pt x="339780" y="435949"/>
                </a:lnTo>
                <a:lnTo>
                  <a:pt x="339780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8881616" y="9903593"/>
            <a:ext cx="948055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PPP</a:t>
            </a:r>
            <a:r>
              <a:rPr dirty="0" sz="2850" spc="-6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是⾯向字节的</a:t>
            </a:r>
            <a:r>
              <a:rPr dirty="0" sz="2850" spc="30">
                <a:latin typeface="Microsoft JhengHei UI"/>
                <a:cs typeface="Microsoft JhengHei UI"/>
              </a:rPr>
              <a:t>，所有的</a:t>
            </a:r>
            <a:r>
              <a:rPr dirty="0" sz="2850" spc="5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PPP</a:t>
            </a:r>
            <a:r>
              <a:rPr dirty="0" sz="2850" spc="-6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帧的⻓度都是整数字节。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PPP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63" y="5637450"/>
            <a:ext cx="18455480" cy="3880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72157" y="6014401"/>
            <a:ext cx="17659985" cy="3084830"/>
          </a:xfrm>
          <a:custGeom>
            <a:avLst/>
            <a:gdLst/>
            <a:ahLst/>
            <a:cxnLst/>
            <a:rect l="l" t="t" r="r" b="b"/>
            <a:pathLst>
              <a:path w="17659985" h="3084829">
                <a:moveTo>
                  <a:pt x="17437144" y="0"/>
                </a:moveTo>
                <a:lnTo>
                  <a:pt x="222557" y="0"/>
                </a:lnTo>
                <a:lnTo>
                  <a:pt x="178269" y="170"/>
                </a:lnTo>
                <a:lnTo>
                  <a:pt x="114185" y="4601"/>
                </a:lnTo>
                <a:lnTo>
                  <a:pt x="65318" y="24054"/>
                </a:lnTo>
                <a:lnTo>
                  <a:pt x="24054" y="65317"/>
                </a:lnTo>
                <a:lnTo>
                  <a:pt x="4601" y="114185"/>
                </a:lnTo>
                <a:lnTo>
                  <a:pt x="170" y="178269"/>
                </a:lnTo>
                <a:lnTo>
                  <a:pt x="0" y="222557"/>
                </a:lnTo>
                <a:lnTo>
                  <a:pt x="0" y="2861803"/>
                </a:lnTo>
                <a:lnTo>
                  <a:pt x="170" y="2906091"/>
                </a:lnTo>
                <a:lnTo>
                  <a:pt x="4601" y="2970176"/>
                </a:lnTo>
                <a:lnTo>
                  <a:pt x="24054" y="3019043"/>
                </a:lnTo>
                <a:lnTo>
                  <a:pt x="65318" y="3060306"/>
                </a:lnTo>
                <a:lnTo>
                  <a:pt x="114185" y="3079760"/>
                </a:lnTo>
                <a:lnTo>
                  <a:pt x="178269" y="3084191"/>
                </a:lnTo>
                <a:lnTo>
                  <a:pt x="222557" y="3084361"/>
                </a:lnTo>
                <a:lnTo>
                  <a:pt x="17437144" y="3084361"/>
                </a:lnTo>
                <a:lnTo>
                  <a:pt x="17481430" y="3084191"/>
                </a:lnTo>
                <a:lnTo>
                  <a:pt x="17545512" y="3079760"/>
                </a:lnTo>
                <a:lnTo>
                  <a:pt x="17594381" y="3060306"/>
                </a:lnTo>
                <a:lnTo>
                  <a:pt x="17635644" y="3019043"/>
                </a:lnTo>
                <a:lnTo>
                  <a:pt x="17655100" y="2970176"/>
                </a:lnTo>
                <a:lnTo>
                  <a:pt x="17659532" y="2906091"/>
                </a:lnTo>
                <a:lnTo>
                  <a:pt x="17659703" y="2861803"/>
                </a:lnTo>
                <a:lnTo>
                  <a:pt x="17659703" y="222557"/>
                </a:lnTo>
                <a:lnTo>
                  <a:pt x="17659532" y="178269"/>
                </a:lnTo>
                <a:lnTo>
                  <a:pt x="17655100" y="114185"/>
                </a:lnTo>
                <a:lnTo>
                  <a:pt x="17635644" y="65317"/>
                </a:lnTo>
                <a:lnTo>
                  <a:pt x="17594381" y="24054"/>
                </a:lnTo>
                <a:lnTo>
                  <a:pt x="17545512" y="4601"/>
                </a:lnTo>
                <a:lnTo>
                  <a:pt x="17481430" y="170"/>
                </a:lnTo>
                <a:lnTo>
                  <a:pt x="174371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72157" y="6014401"/>
            <a:ext cx="17659985" cy="3084830"/>
          </a:xfrm>
          <a:custGeom>
            <a:avLst/>
            <a:gdLst/>
            <a:ahLst/>
            <a:cxnLst/>
            <a:rect l="l" t="t" r="r" b="b"/>
            <a:pathLst>
              <a:path w="17659985" h="3084829">
                <a:moveTo>
                  <a:pt x="222557" y="0"/>
                </a:moveTo>
                <a:lnTo>
                  <a:pt x="17437144" y="0"/>
                </a:lnTo>
                <a:lnTo>
                  <a:pt x="17481430" y="170"/>
                </a:lnTo>
                <a:lnTo>
                  <a:pt x="17545512" y="4601"/>
                </a:lnTo>
                <a:lnTo>
                  <a:pt x="17594381" y="24054"/>
                </a:lnTo>
                <a:lnTo>
                  <a:pt x="17635644" y="65317"/>
                </a:lnTo>
                <a:lnTo>
                  <a:pt x="17655094" y="114184"/>
                </a:lnTo>
                <a:lnTo>
                  <a:pt x="17659522" y="178269"/>
                </a:lnTo>
                <a:lnTo>
                  <a:pt x="17659692" y="222557"/>
                </a:lnTo>
                <a:lnTo>
                  <a:pt x="17659692" y="2861802"/>
                </a:lnTo>
                <a:lnTo>
                  <a:pt x="17659522" y="2906091"/>
                </a:lnTo>
                <a:lnTo>
                  <a:pt x="17655094" y="2970175"/>
                </a:lnTo>
                <a:lnTo>
                  <a:pt x="17635644" y="3019043"/>
                </a:lnTo>
                <a:lnTo>
                  <a:pt x="17594381" y="3060306"/>
                </a:lnTo>
                <a:lnTo>
                  <a:pt x="17545512" y="3079759"/>
                </a:lnTo>
                <a:lnTo>
                  <a:pt x="17481430" y="3084190"/>
                </a:lnTo>
                <a:lnTo>
                  <a:pt x="17437144" y="3084360"/>
                </a:lnTo>
                <a:lnTo>
                  <a:pt x="222557" y="3084360"/>
                </a:lnTo>
                <a:lnTo>
                  <a:pt x="178269" y="3084190"/>
                </a:lnTo>
                <a:lnTo>
                  <a:pt x="114184" y="3079759"/>
                </a:lnTo>
                <a:lnTo>
                  <a:pt x="65317" y="3060306"/>
                </a:lnTo>
                <a:lnTo>
                  <a:pt x="24054" y="3019043"/>
                </a:lnTo>
                <a:lnTo>
                  <a:pt x="4601" y="2970175"/>
                </a:lnTo>
                <a:lnTo>
                  <a:pt x="170" y="2906091"/>
                </a:lnTo>
                <a:lnTo>
                  <a:pt x="0" y="2861802"/>
                </a:lnTo>
                <a:lnTo>
                  <a:pt x="0" y="222557"/>
                </a:lnTo>
                <a:lnTo>
                  <a:pt x="170" y="178269"/>
                </a:lnTo>
                <a:lnTo>
                  <a:pt x="4601" y="114184"/>
                </a:lnTo>
                <a:lnTo>
                  <a:pt x="24054" y="65317"/>
                </a:lnTo>
                <a:lnTo>
                  <a:pt x="65317" y="24054"/>
                </a:lnTo>
                <a:lnTo>
                  <a:pt x="114184" y="4601"/>
                </a:lnTo>
                <a:lnTo>
                  <a:pt x="178269" y="170"/>
                </a:lnTo>
                <a:lnTo>
                  <a:pt x="222557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78648" y="2015207"/>
            <a:ext cx="7858624" cy="3600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76541" y="2392159"/>
            <a:ext cx="7063105" cy="2804795"/>
          </a:xfrm>
          <a:custGeom>
            <a:avLst/>
            <a:gdLst/>
            <a:ahLst/>
            <a:cxnLst/>
            <a:rect l="l" t="t" r="r" b="b"/>
            <a:pathLst>
              <a:path w="7063105" h="2804795">
                <a:moveTo>
                  <a:pt x="6646048" y="0"/>
                </a:moveTo>
                <a:lnTo>
                  <a:pt x="416783" y="0"/>
                </a:lnTo>
                <a:lnTo>
                  <a:pt x="349076" y="163"/>
                </a:lnTo>
                <a:lnTo>
                  <a:pt x="291935" y="1307"/>
                </a:lnTo>
                <a:lnTo>
                  <a:pt x="244186" y="4411"/>
                </a:lnTo>
                <a:lnTo>
                  <a:pt x="204656" y="10457"/>
                </a:lnTo>
                <a:lnTo>
                  <a:pt x="131774" y="39293"/>
                </a:lnTo>
                <a:lnTo>
                  <a:pt x="95684" y="64618"/>
                </a:lnTo>
                <a:lnTo>
                  <a:pt x="64617" y="95685"/>
                </a:lnTo>
                <a:lnTo>
                  <a:pt x="39289" y="131776"/>
                </a:lnTo>
                <a:lnTo>
                  <a:pt x="20418" y="172175"/>
                </a:lnTo>
                <a:lnTo>
                  <a:pt x="4410" y="244189"/>
                </a:lnTo>
                <a:lnTo>
                  <a:pt x="1306" y="291938"/>
                </a:lnTo>
                <a:lnTo>
                  <a:pt x="163" y="349079"/>
                </a:lnTo>
                <a:lnTo>
                  <a:pt x="0" y="416788"/>
                </a:lnTo>
                <a:lnTo>
                  <a:pt x="0" y="2387772"/>
                </a:lnTo>
                <a:lnTo>
                  <a:pt x="163" y="2455480"/>
                </a:lnTo>
                <a:lnTo>
                  <a:pt x="1306" y="2512621"/>
                </a:lnTo>
                <a:lnTo>
                  <a:pt x="4410" y="2560370"/>
                </a:lnTo>
                <a:lnTo>
                  <a:pt x="10454" y="2599899"/>
                </a:lnTo>
                <a:lnTo>
                  <a:pt x="39289" y="2672783"/>
                </a:lnTo>
                <a:lnTo>
                  <a:pt x="64617" y="2708874"/>
                </a:lnTo>
                <a:lnTo>
                  <a:pt x="95684" y="2739941"/>
                </a:lnTo>
                <a:lnTo>
                  <a:pt x="131774" y="2765266"/>
                </a:lnTo>
                <a:lnTo>
                  <a:pt x="172172" y="2784135"/>
                </a:lnTo>
                <a:lnTo>
                  <a:pt x="244186" y="2800147"/>
                </a:lnTo>
                <a:lnTo>
                  <a:pt x="291935" y="2803252"/>
                </a:lnTo>
                <a:lnTo>
                  <a:pt x="349076" y="2804396"/>
                </a:lnTo>
                <a:lnTo>
                  <a:pt x="416783" y="2804559"/>
                </a:lnTo>
                <a:lnTo>
                  <a:pt x="6646048" y="2804559"/>
                </a:lnTo>
                <a:lnTo>
                  <a:pt x="6713755" y="2804396"/>
                </a:lnTo>
                <a:lnTo>
                  <a:pt x="6770896" y="2803252"/>
                </a:lnTo>
                <a:lnTo>
                  <a:pt x="6818645" y="2800147"/>
                </a:lnTo>
                <a:lnTo>
                  <a:pt x="6858175" y="2794102"/>
                </a:lnTo>
                <a:lnTo>
                  <a:pt x="6931057" y="2765266"/>
                </a:lnTo>
                <a:lnTo>
                  <a:pt x="6967147" y="2739941"/>
                </a:lnTo>
                <a:lnTo>
                  <a:pt x="6998214" y="2708874"/>
                </a:lnTo>
                <a:lnTo>
                  <a:pt x="7023542" y="2672783"/>
                </a:lnTo>
                <a:lnTo>
                  <a:pt x="7042413" y="2632383"/>
                </a:lnTo>
                <a:lnTo>
                  <a:pt x="7058421" y="2560370"/>
                </a:lnTo>
                <a:lnTo>
                  <a:pt x="7061525" y="2512621"/>
                </a:lnTo>
                <a:lnTo>
                  <a:pt x="7062668" y="2455480"/>
                </a:lnTo>
                <a:lnTo>
                  <a:pt x="7062832" y="2387772"/>
                </a:lnTo>
                <a:lnTo>
                  <a:pt x="7062832" y="416788"/>
                </a:lnTo>
                <a:lnTo>
                  <a:pt x="7062668" y="349079"/>
                </a:lnTo>
                <a:lnTo>
                  <a:pt x="7061525" y="291938"/>
                </a:lnTo>
                <a:lnTo>
                  <a:pt x="7058421" y="244189"/>
                </a:lnTo>
                <a:lnTo>
                  <a:pt x="7052377" y="204660"/>
                </a:lnTo>
                <a:lnTo>
                  <a:pt x="7023542" y="131776"/>
                </a:lnTo>
                <a:lnTo>
                  <a:pt x="6998214" y="95685"/>
                </a:lnTo>
                <a:lnTo>
                  <a:pt x="6967147" y="64618"/>
                </a:lnTo>
                <a:lnTo>
                  <a:pt x="6931057" y="39293"/>
                </a:lnTo>
                <a:lnTo>
                  <a:pt x="6890659" y="20424"/>
                </a:lnTo>
                <a:lnTo>
                  <a:pt x="6818645" y="4411"/>
                </a:lnTo>
                <a:lnTo>
                  <a:pt x="6770896" y="1307"/>
                </a:lnTo>
                <a:lnTo>
                  <a:pt x="6713755" y="163"/>
                </a:lnTo>
                <a:lnTo>
                  <a:pt x="66460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76541" y="2392159"/>
            <a:ext cx="7063105" cy="2804795"/>
          </a:xfrm>
          <a:custGeom>
            <a:avLst/>
            <a:gdLst/>
            <a:ahLst/>
            <a:cxnLst/>
            <a:rect l="l" t="t" r="r" b="b"/>
            <a:pathLst>
              <a:path w="7063105" h="2804795">
                <a:moveTo>
                  <a:pt x="416787" y="0"/>
                </a:moveTo>
                <a:lnTo>
                  <a:pt x="6646048" y="0"/>
                </a:lnTo>
                <a:lnTo>
                  <a:pt x="6713757" y="163"/>
                </a:lnTo>
                <a:lnTo>
                  <a:pt x="6770899" y="1307"/>
                </a:lnTo>
                <a:lnTo>
                  <a:pt x="6818647" y="4411"/>
                </a:lnTo>
                <a:lnTo>
                  <a:pt x="6858177" y="10457"/>
                </a:lnTo>
                <a:lnTo>
                  <a:pt x="6931061" y="39293"/>
                </a:lnTo>
                <a:lnTo>
                  <a:pt x="6967152" y="64618"/>
                </a:lnTo>
                <a:lnTo>
                  <a:pt x="6998218" y="95684"/>
                </a:lnTo>
                <a:lnTo>
                  <a:pt x="7023544" y="131775"/>
                </a:lnTo>
                <a:lnTo>
                  <a:pt x="7042412" y="172175"/>
                </a:lnTo>
                <a:lnTo>
                  <a:pt x="7058425" y="244189"/>
                </a:lnTo>
                <a:lnTo>
                  <a:pt x="7061530" y="291937"/>
                </a:lnTo>
                <a:lnTo>
                  <a:pt x="7062673" y="349079"/>
                </a:lnTo>
                <a:lnTo>
                  <a:pt x="7062837" y="416787"/>
                </a:lnTo>
                <a:lnTo>
                  <a:pt x="7062837" y="2387771"/>
                </a:lnTo>
                <a:lnTo>
                  <a:pt x="7062673" y="2455480"/>
                </a:lnTo>
                <a:lnTo>
                  <a:pt x="7061530" y="2512621"/>
                </a:lnTo>
                <a:lnTo>
                  <a:pt x="7058425" y="2560369"/>
                </a:lnTo>
                <a:lnTo>
                  <a:pt x="7052379" y="2599899"/>
                </a:lnTo>
                <a:lnTo>
                  <a:pt x="7023544" y="2672783"/>
                </a:lnTo>
                <a:lnTo>
                  <a:pt x="6998218" y="2708874"/>
                </a:lnTo>
                <a:lnTo>
                  <a:pt x="6967152" y="2739940"/>
                </a:lnTo>
                <a:lnTo>
                  <a:pt x="6931061" y="2765266"/>
                </a:lnTo>
                <a:lnTo>
                  <a:pt x="6890661" y="2784135"/>
                </a:lnTo>
                <a:lnTo>
                  <a:pt x="6818647" y="2800147"/>
                </a:lnTo>
                <a:lnTo>
                  <a:pt x="6770899" y="2803252"/>
                </a:lnTo>
                <a:lnTo>
                  <a:pt x="6713757" y="2804396"/>
                </a:lnTo>
                <a:lnTo>
                  <a:pt x="6646048" y="2804559"/>
                </a:lnTo>
                <a:lnTo>
                  <a:pt x="416787" y="2804559"/>
                </a:lnTo>
                <a:lnTo>
                  <a:pt x="349079" y="2804396"/>
                </a:lnTo>
                <a:lnTo>
                  <a:pt x="291937" y="2803252"/>
                </a:lnTo>
                <a:lnTo>
                  <a:pt x="244189" y="2800147"/>
                </a:lnTo>
                <a:lnTo>
                  <a:pt x="204660" y="2794102"/>
                </a:lnTo>
                <a:lnTo>
                  <a:pt x="131775" y="2765266"/>
                </a:lnTo>
                <a:lnTo>
                  <a:pt x="95684" y="2739940"/>
                </a:lnTo>
                <a:lnTo>
                  <a:pt x="64618" y="2708874"/>
                </a:lnTo>
                <a:lnTo>
                  <a:pt x="39293" y="2672783"/>
                </a:lnTo>
                <a:lnTo>
                  <a:pt x="20424" y="2632383"/>
                </a:lnTo>
                <a:lnTo>
                  <a:pt x="4411" y="2560369"/>
                </a:lnTo>
                <a:lnTo>
                  <a:pt x="1307" y="2512621"/>
                </a:lnTo>
                <a:lnTo>
                  <a:pt x="163" y="2455480"/>
                </a:lnTo>
                <a:lnTo>
                  <a:pt x="0" y="2387771"/>
                </a:lnTo>
                <a:lnTo>
                  <a:pt x="0" y="416787"/>
                </a:lnTo>
                <a:lnTo>
                  <a:pt x="163" y="349079"/>
                </a:lnTo>
                <a:lnTo>
                  <a:pt x="1307" y="291937"/>
                </a:lnTo>
                <a:lnTo>
                  <a:pt x="4411" y="244189"/>
                </a:lnTo>
                <a:lnTo>
                  <a:pt x="10457" y="204660"/>
                </a:lnTo>
                <a:lnTo>
                  <a:pt x="39293" y="131775"/>
                </a:lnTo>
                <a:lnTo>
                  <a:pt x="64618" y="95684"/>
                </a:lnTo>
                <a:lnTo>
                  <a:pt x="95684" y="64618"/>
                </a:lnTo>
                <a:lnTo>
                  <a:pt x="131775" y="39293"/>
                </a:lnTo>
                <a:lnTo>
                  <a:pt x="172175" y="20424"/>
                </a:lnTo>
                <a:lnTo>
                  <a:pt x="244189" y="4411"/>
                </a:lnTo>
                <a:lnTo>
                  <a:pt x="291937" y="1307"/>
                </a:lnTo>
                <a:lnTo>
                  <a:pt x="349079" y="163"/>
                </a:lnTo>
                <a:lnTo>
                  <a:pt x="416787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31221" y="2585811"/>
            <a:ext cx="109220" cy="312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1221" y="4179439"/>
            <a:ext cx="109220" cy="312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8917" y="2375255"/>
            <a:ext cx="8900160" cy="2685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500" spc="5">
                <a:solidFill>
                  <a:srgbClr val="FF2600"/>
                </a:solidFill>
                <a:latin typeface="Microsoft JhengHei UI"/>
                <a:cs typeface="Microsoft JhengHei UI"/>
              </a:rPr>
              <a:t>同步传输（</a:t>
            </a:r>
            <a:r>
              <a:rPr dirty="0" sz="2500" spc="0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2500">
                <a:solidFill>
                  <a:srgbClr val="FF2600"/>
                </a:solidFill>
                <a:latin typeface="Arial"/>
                <a:cs typeface="Arial"/>
              </a:rPr>
              <a:t>O</a:t>
            </a:r>
            <a:r>
              <a:rPr dirty="0" sz="2500" spc="0">
                <a:solidFill>
                  <a:srgbClr val="FF2600"/>
                </a:solidFill>
                <a:latin typeface="Arial"/>
                <a:cs typeface="Arial"/>
              </a:rPr>
              <a:t>NE</a:t>
            </a:r>
            <a:r>
              <a:rPr dirty="0" sz="2500" spc="-5">
                <a:solidFill>
                  <a:srgbClr val="FF2600"/>
                </a:solidFill>
                <a:latin typeface="Arial"/>
                <a:cs typeface="Arial"/>
              </a:rPr>
              <a:t>T/</a:t>
            </a:r>
            <a:r>
              <a:rPr dirty="0" sz="2500" spc="0">
                <a:solidFill>
                  <a:srgbClr val="FF2600"/>
                </a:solidFill>
                <a:latin typeface="Arial"/>
                <a:cs typeface="Arial"/>
              </a:rPr>
              <a:t>SDH</a:t>
            </a:r>
            <a:r>
              <a:rPr dirty="0" sz="2500" spc="5">
                <a:solidFill>
                  <a:srgbClr val="FF2600"/>
                </a:solidFill>
                <a:latin typeface="Microsoft JhengHei UI"/>
                <a:cs typeface="Microsoft JhengHei UI"/>
              </a:rPr>
              <a:t>链路）</a:t>
            </a:r>
            <a:r>
              <a:rPr dirty="0" sz="2500" spc="5">
                <a:latin typeface="Microsoft JhengHei UI"/>
                <a:cs typeface="Microsoft JhengHei UI"/>
              </a:rPr>
              <a:t>：⾯向⽐特的传输，同步传输的 </a:t>
            </a:r>
            <a:r>
              <a:rPr dirty="0" sz="2500" spc="5">
                <a:latin typeface="Microsoft JhengHei UI"/>
                <a:cs typeface="Microsoft JhengHei UI"/>
              </a:rPr>
              <a:t>单位是帧；</a:t>
            </a:r>
            <a:endParaRPr sz="2500">
              <a:latin typeface="Microsoft JhengHei UI"/>
              <a:cs typeface="Microsoft JhengHei UI"/>
            </a:endParaRPr>
          </a:p>
          <a:p>
            <a:pPr marL="12700" marR="1158875" indent="59690">
              <a:lnSpc>
                <a:spcPct val="138500"/>
              </a:lnSpc>
              <a:buSzPct val="74000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500" spc="5">
                <a:latin typeface="Microsoft JhengHei UI"/>
                <a:cs typeface="Microsoft JhengHei UI"/>
              </a:rPr>
              <a:t>同步传输收发双</a:t>
            </a:r>
            <a:r>
              <a:rPr dirty="0" sz="2500" spc="5">
                <a:solidFill>
                  <a:srgbClr val="FF2600"/>
                </a:solidFill>
                <a:latin typeface="Microsoft JhengHei UI"/>
                <a:cs typeface="Microsoft JhengHei UI"/>
              </a:rPr>
              <a:t>时钟统⼀</a:t>
            </a:r>
            <a:r>
              <a:rPr dirty="0" sz="2500" spc="5">
                <a:solidFill>
                  <a:srgbClr val="414141"/>
                </a:solidFill>
                <a:latin typeface="Microsoft JhengHei UI"/>
                <a:cs typeface="Microsoft JhengHei UI"/>
              </a:rPr>
              <a:t>、</a:t>
            </a:r>
            <a:r>
              <a:rPr dirty="0" sz="2500" spc="5">
                <a:latin typeface="Microsoft JhengHei UI"/>
                <a:cs typeface="Microsoft JhengHei UI"/>
              </a:rPr>
              <a:t>字符间传输</a:t>
            </a:r>
            <a:r>
              <a:rPr dirty="0" sz="2500" spc="5">
                <a:solidFill>
                  <a:srgbClr val="FF2600"/>
                </a:solidFill>
                <a:latin typeface="Microsoft JhengHei UI"/>
                <a:cs typeface="Microsoft JhengHei UI"/>
              </a:rPr>
              <a:t>同步⽆间隔</a:t>
            </a:r>
            <a:r>
              <a:rPr dirty="0" sz="2500" spc="0">
                <a:latin typeface="Microsoft JhengHei UI"/>
                <a:cs typeface="Microsoft JhengHei UI"/>
              </a:rPr>
              <a:t>。 </a:t>
            </a:r>
            <a:r>
              <a:rPr dirty="0" sz="2500" spc="5">
                <a:solidFill>
                  <a:srgbClr val="FF2600"/>
                </a:solidFill>
                <a:latin typeface="Microsoft JhengHei UI"/>
                <a:cs typeface="Microsoft JhengHei UI"/>
              </a:rPr>
              <a:t>异步传输</a:t>
            </a:r>
            <a:r>
              <a:rPr dirty="0" sz="2500" spc="5">
                <a:latin typeface="Microsoft JhengHei UI"/>
                <a:cs typeface="Microsoft JhengHei UI"/>
              </a:rPr>
              <a:t>：⾯向字节的传输，异步传输的单位是字符。</a:t>
            </a:r>
            <a:endParaRPr sz="2500">
              <a:latin typeface="Microsoft JhengHei UI"/>
              <a:cs typeface="Microsoft JhengHei UI"/>
            </a:endParaRPr>
          </a:p>
          <a:p>
            <a:pPr marL="12700" indent="59690">
              <a:lnSpc>
                <a:spcPct val="100000"/>
              </a:lnSpc>
              <a:spcBef>
                <a:spcPts val="1155"/>
              </a:spcBef>
              <a:buSzPct val="74000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500" spc="5">
                <a:latin typeface="Microsoft JhengHei UI"/>
                <a:cs typeface="Microsoft JhengHei UI"/>
              </a:rPr>
              <a:t>异步传输</a:t>
            </a:r>
            <a:r>
              <a:rPr dirty="0" sz="2500" spc="5">
                <a:solidFill>
                  <a:srgbClr val="FF2600"/>
                </a:solidFill>
                <a:latin typeface="Microsoft JhengHei UI"/>
                <a:cs typeface="Microsoft JhengHei UI"/>
              </a:rPr>
              <a:t>效率低，⾼速链路开销⼤。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2184" y="643305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58844" y="6373812"/>
            <a:ext cx="18580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同步问题：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69606" y="830409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69606" y="6801600"/>
            <a:ext cx="15265400" cy="1908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45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异步传输通过字符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起⽌的开始和停⽌码</a:t>
            </a:r>
            <a:r>
              <a:rPr dirty="0" sz="2850" spc="30">
                <a:latin typeface="Microsoft JhengHei UI"/>
                <a:cs typeface="Microsoft JhengHei UI"/>
              </a:rPr>
              <a:t>进⾏同步，线路空闲时携带着代表着⽐特</a:t>
            </a:r>
            <a:r>
              <a:rPr dirty="0" sz="2850" spc="5">
                <a:latin typeface="Arial"/>
                <a:cs typeface="Arial"/>
              </a:rPr>
              <a:t>1</a:t>
            </a:r>
            <a:r>
              <a:rPr dirty="0" sz="2850" spc="25">
                <a:latin typeface="Microsoft JhengHei UI"/>
                <a:cs typeface="Microsoft JhengHei UI"/>
              </a:rPr>
              <a:t>的信号，传 </a:t>
            </a:r>
            <a:r>
              <a:rPr dirty="0" sz="2850" spc="30">
                <a:latin typeface="Microsoft JhengHei UI"/>
                <a:cs typeface="Microsoft JhengHei UI"/>
              </a:rPr>
              <a:t>输开始位使信号变为</a:t>
            </a:r>
            <a:r>
              <a:rPr dirty="0" sz="2850" spc="25">
                <a:latin typeface="Arial"/>
                <a:cs typeface="Arial"/>
              </a:rPr>
              <a:t>0</a:t>
            </a:r>
            <a:r>
              <a:rPr dirty="0" sz="2850" spc="2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数据传输结束，停⽌位使信号重新变为</a:t>
            </a:r>
            <a:r>
              <a:rPr dirty="0" sz="2850" spc="25">
                <a:latin typeface="Arial"/>
                <a:cs typeface="Arial"/>
              </a:rPr>
              <a:t>1</a:t>
            </a:r>
            <a:r>
              <a:rPr dirty="0" sz="2850" spc="25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同步传输在数据中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提取同步信息</a:t>
            </a:r>
            <a:r>
              <a:rPr dirty="0" sz="2850" spc="30">
                <a:latin typeface="Microsoft JhengHei UI"/>
                <a:cs typeface="Microsoft JhengHei UI"/>
              </a:rPr>
              <a:t>（帧定界⽐特组合）。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17303" y="9641008"/>
            <a:ext cx="965962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问题：</a:t>
            </a:r>
            <a:r>
              <a:rPr dirty="0" sz="3300" spc="-5">
                <a:latin typeface="Arial"/>
                <a:cs typeface="Arial"/>
              </a:rPr>
              <a:t>PPP</a:t>
            </a:r>
            <a:r>
              <a:rPr dirty="0" sz="3300" spc="-5">
                <a:latin typeface="Microsoft JhengHei UI"/>
                <a:cs typeface="Microsoft JhengHei UI"/>
              </a:rPr>
              <a:t>是⾯向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⽐特</a:t>
            </a:r>
            <a:r>
              <a:rPr dirty="0" sz="3300" spc="-5">
                <a:latin typeface="Microsoft JhengHei UI"/>
                <a:cs typeface="Microsoft JhengHei UI"/>
              </a:rPr>
              <a:t>的还是⾯向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字符</a:t>
            </a:r>
            <a:r>
              <a:rPr dirty="0" sz="3300" spc="-5">
                <a:latin typeface="Microsoft JhengHei UI"/>
                <a:cs typeface="Microsoft JhengHei UI"/>
              </a:rPr>
              <a:t>类型的协议？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478573" y="3522100"/>
            <a:ext cx="1476375" cy="635635"/>
          </a:xfrm>
          <a:custGeom>
            <a:avLst/>
            <a:gdLst/>
            <a:ahLst/>
            <a:cxnLst/>
            <a:rect l="l" t="t" r="r" b="b"/>
            <a:pathLst>
              <a:path w="1476375" h="635635">
                <a:moveTo>
                  <a:pt x="0" y="635071"/>
                </a:moveTo>
                <a:lnTo>
                  <a:pt x="1476117" y="635071"/>
                </a:lnTo>
                <a:lnTo>
                  <a:pt x="1476117" y="0"/>
                </a:lnTo>
                <a:lnTo>
                  <a:pt x="0" y="0"/>
                </a:lnTo>
                <a:lnTo>
                  <a:pt x="0" y="635071"/>
                </a:lnTo>
                <a:close/>
              </a:path>
            </a:pathLst>
          </a:custGeom>
          <a:solidFill>
            <a:srgbClr val="BB85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90712" y="3706693"/>
            <a:ext cx="1088972" cy="282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946883" y="3522100"/>
            <a:ext cx="337185" cy="635635"/>
          </a:xfrm>
          <a:custGeom>
            <a:avLst/>
            <a:gdLst/>
            <a:ahLst/>
            <a:cxnLst/>
            <a:rect l="l" t="t" r="r" b="b"/>
            <a:pathLst>
              <a:path w="337184" h="635635">
                <a:moveTo>
                  <a:pt x="0" y="635071"/>
                </a:moveTo>
                <a:lnTo>
                  <a:pt x="336989" y="635071"/>
                </a:lnTo>
                <a:lnTo>
                  <a:pt x="336989" y="0"/>
                </a:lnTo>
                <a:lnTo>
                  <a:pt x="0" y="0"/>
                </a:lnTo>
                <a:lnTo>
                  <a:pt x="0" y="635071"/>
                </a:lnTo>
                <a:close/>
              </a:path>
            </a:pathLst>
          </a:custGeom>
          <a:solidFill>
            <a:srgbClr val="BB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030986" y="3706693"/>
            <a:ext cx="209417" cy="293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283869" y="3522100"/>
            <a:ext cx="2060575" cy="635635"/>
          </a:xfrm>
          <a:custGeom>
            <a:avLst/>
            <a:gdLst/>
            <a:ahLst/>
            <a:cxnLst/>
            <a:rect l="l" t="t" r="r" b="b"/>
            <a:pathLst>
              <a:path w="2060575" h="635635">
                <a:moveTo>
                  <a:pt x="0" y="635071"/>
                </a:moveTo>
                <a:lnTo>
                  <a:pt x="2060207" y="635071"/>
                </a:lnTo>
                <a:lnTo>
                  <a:pt x="2060207" y="0"/>
                </a:lnTo>
                <a:lnTo>
                  <a:pt x="0" y="0"/>
                </a:lnTo>
                <a:lnTo>
                  <a:pt x="0" y="635071"/>
                </a:lnTo>
                <a:close/>
              </a:path>
            </a:pathLst>
          </a:custGeom>
          <a:solidFill>
            <a:srgbClr val="5576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638297" y="3706693"/>
            <a:ext cx="1340273" cy="293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341921" y="3522100"/>
            <a:ext cx="319405" cy="635635"/>
          </a:xfrm>
          <a:custGeom>
            <a:avLst/>
            <a:gdLst/>
            <a:ahLst/>
            <a:cxnLst/>
            <a:rect l="l" t="t" r="r" b="b"/>
            <a:pathLst>
              <a:path w="319405" h="635635">
                <a:moveTo>
                  <a:pt x="0" y="635071"/>
                </a:moveTo>
                <a:lnTo>
                  <a:pt x="319309" y="635071"/>
                </a:lnTo>
                <a:lnTo>
                  <a:pt x="319309" y="0"/>
                </a:lnTo>
                <a:lnTo>
                  <a:pt x="0" y="0"/>
                </a:lnTo>
                <a:lnTo>
                  <a:pt x="0" y="635071"/>
                </a:lnTo>
                <a:close/>
              </a:path>
            </a:pathLst>
          </a:custGeom>
          <a:solidFill>
            <a:srgbClr val="BB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449760" y="3706693"/>
            <a:ext cx="136121" cy="2827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661231" y="3522100"/>
            <a:ext cx="1476375" cy="635635"/>
          </a:xfrm>
          <a:custGeom>
            <a:avLst/>
            <a:gdLst/>
            <a:ahLst/>
            <a:cxnLst/>
            <a:rect l="l" t="t" r="r" b="b"/>
            <a:pathLst>
              <a:path w="1476375" h="635635">
                <a:moveTo>
                  <a:pt x="0" y="635071"/>
                </a:moveTo>
                <a:lnTo>
                  <a:pt x="1476117" y="635071"/>
                </a:lnTo>
                <a:lnTo>
                  <a:pt x="1476117" y="0"/>
                </a:lnTo>
                <a:lnTo>
                  <a:pt x="0" y="0"/>
                </a:lnTo>
                <a:lnTo>
                  <a:pt x="0" y="635071"/>
                </a:lnTo>
                <a:close/>
              </a:path>
            </a:pathLst>
          </a:custGeom>
          <a:solidFill>
            <a:srgbClr val="BB85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879067" y="3706693"/>
            <a:ext cx="1088972" cy="2827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4997607" y="2866667"/>
            <a:ext cx="59118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5">
                <a:latin typeface="Microsoft JhengHei UI"/>
                <a:cs typeface="Microsoft JhengHei UI"/>
              </a:rPr>
              <a:t>字符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78573" y="2920716"/>
            <a:ext cx="2049780" cy="188848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19075">
              <a:lnSpc>
                <a:spcPct val="100000"/>
              </a:lnSpc>
              <a:spcBef>
                <a:spcPts val="125"/>
              </a:spcBef>
            </a:pPr>
            <a:r>
              <a:rPr dirty="0" sz="2200" spc="25">
                <a:latin typeface="Microsoft JhengHei UI"/>
                <a:cs typeface="Microsoft JhengHei UI"/>
              </a:rPr>
              <a:t>线路信号</a:t>
            </a:r>
            <a:endParaRPr sz="22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  <a:tabLst>
                <a:tab pos="1548765" algn="l"/>
              </a:tabLst>
            </a:pPr>
            <a:r>
              <a:rPr dirty="0" sz="2450" spc="-60">
                <a:solidFill>
                  <a:srgbClr val="FFFFFF"/>
                </a:solidFill>
                <a:latin typeface="Arial"/>
                <a:cs typeface="Arial"/>
              </a:rPr>
              <a:t>…111…	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Times New Roman"/>
              <a:cs typeface="Times New Roman"/>
            </a:endParaRPr>
          </a:p>
          <a:p>
            <a:pPr marL="1188085">
              <a:lnSpc>
                <a:spcPct val="100000"/>
              </a:lnSpc>
            </a:pPr>
            <a:r>
              <a:rPr dirty="0" sz="2200" spc="25">
                <a:latin typeface="Microsoft JhengHei UI"/>
                <a:cs typeface="Microsoft JhengHei UI"/>
              </a:rPr>
              <a:t>开始码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283869" y="2920716"/>
            <a:ext cx="3853815" cy="188848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22855">
              <a:lnSpc>
                <a:spcPct val="100000"/>
              </a:lnSpc>
              <a:spcBef>
                <a:spcPts val="125"/>
              </a:spcBef>
            </a:pPr>
            <a:r>
              <a:rPr dirty="0" sz="2200" spc="25">
                <a:latin typeface="Microsoft JhengHei UI"/>
                <a:cs typeface="Microsoft JhengHei UI"/>
              </a:rPr>
              <a:t>线路信号</a:t>
            </a:r>
            <a:endParaRPr sz="22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  <a:tabLst>
                <a:tab pos="2138680" algn="l"/>
                <a:tab pos="2562225" algn="l"/>
              </a:tabLst>
            </a:pPr>
            <a:r>
              <a:rPr dirty="0" sz="2450" spc="-35">
                <a:solidFill>
                  <a:srgbClr val="FFFFFF"/>
                </a:solidFill>
                <a:latin typeface="Arial"/>
                <a:cs typeface="Arial"/>
              </a:rPr>
              <a:t>01011011	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dirty="0" sz="2450" spc="-60">
                <a:solidFill>
                  <a:srgbClr val="FFFFFF"/>
                </a:solidFill>
                <a:latin typeface="Arial"/>
                <a:cs typeface="Arial"/>
              </a:rPr>
              <a:t>…111…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Times New Roman"/>
              <a:cs typeface="Times New Roman"/>
            </a:endParaRPr>
          </a:p>
          <a:p>
            <a:pPr marL="1778000">
              <a:lnSpc>
                <a:spcPct val="100000"/>
              </a:lnSpc>
            </a:pPr>
            <a:r>
              <a:rPr dirty="0" sz="2200" spc="25">
                <a:latin typeface="Microsoft JhengHei UI"/>
                <a:cs typeface="Microsoft JhengHei UI"/>
              </a:rPr>
              <a:t>停⽌码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115381" y="4301028"/>
            <a:ext cx="0" cy="175260"/>
          </a:xfrm>
          <a:custGeom>
            <a:avLst/>
            <a:gdLst/>
            <a:ahLst/>
            <a:cxnLst/>
            <a:rect l="l" t="t" r="r" b="b"/>
            <a:pathLst>
              <a:path w="0" h="175260">
                <a:moveTo>
                  <a:pt x="0" y="0"/>
                </a:moveTo>
                <a:lnTo>
                  <a:pt x="0" y="174657"/>
                </a:lnTo>
              </a:path>
            </a:pathLst>
          </a:custGeom>
          <a:ln w="31412">
            <a:solidFill>
              <a:srgbClr val="D51F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046274" y="417851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D51F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510407" y="4301028"/>
            <a:ext cx="0" cy="175260"/>
          </a:xfrm>
          <a:custGeom>
            <a:avLst/>
            <a:gdLst/>
            <a:ahLst/>
            <a:cxnLst/>
            <a:rect l="l" t="t" r="r" b="b"/>
            <a:pathLst>
              <a:path w="0" h="175260">
                <a:moveTo>
                  <a:pt x="0" y="0"/>
                </a:moveTo>
                <a:lnTo>
                  <a:pt x="0" y="174657"/>
                </a:lnTo>
              </a:path>
            </a:pathLst>
          </a:custGeom>
          <a:ln w="31412">
            <a:solidFill>
              <a:srgbClr val="D51F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441300" y="417851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D51F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6814031" y="715916"/>
            <a:ext cx="64763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PPP</a:t>
            </a:r>
            <a:r>
              <a:rPr dirty="0" spc="10"/>
              <a:t>同步传输和异步传输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3941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146425"/>
          </a:xfrm>
          <a:custGeom>
            <a:avLst/>
            <a:gdLst/>
            <a:ahLst/>
            <a:cxnLst/>
            <a:rect l="l" t="t" r="r" b="b"/>
            <a:pathLst>
              <a:path w="12963525" h="31464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887946"/>
                </a:lnTo>
                <a:lnTo>
                  <a:pt x="197" y="2939316"/>
                </a:lnTo>
                <a:lnTo>
                  <a:pt x="1581" y="2980743"/>
                </a:lnTo>
                <a:lnTo>
                  <a:pt x="12649" y="3039451"/>
                </a:lnTo>
                <a:lnTo>
                  <a:pt x="49226" y="3096865"/>
                </a:lnTo>
                <a:lnTo>
                  <a:pt x="106640" y="3133441"/>
                </a:lnTo>
                <a:lnTo>
                  <a:pt x="165348" y="3144510"/>
                </a:lnTo>
                <a:lnTo>
                  <a:pt x="206776" y="3145893"/>
                </a:lnTo>
                <a:lnTo>
                  <a:pt x="258146" y="3146091"/>
                </a:lnTo>
                <a:lnTo>
                  <a:pt x="12705299" y="3146091"/>
                </a:lnTo>
                <a:lnTo>
                  <a:pt x="12756671" y="3145893"/>
                </a:lnTo>
                <a:lnTo>
                  <a:pt x="12798099" y="3144510"/>
                </a:lnTo>
                <a:lnTo>
                  <a:pt x="12856802" y="3133441"/>
                </a:lnTo>
                <a:lnTo>
                  <a:pt x="12914218" y="3096865"/>
                </a:lnTo>
                <a:lnTo>
                  <a:pt x="12950799" y="3039451"/>
                </a:lnTo>
                <a:lnTo>
                  <a:pt x="12961867" y="2980743"/>
                </a:lnTo>
                <a:lnTo>
                  <a:pt x="12963250" y="2939316"/>
                </a:lnTo>
                <a:lnTo>
                  <a:pt x="12963448" y="288794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146425"/>
          </a:xfrm>
          <a:custGeom>
            <a:avLst/>
            <a:gdLst/>
            <a:ahLst/>
            <a:cxnLst/>
            <a:rect l="l" t="t" r="r" b="b"/>
            <a:pathLst>
              <a:path w="12963525" h="31464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887946"/>
                </a:lnTo>
                <a:lnTo>
                  <a:pt x="12963250" y="2939316"/>
                </a:lnTo>
                <a:lnTo>
                  <a:pt x="12961867" y="2980743"/>
                </a:lnTo>
                <a:lnTo>
                  <a:pt x="12950799" y="3039451"/>
                </a:lnTo>
                <a:lnTo>
                  <a:pt x="12914218" y="3096865"/>
                </a:lnTo>
                <a:lnTo>
                  <a:pt x="12856802" y="3133441"/>
                </a:lnTo>
                <a:lnTo>
                  <a:pt x="12798099" y="3144510"/>
                </a:lnTo>
                <a:lnTo>
                  <a:pt x="12756671" y="3145893"/>
                </a:lnTo>
                <a:lnTo>
                  <a:pt x="12705299" y="3146091"/>
                </a:lnTo>
                <a:lnTo>
                  <a:pt x="258145" y="3146091"/>
                </a:lnTo>
                <a:lnTo>
                  <a:pt x="206775" y="3145893"/>
                </a:lnTo>
                <a:lnTo>
                  <a:pt x="165348" y="3144510"/>
                </a:lnTo>
                <a:lnTo>
                  <a:pt x="106640" y="3133441"/>
                </a:lnTo>
                <a:lnTo>
                  <a:pt x="49226" y="3096865"/>
                </a:lnTo>
                <a:lnTo>
                  <a:pt x="12650" y="3039451"/>
                </a:lnTo>
                <a:lnTo>
                  <a:pt x="1581" y="2980743"/>
                </a:lnTo>
                <a:lnTo>
                  <a:pt x="197" y="2939316"/>
                </a:lnTo>
                <a:lnTo>
                  <a:pt x="0" y="288794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61699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3307" y="2557749"/>
            <a:ext cx="33242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控制字符填充举例：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4068" y="386035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4068" y="2985537"/>
            <a:ext cx="5758180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45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字符</a:t>
            </a:r>
            <a:r>
              <a:rPr dirty="0" sz="2850" spc="10">
                <a:latin typeface="Arial"/>
                <a:cs typeface="Arial"/>
              </a:rPr>
              <a:t>0x01</a:t>
            </a:r>
            <a:r>
              <a:rPr dirty="0" sz="2850">
                <a:latin typeface="Arial"/>
                <a:cs typeface="Arial"/>
              </a:rPr>
              <a:t>,</a:t>
            </a:r>
            <a:r>
              <a:rPr dirty="0" sz="2850" spc="30">
                <a:latin typeface="Microsoft JhengHei UI"/>
                <a:cs typeface="Microsoft JhengHei UI"/>
              </a:rPr>
              <a:t>经字符填充后为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0x2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25">
                <a:latin typeface="Microsoft JhengHei UI"/>
                <a:cs typeface="Microsoft JhengHei UI"/>
              </a:rPr>
              <a:t>； 字符</a:t>
            </a:r>
            <a:r>
              <a:rPr dirty="0" sz="2850" spc="10">
                <a:latin typeface="Arial"/>
                <a:cs typeface="Arial"/>
              </a:rPr>
              <a:t>0x03</a:t>
            </a:r>
            <a:r>
              <a:rPr dirty="0" sz="2850">
                <a:latin typeface="Arial"/>
                <a:cs typeface="Arial"/>
              </a:rPr>
              <a:t>,</a:t>
            </a:r>
            <a:r>
              <a:rPr dirty="0" sz="2850" spc="30">
                <a:latin typeface="Microsoft JhengHei UI"/>
                <a:cs typeface="Microsoft JhengHei UI"/>
              </a:rPr>
              <a:t>经字符填充后为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0x2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3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45" y="448803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3307" y="4428792"/>
            <a:ext cx="102870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接收端⼀个字符⼀个字符地接收，最终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根据帧定界符还原成帧。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164874" y="6031753"/>
            <a:ext cx="3069590" cy="755015"/>
          </a:xfrm>
          <a:custGeom>
            <a:avLst/>
            <a:gdLst/>
            <a:ahLst/>
            <a:cxnLst/>
            <a:rect l="l" t="t" r="r" b="b"/>
            <a:pathLst>
              <a:path w="3069590" h="755015">
                <a:moveTo>
                  <a:pt x="0" y="754394"/>
                </a:moveTo>
                <a:lnTo>
                  <a:pt x="3069196" y="754394"/>
                </a:lnTo>
                <a:lnTo>
                  <a:pt x="3069196" y="0"/>
                </a:lnTo>
                <a:lnTo>
                  <a:pt x="0" y="0"/>
                </a:lnTo>
                <a:lnTo>
                  <a:pt x="0" y="754394"/>
                </a:lnTo>
                <a:close/>
              </a:path>
            </a:pathLst>
          </a:custGeom>
          <a:solidFill>
            <a:srgbClr val="438F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64875" y="6031753"/>
            <a:ext cx="3069590" cy="755015"/>
          </a:xfrm>
          <a:custGeom>
            <a:avLst/>
            <a:gdLst/>
            <a:ahLst/>
            <a:cxnLst/>
            <a:rect l="l" t="t" r="r" b="b"/>
            <a:pathLst>
              <a:path w="3069590" h="755015">
                <a:moveTo>
                  <a:pt x="0" y="0"/>
                </a:moveTo>
                <a:lnTo>
                  <a:pt x="3069196" y="0"/>
                </a:lnTo>
                <a:lnTo>
                  <a:pt x="3069196" y="754394"/>
                </a:lnTo>
                <a:lnTo>
                  <a:pt x="0" y="75439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058513" y="6191037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字符填充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12792" y="7600867"/>
            <a:ext cx="2112010" cy="754380"/>
          </a:xfrm>
          <a:custGeom>
            <a:avLst/>
            <a:gdLst/>
            <a:ahLst/>
            <a:cxnLst/>
            <a:rect l="l" t="t" r="r" b="b"/>
            <a:pathLst>
              <a:path w="2112009" h="754379">
                <a:moveTo>
                  <a:pt x="1871667" y="0"/>
                </a:moveTo>
                <a:lnTo>
                  <a:pt x="240096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4" y="11766"/>
                </a:lnTo>
                <a:lnTo>
                  <a:pt x="45784" y="45785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13806"/>
                </a:lnTo>
                <a:lnTo>
                  <a:pt x="183" y="561584"/>
                </a:lnTo>
                <a:lnTo>
                  <a:pt x="1470" y="600115"/>
                </a:lnTo>
                <a:lnTo>
                  <a:pt x="11765" y="654719"/>
                </a:lnTo>
                <a:lnTo>
                  <a:pt x="45784" y="708118"/>
                </a:lnTo>
                <a:lnTo>
                  <a:pt x="99184" y="742137"/>
                </a:lnTo>
                <a:lnTo>
                  <a:pt x="153787" y="752432"/>
                </a:lnTo>
                <a:lnTo>
                  <a:pt x="192318" y="753719"/>
                </a:lnTo>
                <a:lnTo>
                  <a:pt x="240096" y="753903"/>
                </a:lnTo>
                <a:lnTo>
                  <a:pt x="1871667" y="753903"/>
                </a:lnTo>
                <a:lnTo>
                  <a:pt x="1919445" y="753719"/>
                </a:lnTo>
                <a:lnTo>
                  <a:pt x="1957975" y="752432"/>
                </a:lnTo>
                <a:lnTo>
                  <a:pt x="2012582" y="742137"/>
                </a:lnTo>
                <a:lnTo>
                  <a:pt x="2065978" y="708118"/>
                </a:lnTo>
                <a:lnTo>
                  <a:pt x="2099993" y="654719"/>
                </a:lnTo>
                <a:lnTo>
                  <a:pt x="2110291" y="600115"/>
                </a:lnTo>
                <a:lnTo>
                  <a:pt x="2111579" y="561584"/>
                </a:lnTo>
                <a:lnTo>
                  <a:pt x="2111762" y="513806"/>
                </a:lnTo>
                <a:lnTo>
                  <a:pt x="2111762" y="240097"/>
                </a:lnTo>
                <a:lnTo>
                  <a:pt x="2111579" y="192319"/>
                </a:lnTo>
                <a:lnTo>
                  <a:pt x="2110291" y="153788"/>
                </a:lnTo>
                <a:lnTo>
                  <a:pt x="2099993" y="99184"/>
                </a:lnTo>
                <a:lnTo>
                  <a:pt x="2065978" y="45785"/>
                </a:lnTo>
                <a:lnTo>
                  <a:pt x="2012582" y="11766"/>
                </a:lnTo>
                <a:lnTo>
                  <a:pt x="1957975" y="1470"/>
                </a:lnTo>
                <a:lnTo>
                  <a:pt x="1919445" y="183"/>
                </a:lnTo>
                <a:lnTo>
                  <a:pt x="1871667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14379" y="7842693"/>
            <a:ext cx="743432" cy="28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198018" y="7751253"/>
            <a:ext cx="7416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0x7E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43582" y="7600867"/>
            <a:ext cx="2112010" cy="754380"/>
          </a:xfrm>
          <a:custGeom>
            <a:avLst/>
            <a:gdLst/>
            <a:ahLst/>
            <a:cxnLst/>
            <a:rect l="l" t="t" r="r" b="b"/>
            <a:pathLst>
              <a:path w="2112009" h="754379">
                <a:moveTo>
                  <a:pt x="1871670" y="0"/>
                </a:moveTo>
                <a:lnTo>
                  <a:pt x="240097" y="0"/>
                </a:lnTo>
                <a:lnTo>
                  <a:pt x="192322" y="183"/>
                </a:lnTo>
                <a:lnTo>
                  <a:pt x="153792" y="1470"/>
                </a:lnTo>
                <a:lnTo>
                  <a:pt x="99190" y="11766"/>
                </a:lnTo>
                <a:lnTo>
                  <a:pt x="45789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13806"/>
                </a:lnTo>
                <a:lnTo>
                  <a:pt x="183" y="561584"/>
                </a:lnTo>
                <a:lnTo>
                  <a:pt x="1471" y="600115"/>
                </a:lnTo>
                <a:lnTo>
                  <a:pt x="11769" y="654719"/>
                </a:lnTo>
                <a:lnTo>
                  <a:pt x="45789" y="708118"/>
                </a:lnTo>
                <a:lnTo>
                  <a:pt x="99190" y="742137"/>
                </a:lnTo>
                <a:lnTo>
                  <a:pt x="153792" y="752432"/>
                </a:lnTo>
                <a:lnTo>
                  <a:pt x="192322" y="753719"/>
                </a:lnTo>
                <a:lnTo>
                  <a:pt x="240097" y="753903"/>
                </a:lnTo>
                <a:lnTo>
                  <a:pt x="1871670" y="753903"/>
                </a:lnTo>
                <a:lnTo>
                  <a:pt x="1919449" y="753719"/>
                </a:lnTo>
                <a:lnTo>
                  <a:pt x="1957980" y="752432"/>
                </a:lnTo>
                <a:lnTo>
                  <a:pt x="2012587" y="742137"/>
                </a:lnTo>
                <a:lnTo>
                  <a:pt x="2065984" y="708118"/>
                </a:lnTo>
                <a:lnTo>
                  <a:pt x="2099998" y="654719"/>
                </a:lnTo>
                <a:lnTo>
                  <a:pt x="2110297" y="600115"/>
                </a:lnTo>
                <a:lnTo>
                  <a:pt x="2111584" y="561584"/>
                </a:lnTo>
                <a:lnTo>
                  <a:pt x="2111768" y="513806"/>
                </a:lnTo>
                <a:lnTo>
                  <a:pt x="2111768" y="240097"/>
                </a:lnTo>
                <a:lnTo>
                  <a:pt x="2111584" y="192319"/>
                </a:lnTo>
                <a:lnTo>
                  <a:pt x="2110297" y="153788"/>
                </a:lnTo>
                <a:lnTo>
                  <a:pt x="2099998" y="99184"/>
                </a:lnTo>
                <a:lnTo>
                  <a:pt x="2065984" y="45785"/>
                </a:lnTo>
                <a:lnTo>
                  <a:pt x="2012587" y="11766"/>
                </a:lnTo>
                <a:lnTo>
                  <a:pt x="1957980" y="1470"/>
                </a:lnTo>
                <a:lnTo>
                  <a:pt x="1919449" y="183"/>
                </a:lnTo>
                <a:lnTo>
                  <a:pt x="1871670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334702" y="7842693"/>
            <a:ext cx="764374" cy="282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320149" y="7751253"/>
            <a:ext cx="7588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0x7D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433268" y="7600867"/>
            <a:ext cx="2112010" cy="754380"/>
          </a:xfrm>
          <a:custGeom>
            <a:avLst/>
            <a:gdLst/>
            <a:ahLst/>
            <a:cxnLst/>
            <a:rect l="l" t="t" r="r" b="b"/>
            <a:pathLst>
              <a:path w="2112009" h="754379">
                <a:moveTo>
                  <a:pt x="1871670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90" y="11766"/>
                </a:lnTo>
                <a:lnTo>
                  <a:pt x="45789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13806"/>
                </a:lnTo>
                <a:lnTo>
                  <a:pt x="183" y="561584"/>
                </a:lnTo>
                <a:lnTo>
                  <a:pt x="1471" y="600115"/>
                </a:lnTo>
                <a:lnTo>
                  <a:pt x="11769" y="654719"/>
                </a:lnTo>
                <a:lnTo>
                  <a:pt x="45789" y="708118"/>
                </a:lnTo>
                <a:lnTo>
                  <a:pt x="99190" y="742137"/>
                </a:lnTo>
                <a:lnTo>
                  <a:pt x="153788" y="752432"/>
                </a:lnTo>
                <a:lnTo>
                  <a:pt x="192318" y="753719"/>
                </a:lnTo>
                <a:lnTo>
                  <a:pt x="240097" y="753903"/>
                </a:lnTo>
                <a:lnTo>
                  <a:pt x="1871670" y="753903"/>
                </a:lnTo>
                <a:lnTo>
                  <a:pt x="1919449" y="753719"/>
                </a:lnTo>
                <a:lnTo>
                  <a:pt x="1957980" y="752432"/>
                </a:lnTo>
                <a:lnTo>
                  <a:pt x="2012587" y="742137"/>
                </a:lnTo>
                <a:lnTo>
                  <a:pt x="2065984" y="708118"/>
                </a:lnTo>
                <a:lnTo>
                  <a:pt x="2099998" y="654719"/>
                </a:lnTo>
                <a:lnTo>
                  <a:pt x="2110297" y="600115"/>
                </a:lnTo>
                <a:lnTo>
                  <a:pt x="2111584" y="561584"/>
                </a:lnTo>
                <a:lnTo>
                  <a:pt x="2111768" y="513806"/>
                </a:lnTo>
                <a:lnTo>
                  <a:pt x="2111768" y="240097"/>
                </a:lnTo>
                <a:lnTo>
                  <a:pt x="2111584" y="192319"/>
                </a:lnTo>
                <a:lnTo>
                  <a:pt x="2110297" y="153788"/>
                </a:lnTo>
                <a:lnTo>
                  <a:pt x="2099998" y="99184"/>
                </a:lnTo>
                <a:lnTo>
                  <a:pt x="2065984" y="45785"/>
                </a:lnTo>
                <a:lnTo>
                  <a:pt x="2012587" y="11766"/>
                </a:lnTo>
                <a:lnTo>
                  <a:pt x="1957980" y="1470"/>
                </a:lnTo>
                <a:lnTo>
                  <a:pt x="1919449" y="183"/>
                </a:lnTo>
                <a:lnTo>
                  <a:pt x="1871670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863391" y="7821751"/>
            <a:ext cx="1287918" cy="345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848220" y="7765305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控制字符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01697" y="8918188"/>
            <a:ext cx="2534285" cy="755015"/>
          </a:xfrm>
          <a:custGeom>
            <a:avLst/>
            <a:gdLst/>
            <a:ahLst/>
            <a:cxnLst/>
            <a:rect l="l" t="t" r="r" b="b"/>
            <a:pathLst>
              <a:path w="2534284" h="755015">
                <a:moveTo>
                  <a:pt x="240097" y="0"/>
                </a:moveTo>
                <a:lnTo>
                  <a:pt x="2293856" y="0"/>
                </a:lnTo>
                <a:lnTo>
                  <a:pt x="2341635" y="183"/>
                </a:lnTo>
                <a:lnTo>
                  <a:pt x="2380166" y="1470"/>
                </a:lnTo>
                <a:lnTo>
                  <a:pt x="2434769" y="11765"/>
                </a:lnTo>
                <a:lnTo>
                  <a:pt x="2488169" y="45785"/>
                </a:lnTo>
                <a:lnTo>
                  <a:pt x="2522188" y="99184"/>
                </a:lnTo>
                <a:lnTo>
                  <a:pt x="2532483" y="153788"/>
                </a:lnTo>
                <a:lnTo>
                  <a:pt x="2533770" y="192318"/>
                </a:lnTo>
                <a:lnTo>
                  <a:pt x="2533954" y="240097"/>
                </a:lnTo>
                <a:lnTo>
                  <a:pt x="2533954" y="514297"/>
                </a:lnTo>
                <a:lnTo>
                  <a:pt x="2533770" y="562075"/>
                </a:lnTo>
                <a:lnTo>
                  <a:pt x="2532483" y="600606"/>
                </a:lnTo>
                <a:lnTo>
                  <a:pt x="2522188" y="655210"/>
                </a:lnTo>
                <a:lnTo>
                  <a:pt x="2488169" y="708609"/>
                </a:lnTo>
                <a:lnTo>
                  <a:pt x="2434769" y="742628"/>
                </a:lnTo>
                <a:lnTo>
                  <a:pt x="2380166" y="752923"/>
                </a:lnTo>
                <a:lnTo>
                  <a:pt x="2341635" y="754210"/>
                </a:lnTo>
                <a:lnTo>
                  <a:pt x="2293856" y="754394"/>
                </a:lnTo>
                <a:lnTo>
                  <a:pt x="240097" y="754394"/>
                </a:lnTo>
                <a:lnTo>
                  <a:pt x="192318" y="754210"/>
                </a:lnTo>
                <a:lnTo>
                  <a:pt x="153788" y="752923"/>
                </a:lnTo>
                <a:lnTo>
                  <a:pt x="99184" y="742628"/>
                </a:lnTo>
                <a:lnTo>
                  <a:pt x="45785" y="708609"/>
                </a:lnTo>
                <a:lnTo>
                  <a:pt x="11765" y="655210"/>
                </a:lnTo>
                <a:lnTo>
                  <a:pt x="1470" y="600606"/>
                </a:lnTo>
                <a:lnTo>
                  <a:pt x="183" y="562075"/>
                </a:lnTo>
                <a:lnTo>
                  <a:pt x="0" y="514297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473537" y="9075346"/>
            <a:ext cx="21907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414141"/>
                </a:solidFill>
                <a:latin typeface="Microsoft JhengHei UI"/>
                <a:cs typeface="Microsoft JhengHei UI"/>
              </a:rPr>
              <a:t>（</a:t>
            </a:r>
            <a:r>
              <a:rPr dirty="0" sz="2450" spc="5">
                <a:solidFill>
                  <a:srgbClr val="414141"/>
                </a:solidFill>
                <a:latin typeface="Arial"/>
                <a:cs typeface="Arial"/>
              </a:rPr>
              <a:t>0x7D,0x5E</a:t>
            </a:r>
            <a:r>
              <a:rPr dirty="0" sz="2450" spc="5">
                <a:solidFill>
                  <a:srgbClr val="414141"/>
                </a:solidFill>
                <a:latin typeface="Microsoft JhengHei UI"/>
                <a:cs typeface="Microsoft JhengHei UI"/>
              </a:rPr>
              <a:t>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407684" y="8918188"/>
            <a:ext cx="2531110" cy="775970"/>
          </a:xfrm>
          <a:custGeom>
            <a:avLst/>
            <a:gdLst/>
            <a:ahLst/>
            <a:cxnLst/>
            <a:rect l="l" t="t" r="r" b="b"/>
            <a:pathLst>
              <a:path w="2531109" h="775970">
                <a:moveTo>
                  <a:pt x="240097" y="0"/>
                </a:moveTo>
                <a:lnTo>
                  <a:pt x="2290748" y="0"/>
                </a:lnTo>
                <a:lnTo>
                  <a:pt x="2338526" y="183"/>
                </a:lnTo>
                <a:lnTo>
                  <a:pt x="2377057" y="1470"/>
                </a:lnTo>
                <a:lnTo>
                  <a:pt x="2431661" y="11765"/>
                </a:lnTo>
                <a:lnTo>
                  <a:pt x="2485060" y="45785"/>
                </a:lnTo>
                <a:lnTo>
                  <a:pt x="2519080" y="99184"/>
                </a:lnTo>
                <a:lnTo>
                  <a:pt x="2529374" y="153788"/>
                </a:lnTo>
                <a:lnTo>
                  <a:pt x="2530661" y="192318"/>
                </a:lnTo>
                <a:lnTo>
                  <a:pt x="2530845" y="240097"/>
                </a:lnTo>
                <a:lnTo>
                  <a:pt x="2530845" y="535730"/>
                </a:lnTo>
                <a:lnTo>
                  <a:pt x="2530661" y="583508"/>
                </a:lnTo>
                <a:lnTo>
                  <a:pt x="2529374" y="622039"/>
                </a:lnTo>
                <a:lnTo>
                  <a:pt x="2519080" y="676642"/>
                </a:lnTo>
                <a:lnTo>
                  <a:pt x="2485060" y="730042"/>
                </a:lnTo>
                <a:lnTo>
                  <a:pt x="2431661" y="764061"/>
                </a:lnTo>
                <a:lnTo>
                  <a:pt x="2377057" y="774356"/>
                </a:lnTo>
                <a:lnTo>
                  <a:pt x="2338526" y="775643"/>
                </a:lnTo>
                <a:lnTo>
                  <a:pt x="2290748" y="775827"/>
                </a:lnTo>
                <a:lnTo>
                  <a:pt x="240097" y="775827"/>
                </a:lnTo>
                <a:lnTo>
                  <a:pt x="192318" y="775643"/>
                </a:lnTo>
                <a:lnTo>
                  <a:pt x="153788" y="774356"/>
                </a:lnTo>
                <a:lnTo>
                  <a:pt x="99184" y="764061"/>
                </a:lnTo>
                <a:lnTo>
                  <a:pt x="45785" y="730042"/>
                </a:lnTo>
                <a:lnTo>
                  <a:pt x="11765" y="676642"/>
                </a:lnTo>
                <a:lnTo>
                  <a:pt x="1470" y="622039"/>
                </a:lnTo>
                <a:lnTo>
                  <a:pt x="183" y="583508"/>
                </a:lnTo>
                <a:lnTo>
                  <a:pt x="0" y="535730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569344" y="9088004"/>
            <a:ext cx="22078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414141"/>
                </a:solidFill>
                <a:latin typeface="Microsoft JhengHei UI"/>
                <a:cs typeface="Microsoft JhengHei UI"/>
              </a:rPr>
              <a:t>（</a:t>
            </a:r>
            <a:r>
              <a:rPr dirty="0" sz="2450" spc="5">
                <a:solidFill>
                  <a:srgbClr val="414141"/>
                </a:solidFill>
                <a:latin typeface="Arial"/>
                <a:cs typeface="Arial"/>
              </a:rPr>
              <a:t>0x7D,0x5D</a:t>
            </a:r>
            <a:r>
              <a:rPr dirty="0" sz="2450" spc="5">
                <a:solidFill>
                  <a:srgbClr val="414141"/>
                </a:solidFill>
                <a:latin typeface="Microsoft JhengHei UI"/>
                <a:cs typeface="Microsoft JhengHei UI"/>
              </a:rPr>
              <a:t>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512123" y="8918188"/>
            <a:ext cx="3954145" cy="755015"/>
          </a:xfrm>
          <a:custGeom>
            <a:avLst/>
            <a:gdLst/>
            <a:ahLst/>
            <a:cxnLst/>
            <a:rect l="l" t="t" r="r" b="b"/>
            <a:pathLst>
              <a:path w="3954144" h="755015">
                <a:moveTo>
                  <a:pt x="240097" y="0"/>
                </a:moveTo>
                <a:lnTo>
                  <a:pt x="3713970" y="0"/>
                </a:lnTo>
                <a:lnTo>
                  <a:pt x="3761749" y="183"/>
                </a:lnTo>
                <a:lnTo>
                  <a:pt x="3800279" y="1470"/>
                </a:lnTo>
                <a:lnTo>
                  <a:pt x="3854883" y="11765"/>
                </a:lnTo>
                <a:lnTo>
                  <a:pt x="3908282" y="45785"/>
                </a:lnTo>
                <a:lnTo>
                  <a:pt x="3942301" y="99184"/>
                </a:lnTo>
                <a:lnTo>
                  <a:pt x="3952597" y="153788"/>
                </a:lnTo>
                <a:lnTo>
                  <a:pt x="3953884" y="192318"/>
                </a:lnTo>
                <a:lnTo>
                  <a:pt x="3954068" y="240097"/>
                </a:lnTo>
                <a:lnTo>
                  <a:pt x="3954068" y="514297"/>
                </a:lnTo>
                <a:lnTo>
                  <a:pt x="3953884" y="562075"/>
                </a:lnTo>
                <a:lnTo>
                  <a:pt x="3952597" y="600606"/>
                </a:lnTo>
                <a:lnTo>
                  <a:pt x="3942301" y="655210"/>
                </a:lnTo>
                <a:lnTo>
                  <a:pt x="3908282" y="708609"/>
                </a:lnTo>
                <a:lnTo>
                  <a:pt x="3854883" y="742628"/>
                </a:lnTo>
                <a:lnTo>
                  <a:pt x="3800279" y="752923"/>
                </a:lnTo>
                <a:lnTo>
                  <a:pt x="3761749" y="754210"/>
                </a:lnTo>
                <a:lnTo>
                  <a:pt x="3713970" y="754394"/>
                </a:lnTo>
                <a:lnTo>
                  <a:pt x="240097" y="754394"/>
                </a:lnTo>
                <a:lnTo>
                  <a:pt x="192318" y="754210"/>
                </a:lnTo>
                <a:lnTo>
                  <a:pt x="153788" y="752923"/>
                </a:lnTo>
                <a:lnTo>
                  <a:pt x="99184" y="742628"/>
                </a:lnTo>
                <a:lnTo>
                  <a:pt x="45785" y="708609"/>
                </a:lnTo>
                <a:lnTo>
                  <a:pt x="11765" y="655210"/>
                </a:lnTo>
                <a:lnTo>
                  <a:pt x="1470" y="600606"/>
                </a:lnTo>
                <a:lnTo>
                  <a:pt x="183" y="562075"/>
                </a:lnTo>
                <a:lnTo>
                  <a:pt x="0" y="514297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653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4691448" y="9075346"/>
            <a:ext cx="35953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414141"/>
                </a:solidFill>
                <a:latin typeface="Microsoft JhengHei UI"/>
                <a:cs typeface="Microsoft JhengHei UI"/>
              </a:rPr>
              <a:t>（</a:t>
            </a:r>
            <a:r>
              <a:rPr dirty="0" sz="2450" spc="5">
                <a:solidFill>
                  <a:srgbClr val="414141"/>
                </a:solidFill>
                <a:latin typeface="Arial"/>
                <a:cs typeface="Arial"/>
              </a:rPr>
              <a:t>0x7D,</a:t>
            </a:r>
            <a:r>
              <a:rPr dirty="0" sz="2450" spc="15">
                <a:solidFill>
                  <a:srgbClr val="414141"/>
                </a:solidFill>
                <a:latin typeface="Microsoft JhengHei UI"/>
                <a:cs typeface="Microsoft JhengHei UI"/>
              </a:rPr>
              <a:t>控制字符</a:t>
            </a:r>
            <a:r>
              <a:rPr dirty="0" sz="2450" spc="5">
                <a:solidFill>
                  <a:srgbClr val="414141"/>
                </a:solidFill>
                <a:latin typeface="Arial"/>
                <a:cs typeface="Arial"/>
              </a:rPr>
              <a:t>+0x20</a:t>
            </a:r>
            <a:r>
              <a:rPr dirty="0" sz="2450" spc="5">
                <a:solidFill>
                  <a:srgbClr val="414141"/>
                </a:solidFill>
                <a:latin typeface="Microsoft JhengHei UI"/>
                <a:cs typeface="Microsoft JhengHei UI"/>
              </a:rPr>
              <a:t>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68295" y="6796651"/>
            <a:ext cx="3131185" cy="804545"/>
          </a:xfrm>
          <a:custGeom>
            <a:avLst/>
            <a:gdLst/>
            <a:ahLst/>
            <a:cxnLst/>
            <a:rect l="l" t="t" r="r" b="b"/>
            <a:pathLst>
              <a:path w="3131184" h="804545">
                <a:moveTo>
                  <a:pt x="3130794" y="0"/>
                </a:moveTo>
                <a:lnTo>
                  <a:pt x="3130794" y="481660"/>
                </a:lnTo>
                <a:lnTo>
                  <a:pt x="0" y="481660"/>
                </a:lnTo>
                <a:lnTo>
                  <a:pt x="0" y="804163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699089" y="6796651"/>
            <a:ext cx="0" cy="804545"/>
          </a:xfrm>
          <a:custGeom>
            <a:avLst/>
            <a:gdLst/>
            <a:ahLst/>
            <a:cxnLst/>
            <a:rect l="l" t="t" r="r" b="b"/>
            <a:pathLst>
              <a:path w="0" h="804545">
                <a:moveTo>
                  <a:pt x="0" y="0"/>
                </a:moveTo>
                <a:lnTo>
                  <a:pt x="0" y="804163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699089" y="6796651"/>
            <a:ext cx="3789679" cy="804545"/>
          </a:xfrm>
          <a:custGeom>
            <a:avLst/>
            <a:gdLst/>
            <a:ahLst/>
            <a:cxnLst/>
            <a:rect l="l" t="t" r="r" b="b"/>
            <a:pathLst>
              <a:path w="3789680" h="804545">
                <a:moveTo>
                  <a:pt x="0" y="0"/>
                </a:moveTo>
                <a:lnTo>
                  <a:pt x="0" y="481660"/>
                </a:lnTo>
                <a:lnTo>
                  <a:pt x="3789413" y="481660"/>
                </a:lnTo>
                <a:lnTo>
                  <a:pt x="3789413" y="804163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68674" y="8354770"/>
            <a:ext cx="0" cy="553085"/>
          </a:xfrm>
          <a:custGeom>
            <a:avLst/>
            <a:gdLst/>
            <a:ahLst/>
            <a:cxnLst/>
            <a:rect l="l" t="t" r="r" b="b"/>
            <a:pathLst>
              <a:path w="0" h="553084">
                <a:moveTo>
                  <a:pt x="0" y="552946"/>
                </a:moveTo>
                <a:lnTo>
                  <a:pt x="0" y="552946"/>
                </a:lnTo>
                <a:lnTo>
                  <a:pt x="0" y="50267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681017" y="8354770"/>
            <a:ext cx="11430" cy="553085"/>
          </a:xfrm>
          <a:custGeom>
            <a:avLst/>
            <a:gdLst/>
            <a:ahLst/>
            <a:cxnLst/>
            <a:rect l="l" t="t" r="r" b="b"/>
            <a:pathLst>
              <a:path w="11429" h="553084">
                <a:moveTo>
                  <a:pt x="0" y="552946"/>
                </a:moveTo>
                <a:lnTo>
                  <a:pt x="1097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489153" y="8354770"/>
            <a:ext cx="0" cy="553085"/>
          </a:xfrm>
          <a:custGeom>
            <a:avLst/>
            <a:gdLst/>
            <a:ahLst/>
            <a:cxnLst/>
            <a:rect l="l" t="t" r="r" b="b"/>
            <a:pathLst>
              <a:path w="0" h="553084">
                <a:moveTo>
                  <a:pt x="0" y="0"/>
                </a:moveTo>
                <a:lnTo>
                  <a:pt x="0" y="0"/>
                </a:lnTo>
                <a:lnTo>
                  <a:pt x="0" y="502679"/>
                </a:lnTo>
                <a:lnTo>
                  <a:pt x="0" y="55294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054922" y="715916"/>
            <a:ext cx="99942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PPP</a:t>
            </a:r>
            <a:r>
              <a:rPr dirty="0" spc="10"/>
              <a:t>异步传输时透明传输（字符填充）</a:t>
            </a:r>
          </a:p>
        </p:txBody>
      </p:sp>
      <p:sp>
        <p:nvSpPr>
          <p:cNvPr id="37" name="object 3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</a:t>
            </a:r>
            <a:r>
              <a:rPr dirty="0" sz="345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0973" y="818960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0973" y="876597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1443" y="7993770"/>
            <a:ext cx="12344400" cy="1755139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在发送端</a:t>
            </a:r>
            <a:r>
              <a:rPr dirty="0" sz="2850" spc="30">
                <a:latin typeface="Microsoft JhengHei UI"/>
                <a:cs typeface="Microsoft JhengHei UI"/>
              </a:rPr>
              <a:t>，只要发现有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5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个连续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2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则⽴即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填⼊⼀个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接收端对帧中的⽐特流进⾏扫描。每当发现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5</a:t>
            </a:r>
            <a:r>
              <a:rPr dirty="0" sz="28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个连续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30">
                <a:latin typeface="Microsoft JhengHei UI"/>
                <a:cs typeface="Microsoft JhengHei UI"/>
              </a:rPr>
              <a:t>时，就把这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5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个连续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1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后的⼀个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删除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49922" y="3162965"/>
            <a:ext cx="7989570" cy="762000"/>
          </a:xfrm>
          <a:custGeom>
            <a:avLst/>
            <a:gdLst/>
            <a:ahLst/>
            <a:cxnLst/>
            <a:rect l="l" t="t" r="r" b="b"/>
            <a:pathLst>
              <a:path w="7989569" h="762000">
                <a:moveTo>
                  <a:pt x="0" y="761675"/>
                </a:moveTo>
                <a:lnTo>
                  <a:pt x="7989530" y="761675"/>
                </a:lnTo>
                <a:lnTo>
                  <a:pt x="7989530" y="0"/>
                </a:lnTo>
                <a:lnTo>
                  <a:pt x="0" y="0"/>
                </a:lnTo>
                <a:lnTo>
                  <a:pt x="0" y="761675"/>
                </a:lnTo>
                <a:close/>
              </a:path>
            </a:pathLst>
          </a:custGeom>
          <a:solidFill>
            <a:srgbClr val="74B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8430" y="3361154"/>
            <a:ext cx="1036617" cy="397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10227" y="3361154"/>
            <a:ext cx="2963260" cy="397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078196" y="3361154"/>
            <a:ext cx="2198885" cy="3978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49922" y="3232580"/>
            <a:ext cx="7989570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92480">
              <a:lnSpc>
                <a:spcPct val="100000"/>
              </a:lnSpc>
              <a:spcBef>
                <a:spcPts val="125"/>
              </a:spcBef>
            </a:pP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0 1 0 </a:t>
            </a:r>
            <a:r>
              <a:rPr dirty="0" sz="3600" spc="10">
                <a:solidFill>
                  <a:srgbClr val="FF8727"/>
                </a:solidFill>
                <a:latin typeface="Arial"/>
                <a:cs typeface="Arial"/>
              </a:rPr>
              <a:t>0 1 1 1 1 1 1 0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0 0 1 0 1</a:t>
            </a:r>
            <a:r>
              <a:rPr dirty="0" sz="36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31208" y="3162965"/>
            <a:ext cx="3371215" cy="762000"/>
          </a:xfrm>
          <a:custGeom>
            <a:avLst/>
            <a:gdLst/>
            <a:ahLst/>
            <a:cxnLst/>
            <a:rect l="l" t="t" r="r" b="b"/>
            <a:pathLst>
              <a:path w="3371215" h="762000">
                <a:moveTo>
                  <a:pt x="0" y="761675"/>
                </a:moveTo>
                <a:lnTo>
                  <a:pt x="3370888" y="761675"/>
                </a:lnTo>
                <a:lnTo>
                  <a:pt x="3370888" y="0"/>
                </a:lnTo>
                <a:lnTo>
                  <a:pt x="0" y="0"/>
                </a:lnTo>
                <a:lnTo>
                  <a:pt x="0" y="761675"/>
                </a:lnTo>
                <a:close/>
              </a:path>
            </a:pathLst>
          </a:custGeom>
          <a:solidFill>
            <a:srgbClr val="BB89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53346" y="3361154"/>
            <a:ext cx="2963260" cy="397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40151" y="3654338"/>
            <a:ext cx="408364" cy="94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31208" y="3232580"/>
            <a:ext cx="413829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12090">
              <a:lnSpc>
                <a:spcPct val="100000"/>
              </a:lnSpc>
              <a:spcBef>
                <a:spcPts val="125"/>
              </a:spcBef>
              <a:tabLst>
                <a:tab pos="3663950" algn="l"/>
              </a:tabLst>
            </a:pP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6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6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6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6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6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6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6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600" spc="25">
                <a:latin typeface="Arial"/>
                <a:cs typeface="Arial"/>
              </a:rPr>
              <a:t>…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376525" y="3654338"/>
            <a:ext cx="408364" cy="942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087279" y="3162965"/>
            <a:ext cx="3371215" cy="762000"/>
          </a:xfrm>
          <a:custGeom>
            <a:avLst/>
            <a:gdLst/>
            <a:ahLst/>
            <a:cxnLst/>
            <a:rect l="l" t="t" r="r" b="b"/>
            <a:pathLst>
              <a:path w="3371215" h="762000">
                <a:moveTo>
                  <a:pt x="0" y="761675"/>
                </a:moveTo>
                <a:lnTo>
                  <a:pt x="3370888" y="761675"/>
                </a:lnTo>
                <a:lnTo>
                  <a:pt x="3370888" y="0"/>
                </a:lnTo>
                <a:lnTo>
                  <a:pt x="0" y="0"/>
                </a:lnTo>
                <a:lnTo>
                  <a:pt x="0" y="761675"/>
                </a:lnTo>
                <a:close/>
              </a:path>
            </a:pathLst>
          </a:custGeom>
          <a:solidFill>
            <a:srgbClr val="BB89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308434" y="3361154"/>
            <a:ext cx="2963260" cy="3978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320308" y="3232580"/>
            <a:ext cx="413829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79169" algn="l"/>
              </a:tabLst>
            </a:pPr>
            <a:r>
              <a:rPr dirty="0" sz="3600" spc="25">
                <a:latin typeface="Arial"/>
                <a:cs typeface="Arial"/>
              </a:rPr>
              <a:t>…	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0 1 1 1 1 1 1</a:t>
            </a:r>
            <a:r>
              <a:rPr dirty="0" sz="3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0725" y="4027222"/>
            <a:ext cx="2646567" cy="30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52150" y="2469283"/>
            <a:ext cx="0" cy="596900"/>
          </a:xfrm>
          <a:custGeom>
            <a:avLst/>
            <a:gdLst/>
            <a:ahLst/>
            <a:cxnLst/>
            <a:rect l="l" t="t" r="r" b="b"/>
            <a:pathLst>
              <a:path w="0" h="596900">
                <a:moveTo>
                  <a:pt x="0" y="596811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426507" y="2469283"/>
            <a:ext cx="0" cy="596900"/>
          </a:xfrm>
          <a:custGeom>
            <a:avLst/>
            <a:gdLst/>
            <a:ahLst/>
            <a:cxnLst/>
            <a:rect l="l" t="t" r="r" b="b"/>
            <a:pathLst>
              <a:path w="0" h="596900">
                <a:moveTo>
                  <a:pt x="0" y="596811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543240" y="2767689"/>
            <a:ext cx="7795895" cy="0"/>
          </a:xfrm>
          <a:custGeom>
            <a:avLst/>
            <a:gdLst/>
            <a:ahLst/>
            <a:cxnLst/>
            <a:rect l="l" t="t" r="r" b="b"/>
            <a:pathLst>
              <a:path w="7795894" h="0">
                <a:moveTo>
                  <a:pt x="0" y="0"/>
                </a:moveTo>
                <a:lnTo>
                  <a:pt x="7795342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40072" y="2767689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 h="0">
                <a:moveTo>
                  <a:pt x="0" y="0"/>
                </a:moveTo>
                <a:lnTo>
                  <a:pt x="773251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328112" y="271742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50023" y="271742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518791" y="2557073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原始帧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79770" y="6930601"/>
            <a:ext cx="23990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发送端填充</a:t>
            </a:r>
            <a:r>
              <a:rPr dirty="0" sz="2450" spc="5">
                <a:latin typeface="Arial"/>
                <a:cs typeface="Arial"/>
              </a:rPr>
              <a:t>0</a:t>
            </a:r>
            <a:r>
              <a:rPr dirty="0" sz="2450" spc="15">
                <a:latin typeface="Microsoft JhengHei UI"/>
                <a:cs typeface="Microsoft JhengHei UI"/>
              </a:rPr>
              <a:t>⽐特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49922" y="5738803"/>
            <a:ext cx="7989570" cy="762000"/>
          </a:xfrm>
          <a:custGeom>
            <a:avLst/>
            <a:gdLst/>
            <a:ahLst/>
            <a:cxnLst/>
            <a:rect l="l" t="t" r="r" b="b"/>
            <a:pathLst>
              <a:path w="7989569" h="762000">
                <a:moveTo>
                  <a:pt x="0" y="761675"/>
                </a:moveTo>
                <a:lnTo>
                  <a:pt x="7989530" y="761675"/>
                </a:lnTo>
                <a:lnTo>
                  <a:pt x="7989530" y="0"/>
                </a:lnTo>
                <a:lnTo>
                  <a:pt x="0" y="0"/>
                </a:lnTo>
                <a:lnTo>
                  <a:pt x="0" y="761675"/>
                </a:lnTo>
                <a:close/>
              </a:path>
            </a:pathLst>
          </a:custGeom>
          <a:solidFill>
            <a:srgbClr val="74B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59483" y="5936991"/>
            <a:ext cx="1047088" cy="3978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11280" y="5936991"/>
            <a:ext cx="2136060" cy="3978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114875" y="5936991"/>
            <a:ext cx="282713" cy="3978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533710" y="5936991"/>
            <a:ext cx="628253" cy="3978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77143" y="5936991"/>
            <a:ext cx="2188415" cy="3978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31208" y="5738803"/>
            <a:ext cx="3371215" cy="762000"/>
          </a:xfrm>
          <a:custGeom>
            <a:avLst/>
            <a:gdLst/>
            <a:ahLst/>
            <a:cxnLst/>
            <a:rect l="l" t="t" r="r" b="b"/>
            <a:pathLst>
              <a:path w="3371215" h="762000">
                <a:moveTo>
                  <a:pt x="0" y="761675"/>
                </a:moveTo>
                <a:lnTo>
                  <a:pt x="3370888" y="761675"/>
                </a:lnTo>
                <a:lnTo>
                  <a:pt x="3370888" y="0"/>
                </a:lnTo>
                <a:lnTo>
                  <a:pt x="0" y="0"/>
                </a:lnTo>
                <a:lnTo>
                  <a:pt x="0" y="761675"/>
                </a:lnTo>
                <a:close/>
              </a:path>
            </a:pathLst>
          </a:custGeom>
          <a:solidFill>
            <a:srgbClr val="BB89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53346" y="5936991"/>
            <a:ext cx="2963260" cy="3978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40151" y="6230176"/>
            <a:ext cx="408364" cy="942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376525" y="6230176"/>
            <a:ext cx="408364" cy="942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087279" y="5738803"/>
            <a:ext cx="3371215" cy="762000"/>
          </a:xfrm>
          <a:custGeom>
            <a:avLst/>
            <a:gdLst/>
            <a:ahLst/>
            <a:cxnLst/>
            <a:rect l="l" t="t" r="r" b="b"/>
            <a:pathLst>
              <a:path w="3371215" h="762000">
                <a:moveTo>
                  <a:pt x="0" y="761675"/>
                </a:moveTo>
                <a:lnTo>
                  <a:pt x="3370888" y="761675"/>
                </a:lnTo>
                <a:lnTo>
                  <a:pt x="3370888" y="0"/>
                </a:lnTo>
                <a:lnTo>
                  <a:pt x="0" y="0"/>
                </a:lnTo>
                <a:lnTo>
                  <a:pt x="0" y="761675"/>
                </a:lnTo>
                <a:close/>
              </a:path>
            </a:pathLst>
          </a:custGeom>
          <a:solidFill>
            <a:srgbClr val="BB89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308434" y="5936991"/>
            <a:ext cx="2963260" cy="39789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52150" y="5045121"/>
            <a:ext cx="0" cy="596900"/>
          </a:xfrm>
          <a:custGeom>
            <a:avLst/>
            <a:gdLst/>
            <a:ahLst/>
            <a:cxnLst/>
            <a:rect l="l" t="t" r="r" b="b"/>
            <a:pathLst>
              <a:path w="0" h="596900">
                <a:moveTo>
                  <a:pt x="0" y="596811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426507" y="5045121"/>
            <a:ext cx="0" cy="596900"/>
          </a:xfrm>
          <a:custGeom>
            <a:avLst/>
            <a:gdLst/>
            <a:ahLst/>
            <a:cxnLst/>
            <a:rect l="l" t="t" r="r" b="b"/>
            <a:pathLst>
              <a:path w="0" h="596900">
                <a:moveTo>
                  <a:pt x="0" y="596811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435429" y="5343527"/>
            <a:ext cx="6903720" cy="0"/>
          </a:xfrm>
          <a:custGeom>
            <a:avLst/>
            <a:gdLst/>
            <a:ahLst/>
            <a:cxnLst/>
            <a:rect l="l" t="t" r="r" b="b"/>
            <a:pathLst>
              <a:path w="6903719" h="0">
                <a:moveTo>
                  <a:pt x="0" y="0"/>
                </a:moveTo>
                <a:lnTo>
                  <a:pt x="690315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40072" y="5343527"/>
            <a:ext cx="7193915" cy="0"/>
          </a:xfrm>
          <a:custGeom>
            <a:avLst/>
            <a:gdLst/>
            <a:ahLst/>
            <a:cxnLst/>
            <a:rect l="l" t="t" r="r" b="b"/>
            <a:pathLst>
              <a:path w="7193915" h="0">
                <a:moveTo>
                  <a:pt x="0" y="0"/>
                </a:moveTo>
                <a:lnTo>
                  <a:pt x="719349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328112" y="529326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50023" y="529326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631208" y="4395211"/>
            <a:ext cx="16827500" cy="19919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R="1240155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误认为是定界符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algn="ctr" marL="268605">
              <a:lnSpc>
                <a:spcPct val="100000"/>
              </a:lnSpc>
            </a:pPr>
            <a:r>
              <a:rPr dirty="0" sz="2450" spc="5">
                <a:latin typeface="Arial"/>
                <a:cs typeface="Arial"/>
              </a:rPr>
              <a:t>0</a:t>
            </a:r>
            <a:r>
              <a:rPr dirty="0" sz="2450" spc="15">
                <a:latin typeface="Microsoft JhengHei UI"/>
                <a:cs typeface="Microsoft JhengHei UI"/>
              </a:rPr>
              <a:t>⽐特填充后的帧</a:t>
            </a:r>
            <a:endParaRPr sz="2450">
              <a:latin typeface="Microsoft JhengHei UI"/>
              <a:cs typeface="Microsoft JhengHei UI"/>
            </a:endParaRPr>
          </a:p>
          <a:p>
            <a:pPr marL="212090">
              <a:lnSpc>
                <a:spcPct val="100000"/>
              </a:lnSpc>
              <a:spcBef>
                <a:spcPts val="2370"/>
              </a:spcBef>
              <a:tabLst>
                <a:tab pos="3663950" algn="l"/>
                <a:tab pos="5019040" algn="l"/>
                <a:tab pos="12701270" algn="l"/>
                <a:tab pos="13668375" algn="l"/>
              </a:tabLst>
            </a:pP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0 1 1 1 1 1</a:t>
            </a:r>
            <a:r>
              <a:rPr dirty="0" sz="3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6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	</a:t>
            </a:r>
            <a:r>
              <a:rPr dirty="0" sz="3600" spc="25">
                <a:latin typeface="Arial"/>
                <a:cs typeface="Arial"/>
              </a:rPr>
              <a:t>…	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0 1 0 </a:t>
            </a:r>
            <a:r>
              <a:rPr dirty="0" sz="3600" spc="10">
                <a:solidFill>
                  <a:srgbClr val="FF8727"/>
                </a:solidFill>
                <a:latin typeface="Arial"/>
                <a:cs typeface="Arial"/>
              </a:rPr>
              <a:t>0 1 1 1 1 1 </a:t>
            </a:r>
            <a:r>
              <a:rPr dirty="0" sz="3600" spc="10">
                <a:solidFill>
                  <a:srgbClr val="1965FF"/>
                </a:solidFill>
                <a:latin typeface="Arial"/>
                <a:cs typeface="Arial"/>
              </a:rPr>
              <a:t>0 </a:t>
            </a:r>
            <a:r>
              <a:rPr dirty="0" sz="3600" spc="10">
                <a:solidFill>
                  <a:srgbClr val="FF8727"/>
                </a:solidFill>
                <a:latin typeface="Arial"/>
                <a:cs typeface="Arial"/>
              </a:rPr>
              <a:t>1 0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0 0 1 0</a:t>
            </a:r>
            <a:r>
              <a:rPr dirty="0" sz="3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6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	</a:t>
            </a:r>
            <a:r>
              <a:rPr dirty="0" sz="3600" spc="25">
                <a:latin typeface="Arial"/>
                <a:cs typeface="Arial"/>
              </a:rPr>
              <a:t>…	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0 1 1 1 1 1 1</a:t>
            </a:r>
            <a:r>
              <a:rPr dirty="0" sz="3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3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263594" y="6573987"/>
            <a:ext cx="0" cy="267970"/>
          </a:xfrm>
          <a:custGeom>
            <a:avLst/>
            <a:gdLst/>
            <a:ahLst/>
            <a:cxnLst/>
            <a:rect l="l" t="t" r="r" b="b"/>
            <a:pathLst>
              <a:path w="0" h="267970">
                <a:moveTo>
                  <a:pt x="0" y="0"/>
                </a:moveTo>
                <a:lnTo>
                  <a:pt x="0" y="267531"/>
                </a:lnTo>
              </a:path>
            </a:pathLst>
          </a:custGeom>
          <a:ln w="31412">
            <a:solidFill>
              <a:srgbClr val="D51F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194486" y="645147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D51F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4891866" y="715916"/>
            <a:ext cx="1032065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PPP</a:t>
            </a:r>
            <a:r>
              <a:rPr dirty="0" spc="10"/>
              <a:t>同步传输时透明传输</a:t>
            </a:r>
            <a:r>
              <a:rPr dirty="0" spc="5"/>
              <a:t>（</a:t>
            </a:r>
            <a:r>
              <a:rPr dirty="0" spc="5">
                <a:latin typeface="Arial"/>
                <a:cs typeface="Arial"/>
              </a:rPr>
              <a:t>0</a:t>
            </a:r>
            <a:r>
              <a:rPr dirty="0" spc="10"/>
              <a:t>⽐特填充）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23034" y="715916"/>
            <a:ext cx="8821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不提供使⽤序号和确认的可靠传输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723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928235"/>
          </a:xfrm>
          <a:custGeom>
            <a:avLst/>
            <a:gdLst/>
            <a:ahLst/>
            <a:cxnLst/>
            <a:rect l="l" t="t" r="r" b="b"/>
            <a:pathLst>
              <a:path w="12963525" h="492823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669551"/>
                </a:lnTo>
                <a:lnTo>
                  <a:pt x="197" y="4720920"/>
                </a:lnTo>
                <a:lnTo>
                  <a:pt x="1581" y="4762348"/>
                </a:lnTo>
                <a:lnTo>
                  <a:pt x="12649" y="4821056"/>
                </a:lnTo>
                <a:lnTo>
                  <a:pt x="49226" y="4878470"/>
                </a:lnTo>
                <a:lnTo>
                  <a:pt x="106640" y="4915046"/>
                </a:lnTo>
                <a:lnTo>
                  <a:pt x="165348" y="4926115"/>
                </a:lnTo>
                <a:lnTo>
                  <a:pt x="206776" y="4927499"/>
                </a:lnTo>
                <a:lnTo>
                  <a:pt x="258146" y="4927697"/>
                </a:lnTo>
                <a:lnTo>
                  <a:pt x="12705299" y="4927697"/>
                </a:lnTo>
                <a:lnTo>
                  <a:pt x="12756671" y="4927499"/>
                </a:lnTo>
                <a:lnTo>
                  <a:pt x="12798099" y="4926115"/>
                </a:lnTo>
                <a:lnTo>
                  <a:pt x="12856802" y="4915046"/>
                </a:lnTo>
                <a:lnTo>
                  <a:pt x="12914218" y="4878470"/>
                </a:lnTo>
                <a:lnTo>
                  <a:pt x="12950799" y="4821056"/>
                </a:lnTo>
                <a:lnTo>
                  <a:pt x="12961867" y="4762348"/>
                </a:lnTo>
                <a:lnTo>
                  <a:pt x="12963250" y="4720920"/>
                </a:lnTo>
                <a:lnTo>
                  <a:pt x="12963448" y="466955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928235"/>
          </a:xfrm>
          <a:custGeom>
            <a:avLst/>
            <a:gdLst/>
            <a:ahLst/>
            <a:cxnLst/>
            <a:rect l="l" t="t" r="r" b="b"/>
            <a:pathLst>
              <a:path w="12963525" h="492823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669551"/>
                </a:lnTo>
                <a:lnTo>
                  <a:pt x="12963250" y="4720920"/>
                </a:lnTo>
                <a:lnTo>
                  <a:pt x="12961867" y="4762348"/>
                </a:lnTo>
                <a:lnTo>
                  <a:pt x="12950799" y="4821056"/>
                </a:lnTo>
                <a:lnTo>
                  <a:pt x="12914218" y="4878470"/>
                </a:lnTo>
                <a:lnTo>
                  <a:pt x="12856802" y="4915046"/>
                </a:lnTo>
                <a:lnTo>
                  <a:pt x="12798099" y="4926115"/>
                </a:lnTo>
                <a:lnTo>
                  <a:pt x="12756671" y="4927499"/>
                </a:lnTo>
                <a:lnTo>
                  <a:pt x="12705299" y="4927697"/>
                </a:lnTo>
                <a:lnTo>
                  <a:pt x="258145" y="4927697"/>
                </a:lnTo>
                <a:lnTo>
                  <a:pt x="206775" y="4927499"/>
                </a:lnTo>
                <a:lnTo>
                  <a:pt x="165348" y="4926115"/>
                </a:lnTo>
                <a:lnTo>
                  <a:pt x="106640" y="4915046"/>
                </a:lnTo>
                <a:lnTo>
                  <a:pt x="49226" y="4878470"/>
                </a:lnTo>
                <a:lnTo>
                  <a:pt x="12650" y="4821056"/>
                </a:lnTo>
                <a:lnTo>
                  <a:pt x="1581" y="4762348"/>
                </a:lnTo>
                <a:lnTo>
                  <a:pt x="197" y="4720920"/>
                </a:lnTo>
                <a:lnTo>
                  <a:pt x="0" y="466955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7382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307" y="2814584"/>
            <a:ext cx="561848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PPP</a:t>
            </a:r>
            <a:r>
              <a:rPr dirty="0" sz="2850" spc="-12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不使⽤序号和确认机制：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74487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98823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3254360"/>
            <a:ext cx="11105515" cy="31400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80010" indent="-376555">
              <a:lnSpc>
                <a:spcPct val="1445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在数据链路层出现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差错的概率不⼤</a:t>
            </a:r>
            <a:r>
              <a:rPr dirty="0" sz="2850" spc="30">
                <a:latin typeface="Microsoft JhengHei UI"/>
                <a:cs typeface="Microsoft JhengHei UI"/>
              </a:rPr>
              <a:t>时，使⽤⽐较简单的</a:t>
            </a:r>
            <a:r>
              <a:rPr dirty="0" sz="2850" spc="15">
                <a:latin typeface="Arial"/>
                <a:cs typeface="Arial"/>
              </a:rPr>
              <a:t>PP</a:t>
            </a:r>
            <a:r>
              <a:rPr dirty="0" sz="2850" spc="10">
                <a:latin typeface="Arial"/>
                <a:cs typeface="Arial"/>
              </a:rPr>
              <a:t>P</a:t>
            </a:r>
            <a:r>
              <a:rPr dirty="0" sz="2850" spc="25">
                <a:latin typeface="Microsoft JhengHei UI"/>
                <a:cs typeface="Microsoft JhengHei UI"/>
              </a:rPr>
              <a:t>协议较 </a:t>
            </a:r>
            <a:r>
              <a:rPr dirty="0" sz="2850" spc="30">
                <a:latin typeface="Microsoft JhengHei UI"/>
                <a:cs typeface="Microsoft JhengHei UI"/>
              </a:rPr>
              <a:t>为合理；</a:t>
            </a:r>
            <a:endParaRPr sz="2850">
              <a:latin typeface="Microsoft JhengHei UI"/>
              <a:cs typeface="Microsoft JhengHei UI"/>
            </a:endParaRPr>
          </a:p>
          <a:p>
            <a:pPr marL="389255" marR="5080">
              <a:lnSpc>
                <a:spcPts val="4940"/>
              </a:lnSpc>
              <a:spcBef>
                <a:spcPts val="33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在因特⽹环境下</a:t>
            </a:r>
            <a:r>
              <a:rPr dirty="0" sz="2850" spc="25">
                <a:latin typeface="Microsoft JhengHei UI"/>
                <a:cs typeface="Microsoft JhengHei UI"/>
              </a:rPr>
              <a:t>，</a:t>
            </a:r>
            <a:r>
              <a:rPr dirty="0" sz="2850" spc="25">
                <a:latin typeface="Arial"/>
                <a:cs typeface="Arial"/>
              </a:rPr>
              <a:t>PPP</a:t>
            </a:r>
            <a:r>
              <a:rPr dirty="0" sz="2850" spc="-114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的信息字段放⼊的数据是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数据报</a:t>
            </a:r>
            <a:r>
              <a:rPr dirty="0" sz="2850" spc="30">
                <a:latin typeface="Microsoft JhengHei UI"/>
                <a:cs typeface="Microsoft JhengHei UI"/>
              </a:rPr>
              <a:t>。数据链 路层的可靠传输并不能够保证⽹络层的传输也是可靠的；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01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帧检验序列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FCS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字段可保证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⽆差错接收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Clr>
                <a:srgbClr val="000000"/>
              </a:buClr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6645" y="7948945"/>
            <a:ext cx="11443335" cy="1460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6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可⻅，</a:t>
            </a:r>
            <a:r>
              <a:rPr dirty="0" sz="3300" spc="-5">
                <a:latin typeface="Arial"/>
                <a:cs typeface="Arial"/>
              </a:rPr>
              <a:t>PPP</a:t>
            </a:r>
            <a:r>
              <a:rPr dirty="0" sz="3300" spc="-8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协议已不是纯粹的数据链路层的协议，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它还包含了 物理层和⽹络层的内容。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27661" y="715916"/>
            <a:ext cx="76492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PPP</a:t>
            </a:r>
            <a:r>
              <a:rPr dirty="0" spc="10"/>
              <a:t>协议的⼯作状态（同步）</a:t>
            </a: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768065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3935321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524583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703110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20707" y="2542159"/>
            <a:ext cx="11177905" cy="413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1280">
              <a:lnSpc>
                <a:spcPct val="143200"/>
              </a:lnSpc>
              <a:spcBef>
                <a:spcPts val="95"/>
              </a:spcBef>
            </a:pPr>
            <a:r>
              <a:rPr dirty="0" sz="2700" spc="5">
                <a:latin typeface="Microsoft JhengHei UI"/>
                <a:cs typeface="Microsoft JhengHei UI"/>
              </a:rPr>
              <a:t>当⽤户拨号接⼊</a:t>
            </a:r>
            <a:r>
              <a:rPr dirty="0" sz="2700" spc="55">
                <a:latin typeface="Microsoft JhengHei UI"/>
                <a:cs typeface="Microsoft JhengHei UI"/>
              </a:rPr>
              <a:t> </a:t>
            </a:r>
            <a:r>
              <a:rPr dirty="0" sz="2700" spc="0">
                <a:latin typeface="Arial"/>
                <a:cs typeface="Arial"/>
              </a:rPr>
              <a:t>ISP</a:t>
            </a:r>
            <a:r>
              <a:rPr dirty="0" sz="2700" spc="-65">
                <a:latin typeface="Arial"/>
                <a:cs typeface="Arial"/>
              </a:rPr>
              <a:t> </a:t>
            </a:r>
            <a:r>
              <a:rPr dirty="0" sz="2700" spc="5">
                <a:latin typeface="Microsoft JhengHei UI"/>
                <a:cs typeface="Microsoft JhengHei UI"/>
              </a:rPr>
              <a:t>时，路由器的调制解调器对拨号做出确认，并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建⽴⼀ 条物理连接。</a:t>
            </a:r>
            <a:endParaRPr sz="27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2700" spc="0">
                <a:latin typeface="Arial"/>
                <a:cs typeface="Arial"/>
              </a:rPr>
              <a:t>PC</a:t>
            </a:r>
            <a:r>
              <a:rPr dirty="0" sz="2700" spc="-5">
                <a:latin typeface="Arial"/>
                <a:cs typeface="Arial"/>
              </a:rPr>
              <a:t> </a:t>
            </a:r>
            <a:r>
              <a:rPr dirty="0" sz="2700" spc="5">
                <a:latin typeface="Microsoft JhengHei UI"/>
                <a:cs typeface="Microsoft JhengHei UI"/>
              </a:rPr>
              <a:t>机向路由器发送⼀系列的</a:t>
            </a:r>
            <a:r>
              <a:rPr dirty="0" sz="2700" spc="65">
                <a:latin typeface="Microsoft JhengHei UI"/>
                <a:cs typeface="Microsoft JhengHei UI"/>
              </a:rPr>
              <a:t> </a:t>
            </a:r>
            <a:r>
              <a:rPr dirty="0" sz="2700">
                <a:solidFill>
                  <a:srgbClr val="FF2600"/>
                </a:solidFill>
                <a:latin typeface="Arial"/>
                <a:cs typeface="Arial"/>
              </a:rPr>
              <a:t>LCP</a:t>
            </a:r>
            <a:r>
              <a:rPr dirty="0" sz="2700" spc="-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分组</a:t>
            </a:r>
            <a:r>
              <a:rPr dirty="0" sz="2700" spc="5">
                <a:latin typeface="Microsoft JhengHei UI"/>
                <a:cs typeface="Microsoft JhengHei UI"/>
              </a:rPr>
              <a:t>（封装成多个</a:t>
            </a:r>
            <a:r>
              <a:rPr dirty="0" sz="2700" spc="65">
                <a:latin typeface="Microsoft JhengHei UI"/>
                <a:cs typeface="Microsoft JhengHei UI"/>
              </a:rPr>
              <a:t> </a:t>
            </a:r>
            <a:r>
              <a:rPr dirty="0" sz="2700" spc="0">
                <a:latin typeface="Arial"/>
                <a:cs typeface="Arial"/>
              </a:rPr>
              <a:t>PPP</a:t>
            </a:r>
            <a:r>
              <a:rPr dirty="0" sz="2700" spc="-55">
                <a:latin typeface="Arial"/>
                <a:cs typeface="Arial"/>
              </a:rPr>
              <a:t> </a:t>
            </a:r>
            <a:r>
              <a:rPr dirty="0" sz="2700" spc="5">
                <a:latin typeface="Microsoft JhengHei UI"/>
                <a:cs typeface="Microsoft JhengHei UI"/>
              </a:rPr>
              <a:t>帧）。</a:t>
            </a:r>
            <a:endParaRPr sz="27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700" spc="5">
                <a:latin typeface="Microsoft JhengHei UI"/>
                <a:cs typeface="Microsoft JhengHei UI"/>
              </a:rPr>
              <a:t>这些分组及其响应选择⼀些</a:t>
            </a:r>
            <a:r>
              <a:rPr dirty="0" sz="2700" spc="65">
                <a:latin typeface="Microsoft JhengHei UI"/>
                <a:cs typeface="Microsoft JhengHei UI"/>
              </a:rPr>
              <a:t> </a:t>
            </a:r>
            <a:r>
              <a:rPr dirty="0" sz="2700" spc="0">
                <a:solidFill>
                  <a:srgbClr val="FF2600"/>
                </a:solidFill>
                <a:latin typeface="Arial"/>
                <a:cs typeface="Arial"/>
              </a:rPr>
              <a:t>PPP</a:t>
            </a:r>
            <a:r>
              <a:rPr dirty="0" sz="2700" spc="-5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参数</a:t>
            </a:r>
            <a:r>
              <a:rPr dirty="0" sz="2700" spc="5">
                <a:latin typeface="Microsoft JhengHei UI"/>
                <a:cs typeface="Microsoft JhengHei UI"/>
              </a:rPr>
              <a:t>，并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进⾏⽹络层配置</a:t>
            </a:r>
            <a:r>
              <a:rPr dirty="0" sz="2700" spc="0">
                <a:latin typeface="Microsoft JhengHei UI"/>
                <a:cs typeface="Microsoft JhengHei UI"/>
              </a:rPr>
              <a:t>，</a:t>
            </a:r>
            <a:r>
              <a:rPr dirty="0" sz="2700" spc="0">
                <a:latin typeface="Arial"/>
                <a:cs typeface="Arial"/>
              </a:rPr>
              <a:t>NCP</a:t>
            </a:r>
            <a:r>
              <a:rPr dirty="0" sz="2700" spc="-55">
                <a:latin typeface="Arial"/>
                <a:cs typeface="Arial"/>
              </a:rPr>
              <a:t> </a:t>
            </a:r>
            <a:r>
              <a:rPr dirty="0" sz="2700" spc="5">
                <a:latin typeface="Microsoft JhengHei UI"/>
                <a:cs typeface="Microsoft JhengHei UI"/>
              </a:rPr>
              <a:t>给新接</a:t>
            </a:r>
            <a:endParaRPr sz="27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3200"/>
              </a:lnSpc>
            </a:pPr>
            <a:r>
              <a:rPr dirty="0" sz="2700" spc="5">
                <a:latin typeface="Microsoft JhengHei UI"/>
                <a:cs typeface="Microsoft JhengHei UI"/>
              </a:rPr>
              <a:t>⼊的</a:t>
            </a:r>
            <a:r>
              <a:rPr dirty="0" sz="2700" spc="65">
                <a:latin typeface="Microsoft JhengHei UI"/>
                <a:cs typeface="Microsoft JhengHei UI"/>
              </a:rPr>
              <a:t> </a:t>
            </a:r>
            <a:r>
              <a:rPr dirty="0" sz="2700" spc="0">
                <a:latin typeface="Arial"/>
                <a:cs typeface="Arial"/>
              </a:rPr>
              <a:t>PC</a:t>
            </a:r>
            <a:r>
              <a:rPr dirty="0" sz="2700" spc="-5">
                <a:latin typeface="Arial"/>
                <a:cs typeface="Arial"/>
              </a:rPr>
              <a:t> </a:t>
            </a:r>
            <a:r>
              <a:rPr dirty="0" sz="2700" spc="5">
                <a:latin typeface="Microsoft JhengHei UI"/>
                <a:cs typeface="Microsoft JhengHei UI"/>
              </a:rPr>
              <a:t>机分配⼀个临时的</a:t>
            </a:r>
            <a:r>
              <a:rPr dirty="0" sz="2700" spc="65">
                <a:latin typeface="Microsoft JhengHei UI"/>
                <a:cs typeface="Microsoft JhengHei UI"/>
              </a:rPr>
              <a:t> </a:t>
            </a:r>
            <a:r>
              <a:rPr dirty="0" sz="2700">
                <a:latin typeface="Arial"/>
                <a:cs typeface="Arial"/>
              </a:rPr>
              <a:t>IP</a:t>
            </a:r>
            <a:r>
              <a:rPr dirty="0" sz="2700" spc="-55">
                <a:latin typeface="Arial"/>
                <a:cs typeface="Arial"/>
              </a:rPr>
              <a:t> </a:t>
            </a:r>
            <a:r>
              <a:rPr dirty="0" sz="2700" spc="5">
                <a:latin typeface="Microsoft JhengHei UI"/>
                <a:cs typeface="Microsoft JhengHei UI"/>
              </a:rPr>
              <a:t>地址，使</a:t>
            </a:r>
            <a:r>
              <a:rPr dirty="0" sz="2700" spc="65">
                <a:latin typeface="Microsoft JhengHei UI"/>
                <a:cs typeface="Microsoft JhengHei UI"/>
              </a:rPr>
              <a:t> </a:t>
            </a:r>
            <a:r>
              <a:rPr dirty="0" sz="2700" spc="0">
                <a:latin typeface="Arial"/>
                <a:cs typeface="Arial"/>
              </a:rPr>
              <a:t>PC</a:t>
            </a:r>
            <a:r>
              <a:rPr dirty="0" sz="2700" spc="-5">
                <a:latin typeface="Arial"/>
                <a:cs typeface="Arial"/>
              </a:rPr>
              <a:t> </a:t>
            </a:r>
            <a:r>
              <a:rPr dirty="0" sz="2700" spc="5">
                <a:latin typeface="Microsoft JhengHei UI"/>
                <a:cs typeface="Microsoft JhengHei UI"/>
              </a:rPr>
              <a:t>机成为因特⽹上的⼀个主机。 通信完毕时</a:t>
            </a:r>
            <a:r>
              <a:rPr dirty="0" sz="2700" spc="0">
                <a:latin typeface="Microsoft JhengHei UI"/>
                <a:cs typeface="Microsoft JhengHei UI"/>
              </a:rPr>
              <a:t>，</a:t>
            </a:r>
            <a:r>
              <a:rPr dirty="0" sz="2700" spc="0">
                <a:latin typeface="Arial"/>
                <a:cs typeface="Arial"/>
              </a:rPr>
              <a:t>NCP</a:t>
            </a:r>
            <a:r>
              <a:rPr dirty="0" sz="2700" spc="-55">
                <a:latin typeface="Arial"/>
                <a:cs typeface="Arial"/>
              </a:rPr>
              <a:t> 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释放⽹络层连接</a:t>
            </a:r>
            <a:r>
              <a:rPr dirty="0" sz="2700" spc="5">
                <a:latin typeface="Microsoft JhengHei UI"/>
                <a:cs typeface="Microsoft JhengHei UI"/>
              </a:rPr>
              <a:t>，收回原来分配出去的</a:t>
            </a:r>
            <a:r>
              <a:rPr dirty="0" sz="2700" spc="65">
                <a:latin typeface="Microsoft JhengHei UI"/>
                <a:cs typeface="Microsoft JhengHei UI"/>
              </a:rPr>
              <a:t> </a:t>
            </a:r>
            <a:r>
              <a:rPr dirty="0" sz="2700">
                <a:latin typeface="Arial"/>
                <a:cs typeface="Arial"/>
              </a:rPr>
              <a:t>IP</a:t>
            </a:r>
            <a:r>
              <a:rPr dirty="0" sz="2700" spc="-55">
                <a:latin typeface="Arial"/>
                <a:cs typeface="Arial"/>
              </a:rPr>
              <a:t> </a:t>
            </a:r>
            <a:r>
              <a:rPr dirty="0" sz="2700" spc="5">
                <a:latin typeface="Microsoft JhengHei UI"/>
                <a:cs typeface="Microsoft JhengHei UI"/>
              </a:rPr>
              <a:t>地址。接 着</a:t>
            </a:r>
            <a:r>
              <a:rPr dirty="0" sz="2700" spc="0">
                <a:latin typeface="Microsoft JhengHei UI"/>
                <a:cs typeface="Microsoft JhengHei UI"/>
              </a:rPr>
              <a:t>，</a:t>
            </a:r>
            <a:r>
              <a:rPr dirty="0" sz="2700" spc="0">
                <a:latin typeface="Arial"/>
                <a:cs typeface="Arial"/>
              </a:rPr>
              <a:t>LCP</a:t>
            </a:r>
            <a:r>
              <a:rPr dirty="0" sz="2700" spc="-55">
                <a:latin typeface="Arial"/>
                <a:cs typeface="Arial"/>
              </a:rPr>
              <a:t> 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释放数据链路层连接</a:t>
            </a:r>
            <a:r>
              <a:rPr dirty="0" sz="2700" spc="5">
                <a:latin typeface="Microsoft JhengHei UI"/>
                <a:cs typeface="Microsoft JhengHei UI"/>
              </a:rPr>
              <a:t>。最后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释放的是物理层的连接</a:t>
            </a:r>
            <a:r>
              <a:rPr dirty="0" sz="2700" spc="5">
                <a:latin typeface="Microsoft JhengHei UI"/>
                <a:cs typeface="Microsoft JhengHei UI"/>
              </a:rPr>
              <a:t>。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</a:t>
            </a:r>
            <a:r>
              <a:rPr dirty="0" sz="345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33645" y="2431434"/>
            <a:ext cx="2303780" cy="794385"/>
          </a:xfrm>
          <a:custGeom>
            <a:avLst/>
            <a:gdLst/>
            <a:ahLst/>
            <a:cxnLst/>
            <a:rect l="l" t="t" r="r" b="b"/>
            <a:pathLst>
              <a:path w="2303780" h="794385">
                <a:moveTo>
                  <a:pt x="206349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2" y="45785"/>
                </a:lnTo>
                <a:lnTo>
                  <a:pt x="11758" y="99184"/>
                </a:lnTo>
                <a:lnTo>
                  <a:pt x="1469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54217"/>
                </a:lnTo>
                <a:lnTo>
                  <a:pt x="183" y="601996"/>
                </a:lnTo>
                <a:lnTo>
                  <a:pt x="1469" y="640526"/>
                </a:lnTo>
                <a:lnTo>
                  <a:pt x="11758" y="695130"/>
                </a:lnTo>
                <a:lnTo>
                  <a:pt x="45782" y="748529"/>
                </a:lnTo>
                <a:lnTo>
                  <a:pt x="99180" y="782548"/>
                </a:lnTo>
                <a:lnTo>
                  <a:pt x="153787" y="792844"/>
                </a:lnTo>
                <a:lnTo>
                  <a:pt x="192318" y="794131"/>
                </a:lnTo>
                <a:lnTo>
                  <a:pt x="240097" y="794315"/>
                </a:lnTo>
                <a:lnTo>
                  <a:pt x="2063497" y="794315"/>
                </a:lnTo>
                <a:lnTo>
                  <a:pt x="2111276" y="794131"/>
                </a:lnTo>
                <a:lnTo>
                  <a:pt x="2149806" y="792844"/>
                </a:lnTo>
                <a:lnTo>
                  <a:pt x="2204404" y="782548"/>
                </a:lnTo>
                <a:lnTo>
                  <a:pt x="2257805" y="748529"/>
                </a:lnTo>
                <a:lnTo>
                  <a:pt x="2291825" y="695130"/>
                </a:lnTo>
                <a:lnTo>
                  <a:pt x="2302123" y="640526"/>
                </a:lnTo>
                <a:lnTo>
                  <a:pt x="2303410" y="601996"/>
                </a:lnTo>
                <a:lnTo>
                  <a:pt x="2303594" y="554217"/>
                </a:lnTo>
                <a:lnTo>
                  <a:pt x="2303594" y="240097"/>
                </a:lnTo>
                <a:lnTo>
                  <a:pt x="2303410" y="192319"/>
                </a:lnTo>
                <a:lnTo>
                  <a:pt x="2302123" y="153788"/>
                </a:lnTo>
                <a:lnTo>
                  <a:pt x="2291825" y="99184"/>
                </a:lnTo>
                <a:lnTo>
                  <a:pt x="2257805" y="45785"/>
                </a:lnTo>
                <a:lnTo>
                  <a:pt x="2204404" y="11766"/>
                </a:lnTo>
                <a:lnTo>
                  <a:pt x="2149806" y="1470"/>
                </a:lnTo>
                <a:lnTo>
                  <a:pt x="2111276" y="183"/>
                </a:lnTo>
                <a:lnTo>
                  <a:pt x="2063497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33646" y="2431434"/>
            <a:ext cx="2303780" cy="794385"/>
          </a:xfrm>
          <a:custGeom>
            <a:avLst/>
            <a:gdLst/>
            <a:ahLst/>
            <a:cxnLst/>
            <a:rect l="l" t="t" r="r" b="b"/>
            <a:pathLst>
              <a:path w="2303780" h="794385">
                <a:moveTo>
                  <a:pt x="240097" y="0"/>
                </a:moveTo>
                <a:lnTo>
                  <a:pt x="2063497" y="0"/>
                </a:lnTo>
                <a:lnTo>
                  <a:pt x="2111275" y="183"/>
                </a:lnTo>
                <a:lnTo>
                  <a:pt x="2149806" y="1470"/>
                </a:lnTo>
                <a:lnTo>
                  <a:pt x="2204410" y="11765"/>
                </a:lnTo>
                <a:lnTo>
                  <a:pt x="2257809" y="45785"/>
                </a:lnTo>
                <a:lnTo>
                  <a:pt x="2291828" y="99184"/>
                </a:lnTo>
                <a:lnTo>
                  <a:pt x="2302124" y="153788"/>
                </a:lnTo>
                <a:lnTo>
                  <a:pt x="2303410" y="192318"/>
                </a:lnTo>
                <a:lnTo>
                  <a:pt x="2303594" y="240097"/>
                </a:lnTo>
                <a:lnTo>
                  <a:pt x="2303594" y="554217"/>
                </a:lnTo>
                <a:lnTo>
                  <a:pt x="2303410" y="601995"/>
                </a:lnTo>
                <a:lnTo>
                  <a:pt x="2302124" y="640526"/>
                </a:lnTo>
                <a:lnTo>
                  <a:pt x="2291828" y="695130"/>
                </a:lnTo>
                <a:lnTo>
                  <a:pt x="2257809" y="748529"/>
                </a:lnTo>
                <a:lnTo>
                  <a:pt x="2204410" y="782548"/>
                </a:lnTo>
                <a:lnTo>
                  <a:pt x="2149806" y="792844"/>
                </a:lnTo>
                <a:lnTo>
                  <a:pt x="2111275" y="794131"/>
                </a:lnTo>
                <a:lnTo>
                  <a:pt x="2063497" y="794314"/>
                </a:lnTo>
                <a:lnTo>
                  <a:pt x="240097" y="794314"/>
                </a:lnTo>
                <a:lnTo>
                  <a:pt x="192318" y="794131"/>
                </a:lnTo>
                <a:lnTo>
                  <a:pt x="153788" y="792844"/>
                </a:lnTo>
                <a:lnTo>
                  <a:pt x="99184" y="782548"/>
                </a:lnTo>
                <a:lnTo>
                  <a:pt x="45785" y="748529"/>
                </a:lnTo>
                <a:lnTo>
                  <a:pt x="11765" y="695130"/>
                </a:lnTo>
                <a:lnTo>
                  <a:pt x="1470" y="640526"/>
                </a:lnTo>
                <a:lnTo>
                  <a:pt x="183" y="601995"/>
                </a:lnTo>
                <a:lnTo>
                  <a:pt x="0" y="554217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444458" y="2614564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链路静⽌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33646" y="3900968"/>
            <a:ext cx="2303780" cy="794385"/>
          </a:xfrm>
          <a:custGeom>
            <a:avLst/>
            <a:gdLst/>
            <a:ahLst/>
            <a:cxnLst/>
            <a:rect l="l" t="t" r="r" b="b"/>
            <a:pathLst>
              <a:path w="2303780" h="794385">
                <a:moveTo>
                  <a:pt x="240097" y="0"/>
                </a:moveTo>
                <a:lnTo>
                  <a:pt x="2063497" y="0"/>
                </a:lnTo>
                <a:lnTo>
                  <a:pt x="2111275" y="183"/>
                </a:lnTo>
                <a:lnTo>
                  <a:pt x="2149806" y="1470"/>
                </a:lnTo>
                <a:lnTo>
                  <a:pt x="2204410" y="11765"/>
                </a:lnTo>
                <a:lnTo>
                  <a:pt x="2257809" y="45785"/>
                </a:lnTo>
                <a:lnTo>
                  <a:pt x="2291828" y="99184"/>
                </a:lnTo>
                <a:lnTo>
                  <a:pt x="2302124" y="153788"/>
                </a:lnTo>
                <a:lnTo>
                  <a:pt x="2303410" y="192318"/>
                </a:lnTo>
                <a:lnTo>
                  <a:pt x="2303594" y="240097"/>
                </a:lnTo>
                <a:lnTo>
                  <a:pt x="2303594" y="554217"/>
                </a:lnTo>
                <a:lnTo>
                  <a:pt x="2303410" y="601995"/>
                </a:lnTo>
                <a:lnTo>
                  <a:pt x="2302124" y="640526"/>
                </a:lnTo>
                <a:lnTo>
                  <a:pt x="2291828" y="695130"/>
                </a:lnTo>
                <a:lnTo>
                  <a:pt x="2257809" y="748529"/>
                </a:lnTo>
                <a:lnTo>
                  <a:pt x="2204410" y="782548"/>
                </a:lnTo>
                <a:lnTo>
                  <a:pt x="2149806" y="792844"/>
                </a:lnTo>
                <a:lnTo>
                  <a:pt x="2111275" y="794131"/>
                </a:lnTo>
                <a:lnTo>
                  <a:pt x="2063497" y="794314"/>
                </a:lnTo>
                <a:lnTo>
                  <a:pt x="240097" y="794314"/>
                </a:lnTo>
                <a:lnTo>
                  <a:pt x="192318" y="794131"/>
                </a:lnTo>
                <a:lnTo>
                  <a:pt x="153788" y="792844"/>
                </a:lnTo>
                <a:lnTo>
                  <a:pt x="99184" y="782548"/>
                </a:lnTo>
                <a:lnTo>
                  <a:pt x="45785" y="748529"/>
                </a:lnTo>
                <a:lnTo>
                  <a:pt x="11765" y="695130"/>
                </a:lnTo>
                <a:lnTo>
                  <a:pt x="1470" y="640526"/>
                </a:lnTo>
                <a:lnTo>
                  <a:pt x="183" y="601995"/>
                </a:lnTo>
                <a:lnTo>
                  <a:pt x="0" y="554217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444458" y="408409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链路建⽴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33646" y="5370502"/>
            <a:ext cx="2303780" cy="794385"/>
          </a:xfrm>
          <a:custGeom>
            <a:avLst/>
            <a:gdLst/>
            <a:ahLst/>
            <a:cxnLst/>
            <a:rect l="l" t="t" r="r" b="b"/>
            <a:pathLst>
              <a:path w="2303780" h="794385">
                <a:moveTo>
                  <a:pt x="240097" y="0"/>
                </a:moveTo>
                <a:lnTo>
                  <a:pt x="2063497" y="0"/>
                </a:lnTo>
                <a:lnTo>
                  <a:pt x="2111275" y="183"/>
                </a:lnTo>
                <a:lnTo>
                  <a:pt x="2149806" y="1470"/>
                </a:lnTo>
                <a:lnTo>
                  <a:pt x="2204410" y="11765"/>
                </a:lnTo>
                <a:lnTo>
                  <a:pt x="2257809" y="45785"/>
                </a:lnTo>
                <a:lnTo>
                  <a:pt x="2291828" y="99184"/>
                </a:lnTo>
                <a:lnTo>
                  <a:pt x="2302124" y="153788"/>
                </a:lnTo>
                <a:lnTo>
                  <a:pt x="2303410" y="192318"/>
                </a:lnTo>
                <a:lnTo>
                  <a:pt x="2303594" y="240097"/>
                </a:lnTo>
                <a:lnTo>
                  <a:pt x="2303594" y="554217"/>
                </a:lnTo>
                <a:lnTo>
                  <a:pt x="2303410" y="601995"/>
                </a:lnTo>
                <a:lnTo>
                  <a:pt x="2302124" y="640526"/>
                </a:lnTo>
                <a:lnTo>
                  <a:pt x="2291828" y="695130"/>
                </a:lnTo>
                <a:lnTo>
                  <a:pt x="2257809" y="748529"/>
                </a:lnTo>
                <a:lnTo>
                  <a:pt x="2204410" y="782548"/>
                </a:lnTo>
                <a:lnTo>
                  <a:pt x="2149806" y="792844"/>
                </a:lnTo>
                <a:lnTo>
                  <a:pt x="2111275" y="794131"/>
                </a:lnTo>
                <a:lnTo>
                  <a:pt x="2063497" y="794314"/>
                </a:lnTo>
                <a:lnTo>
                  <a:pt x="240097" y="794314"/>
                </a:lnTo>
                <a:lnTo>
                  <a:pt x="192318" y="794131"/>
                </a:lnTo>
                <a:lnTo>
                  <a:pt x="153788" y="792844"/>
                </a:lnTo>
                <a:lnTo>
                  <a:pt x="99184" y="782548"/>
                </a:lnTo>
                <a:lnTo>
                  <a:pt x="45785" y="748529"/>
                </a:lnTo>
                <a:lnTo>
                  <a:pt x="11765" y="695130"/>
                </a:lnTo>
                <a:lnTo>
                  <a:pt x="1470" y="640526"/>
                </a:lnTo>
                <a:lnTo>
                  <a:pt x="183" y="601995"/>
                </a:lnTo>
                <a:lnTo>
                  <a:pt x="0" y="554217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758585" y="5553631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鉴别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33646" y="6840035"/>
            <a:ext cx="2303780" cy="794385"/>
          </a:xfrm>
          <a:custGeom>
            <a:avLst/>
            <a:gdLst/>
            <a:ahLst/>
            <a:cxnLst/>
            <a:rect l="l" t="t" r="r" b="b"/>
            <a:pathLst>
              <a:path w="2303780" h="794384">
                <a:moveTo>
                  <a:pt x="240097" y="0"/>
                </a:moveTo>
                <a:lnTo>
                  <a:pt x="2063497" y="0"/>
                </a:lnTo>
                <a:lnTo>
                  <a:pt x="2111275" y="183"/>
                </a:lnTo>
                <a:lnTo>
                  <a:pt x="2149806" y="1470"/>
                </a:lnTo>
                <a:lnTo>
                  <a:pt x="2204410" y="11765"/>
                </a:lnTo>
                <a:lnTo>
                  <a:pt x="2257809" y="45785"/>
                </a:lnTo>
                <a:lnTo>
                  <a:pt x="2291828" y="99184"/>
                </a:lnTo>
                <a:lnTo>
                  <a:pt x="2302124" y="153788"/>
                </a:lnTo>
                <a:lnTo>
                  <a:pt x="2303410" y="192318"/>
                </a:lnTo>
                <a:lnTo>
                  <a:pt x="2303594" y="240097"/>
                </a:lnTo>
                <a:lnTo>
                  <a:pt x="2303594" y="554217"/>
                </a:lnTo>
                <a:lnTo>
                  <a:pt x="2303410" y="601995"/>
                </a:lnTo>
                <a:lnTo>
                  <a:pt x="2302124" y="640526"/>
                </a:lnTo>
                <a:lnTo>
                  <a:pt x="2291828" y="695130"/>
                </a:lnTo>
                <a:lnTo>
                  <a:pt x="2257809" y="748529"/>
                </a:lnTo>
                <a:lnTo>
                  <a:pt x="2204410" y="782548"/>
                </a:lnTo>
                <a:lnTo>
                  <a:pt x="2149806" y="792844"/>
                </a:lnTo>
                <a:lnTo>
                  <a:pt x="2111275" y="794131"/>
                </a:lnTo>
                <a:lnTo>
                  <a:pt x="2063497" y="794314"/>
                </a:lnTo>
                <a:lnTo>
                  <a:pt x="240097" y="794314"/>
                </a:lnTo>
                <a:lnTo>
                  <a:pt x="192318" y="794131"/>
                </a:lnTo>
                <a:lnTo>
                  <a:pt x="153788" y="792844"/>
                </a:lnTo>
                <a:lnTo>
                  <a:pt x="99184" y="782548"/>
                </a:lnTo>
                <a:lnTo>
                  <a:pt x="45785" y="748529"/>
                </a:lnTo>
                <a:lnTo>
                  <a:pt x="11765" y="695130"/>
                </a:lnTo>
                <a:lnTo>
                  <a:pt x="1470" y="640526"/>
                </a:lnTo>
                <a:lnTo>
                  <a:pt x="183" y="601995"/>
                </a:lnTo>
                <a:lnTo>
                  <a:pt x="0" y="554217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287395" y="7023165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⽹络层协议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33645" y="8309568"/>
            <a:ext cx="2303780" cy="794385"/>
          </a:xfrm>
          <a:custGeom>
            <a:avLst/>
            <a:gdLst/>
            <a:ahLst/>
            <a:cxnLst/>
            <a:rect l="l" t="t" r="r" b="b"/>
            <a:pathLst>
              <a:path w="2303780" h="794384">
                <a:moveTo>
                  <a:pt x="206349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2" y="45785"/>
                </a:lnTo>
                <a:lnTo>
                  <a:pt x="11758" y="99184"/>
                </a:lnTo>
                <a:lnTo>
                  <a:pt x="1469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54217"/>
                </a:lnTo>
                <a:lnTo>
                  <a:pt x="183" y="601996"/>
                </a:lnTo>
                <a:lnTo>
                  <a:pt x="1469" y="640526"/>
                </a:lnTo>
                <a:lnTo>
                  <a:pt x="11758" y="695130"/>
                </a:lnTo>
                <a:lnTo>
                  <a:pt x="45782" y="748529"/>
                </a:lnTo>
                <a:lnTo>
                  <a:pt x="99180" y="782548"/>
                </a:lnTo>
                <a:lnTo>
                  <a:pt x="153787" y="792844"/>
                </a:lnTo>
                <a:lnTo>
                  <a:pt x="192318" y="794131"/>
                </a:lnTo>
                <a:lnTo>
                  <a:pt x="240097" y="794315"/>
                </a:lnTo>
                <a:lnTo>
                  <a:pt x="2063497" y="794315"/>
                </a:lnTo>
                <a:lnTo>
                  <a:pt x="2111276" y="794131"/>
                </a:lnTo>
                <a:lnTo>
                  <a:pt x="2149806" y="792844"/>
                </a:lnTo>
                <a:lnTo>
                  <a:pt x="2204404" y="782548"/>
                </a:lnTo>
                <a:lnTo>
                  <a:pt x="2257805" y="748529"/>
                </a:lnTo>
                <a:lnTo>
                  <a:pt x="2291825" y="695130"/>
                </a:lnTo>
                <a:lnTo>
                  <a:pt x="2302123" y="640526"/>
                </a:lnTo>
                <a:lnTo>
                  <a:pt x="2303410" y="601996"/>
                </a:lnTo>
                <a:lnTo>
                  <a:pt x="2303594" y="554217"/>
                </a:lnTo>
                <a:lnTo>
                  <a:pt x="2303594" y="240097"/>
                </a:lnTo>
                <a:lnTo>
                  <a:pt x="2303410" y="192319"/>
                </a:lnTo>
                <a:lnTo>
                  <a:pt x="2302123" y="153788"/>
                </a:lnTo>
                <a:lnTo>
                  <a:pt x="2291825" y="99184"/>
                </a:lnTo>
                <a:lnTo>
                  <a:pt x="2257805" y="45785"/>
                </a:lnTo>
                <a:lnTo>
                  <a:pt x="2204404" y="11766"/>
                </a:lnTo>
                <a:lnTo>
                  <a:pt x="2149806" y="1470"/>
                </a:lnTo>
                <a:lnTo>
                  <a:pt x="2111276" y="183"/>
                </a:lnTo>
                <a:lnTo>
                  <a:pt x="2063497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933646" y="8309568"/>
            <a:ext cx="2303780" cy="794385"/>
          </a:xfrm>
          <a:custGeom>
            <a:avLst/>
            <a:gdLst/>
            <a:ahLst/>
            <a:cxnLst/>
            <a:rect l="l" t="t" r="r" b="b"/>
            <a:pathLst>
              <a:path w="2303780" h="794384">
                <a:moveTo>
                  <a:pt x="240097" y="0"/>
                </a:moveTo>
                <a:lnTo>
                  <a:pt x="2063497" y="0"/>
                </a:lnTo>
                <a:lnTo>
                  <a:pt x="2111275" y="183"/>
                </a:lnTo>
                <a:lnTo>
                  <a:pt x="2149806" y="1470"/>
                </a:lnTo>
                <a:lnTo>
                  <a:pt x="2204410" y="11765"/>
                </a:lnTo>
                <a:lnTo>
                  <a:pt x="2257809" y="45785"/>
                </a:lnTo>
                <a:lnTo>
                  <a:pt x="2291828" y="99184"/>
                </a:lnTo>
                <a:lnTo>
                  <a:pt x="2302124" y="153788"/>
                </a:lnTo>
                <a:lnTo>
                  <a:pt x="2303410" y="192318"/>
                </a:lnTo>
                <a:lnTo>
                  <a:pt x="2303594" y="240097"/>
                </a:lnTo>
                <a:lnTo>
                  <a:pt x="2303594" y="554217"/>
                </a:lnTo>
                <a:lnTo>
                  <a:pt x="2303410" y="601995"/>
                </a:lnTo>
                <a:lnTo>
                  <a:pt x="2302124" y="640526"/>
                </a:lnTo>
                <a:lnTo>
                  <a:pt x="2291828" y="695130"/>
                </a:lnTo>
                <a:lnTo>
                  <a:pt x="2257809" y="748529"/>
                </a:lnTo>
                <a:lnTo>
                  <a:pt x="2204410" y="782548"/>
                </a:lnTo>
                <a:lnTo>
                  <a:pt x="2149806" y="792844"/>
                </a:lnTo>
                <a:lnTo>
                  <a:pt x="2111275" y="794131"/>
                </a:lnTo>
                <a:lnTo>
                  <a:pt x="2063497" y="794314"/>
                </a:lnTo>
                <a:lnTo>
                  <a:pt x="240097" y="794314"/>
                </a:lnTo>
                <a:lnTo>
                  <a:pt x="192318" y="794131"/>
                </a:lnTo>
                <a:lnTo>
                  <a:pt x="153788" y="792844"/>
                </a:lnTo>
                <a:lnTo>
                  <a:pt x="99184" y="782548"/>
                </a:lnTo>
                <a:lnTo>
                  <a:pt x="45785" y="748529"/>
                </a:lnTo>
                <a:lnTo>
                  <a:pt x="11765" y="695130"/>
                </a:lnTo>
                <a:lnTo>
                  <a:pt x="1470" y="640526"/>
                </a:lnTo>
                <a:lnTo>
                  <a:pt x="183" y="601995"/>
                </a:lnTo>
                <a:lnTo>
                  <a:pt x="0" y="554217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444458" y="849269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链路打开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8475" y="5250598"/>
            <a:ext cx="2303780" cy="794385"/>
          </a:xfrm>
          <a:custGeom>
            <a:avLst/>
            <a:gdLst/>
            <a:ahLst/>
            <a:cxnLst/>
            <a:rect l="l" t="t" r="r" b="b"/>
            <a:pathLst>
              <a:path w="2303779" h="794385">
                <a:moveTo>
                  <a:pt x="2063497" y="0"/>
                </a:moveTo>
                <a:lnTo>
                  <a:pt x="240096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4" y="11766"/>
                </a:lnTo>
                <a:lnTo>
                  <a:pt x="45784" y="45784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54217"/>
                </a:lnTo>
                <a:lnTo>
                  <a:pt x="183" y="601995"/>
                </a:lnTo>
                <a:lnTo>
                  <a:pt x="1470" y="640526"/>
                </a:lnTo>
                <a:lnTo>
                  <a:pt x="11765" y="695130"/>
                </a:lnTo>
                <a:lnTo>
                  <a:pt x="45784" y="748529"/>
                </a:lnTo>
                <a:lnTo>
                  <a:pt x="99184" y="782548"/>
                </a:lnTo>
                <a:lnTo>
                  <a:pt x="153787" y="792844"/>
                </a:lnTo>
                <a:lnTo>
                  <a:pt x="192318" y="794131"/>
                </a:lnTo>
                <a:lnTo>
                  <a:pt x="240096" y="794315"/>
                </a:lnTo>
                <a:lnTo>
                  <a:pt x="2063497" y="794315"/>
                </a:lnTo>
                <a:lnTo>
                  <a:pt x="2111275" y="794131"/>
                </a:lnTo>
                <a:lnTo>
                  <a:pt x="2149806" y="792844"/>
                </a:lnTo>
                <a:lnTo>
                  <a:pt x="2204410" y="782548"/>
                </a:lnTo>
                <a:lnTo>
                  <a:pt x="2257809" y="748529"/>
                </a:lnTo>
                <a:lnTo>
                  <a:pt x="2291828" y="695130"/>
                </a:lnTo>
                <a:lnTo>
                  <a:pt x="2302124" y="640526"/>
                </a:lnTo>
                <a:lnTo>
                  <a:pt x="2303410" y="601995"/>
                </a:lnTo>
                <a:lnTo>
                  <a:pt x="2303594" y="554217"/>
                </a:lnTo>
                <a:lnTo>
                  <a:pt x="2303594" y="240097"/>
                </a:lnTo>
                <a:lnTo>
                  <a:pt x="2303410" y="192319"/>
                </a:lnTo>
                <a:lnTo>
                  <a:pt x="2302124" y="153788"/>
                </a:lnTo>
                <a:lnTo>
                  <a:pt x="2291828" y="99184"/>
                </a:lnTo>
                <a:lnTo>
                  <a:pt x="2257809" y="45784"/>
                </a:lnTo>
                <a:lnTo>
                  <a:pt x="2204410" y="11766"/>
                </a:lnTo>
                <a:lnTo>
                  <a:pt x="2149806" y="1470"/>
                </a:lnTo>
                <a:lnTo>
                  <a:pt x="2111275" y="183"/>
                </a:lnTo>
                <a:lnTo>
                  <a:pt x="2063497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38475" y="5250598"/>
            <a:ext cx="2303780" cy="794385"/>
          </a:xfrm>
          <a:custGeom>
            <a:avLst/>
            <a:gdLst/>
            <a:ahLst/>
            <a:cxnLst/>
            <a:rect l="l" t="t" r="r" b="b"/>
            <a:pathLst>
              <a:path w="2303779" h="794385">
                <a:moveTo>
                  <a:pt x="240097" y="0"/>
                </a:moveTo>
                <a:lnTo>
                  <a:pt x="2063497" y="0"/>
                </a:lnTo>
                <a:lnTo>
                  <a:pt x="2111275" y="183"/>
                </a:lnTo>
                <a:lnTo>
                  <a:pt x="2149806" y="1470"/>
                </a:lnTo>
                <a:lnTo>
                  <a:pt x="2204410" y="11765"/>
                </a:lnTo>
                <a:lnTo>
                  <a:pt x="2257809" y="45785"/>
                </a:lnTo>
                <a:lnTo>
                  <a:pt x="2291828" y="99184"/>
                </a:lnTo>
                <a:lnTo>
                  <a:pt x="2302124" y="153788"/>
                </a:lnTo>
                <a:lnTo>
                  <a:pt x="2303410" y="192318"/>
                </a:lnTo>
                <a:lnTo>
                  <a:pt x="2303594" y="240097"/>
                </a:lnTo>
                <a:lnTo>
                  <a:pt x="2303594" y="554217"/>
                </a:lnTo>
                <a:lnTo>
                  <a:pt x="2303410" y="601995"/>
                </a:lnTo>
                <a:lnTo>
                  <a:pt x="2302124" y="640526"/>
                </a:lnTo>
                <a:lnTo>
                  <a:pt x="2291828" y="695130"/>
                </a:lnTo>
                <a:lnTo>
                  <a:pt x="2257809" y="748529"/>
                </a:lnTo>
                <a:lnTo>
                  <a:pt x="2204410" y="782548"/>
                </a:lnTo>
                <a:lnTo>
                  <a:pt x="2149806" y="792844"/>
                </a:lnTo>
                <a:lnTo>
                  <a:pt x="2111275" y="794130"/>
                </a:lnTo>
                <a:lnTo>
                  <a:pt x="2063497" y="794314"/>
                </a:lnTo>
                <a:lnTo>
                  <a:pt x="240097" y="794314"/>
                </a:lnTo>
                <a:lnTo>
                  <a:pt x="192318" y="794130"/>
                </a:lnTo>
                <a:lnTo>
                  <a:pt x="153788" y="792844"/>
                </a:lnTo>
                <a:lnTo>
                  <a:pt x="99184" y="782548"/>
                </a:lnTo>
                <a:lnTo>
                  <a:pt x="45785" y="748529"/>
                </a:lnTo>
                <a:lnTo>
                  <a:pt x="11765" y="695130"/>
                </a:lnTo>
                <a:lnTo>
                  <a:pt x="1470" y="640526"/>
                </a:lnTo>
                <a:lnTo>
                  <a:pt x="183" y="601995"/>
                </a:lnTo>
                <a:lnTo>
                  <a:pt x="0" y="554217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49286" y="5433728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链路终⽌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085443" y="3202302"/>
            <a:ext cx="0" cy="623570"/>
          </a:xfrm>
          <a:custGeom>
            <a:avLst/>
            <a:gdLst/>
            <a:ahLst/>
            <a:cxnLst/>
            <a:rect l="l" t="t" r="r" b="b"/>
            <a:pathLst>
              <a:path w="0" h="623570">
                <a:moveTo>
                  <a:pt x="0" y="0"/>
                </a:moveTo>
                <a:lnTo>
                  <a:pt x="0" y="62344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035183" y="381527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085443" y="4671836"/>
            <a:ext cx="0" cy="623570"/>
          </a:xfrm>
          <a:custGeom>
            <a:avLst/>
            <a:gdLst/>
            <a:ahLst/>
            <a:cxnLst/>
            <a:rect l="l" t="t" r="r" b="b"/>
            <a:pathLst>
              <a:path w="0" h="623570">
                <a:moveTo>
                  <a:pt x="0" y="0"/>
                </a:moveTo>
                <a:lnTo>
                  <a:pt x="0" y="62344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035183" y="528480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085443" y="6141370"/>
            <a:ext cx="0" cy="623570"/>
          </a:xfrm>
          <a:custGeom>
            <a:avLst/>
            <a:gdLst/>
            <a:ahLst/>
            <a:cxnLst/>
            <a:rect l="l" t="t" r="r" b="b"/>
            <a:pathLst>
              <a:path w="0" h="623570">
                <a:moveTo>
                  <a:pt x="0" y="0"/>
                </a:moveTo>
                <a:lnTo>
                  <a:pt x="0" y="62344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035183" y="675434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085443" y="7619523"/>
            <a:ext cx="0" cy="623570"/>
          </a:xfrm>
          <a:custGeom>
            <a:avLst/>
            <a:gdLst/>
            <a:ahLst/>
            <a:cxnLst/>
            <a:rect l="l" t="t" r="r" b="b"/>
            <a:pathLst>
              <a:path w="0" h="623570">
                <a:moveTo>
                  <a:pt x="0" y="0"/>
                </a:moveTo>
                <a:lnTo>
                  <a:pt x="0" y="62344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035183" y="823249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3283440" y="3345307"/>
            <a:ext cx="22244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物理层连接建⽴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83440" y="4827544"/>
            <a:ext cx="126492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LC</a:t>
            </a:r>
            <a:r>
              <a:rPr dirty="0" sz="2450" spc="5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协商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83440" y="6309781"/>
            <a:ext cx="28530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鉴别成功或⽆需鉴别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83440" y="7762527"/>
            <a:ext cx="194563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NCP</a:t>
            </a:r>
            <a:r>
              <a:rPr dirty="0" sz="2450" spc="15">
                <a:latin typeface="Microsoft JhengHei UI"/>
                <a:cs typeface="Microsoft JhengHei UI"/>
              </a:rPr>
              <a:t>配置协商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432976" y="2582771"/>
            <a:ext cx="22244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设备之间⽆链路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432976" y="3997430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物理层链路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432976" y="5463528"/>
            <a:ext cx="126492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LC</a:t>
            </a:r>
            <a:r>
              <a:rPr dirty="0" sz="2450" spc="5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链路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432976" y="6933061"/>
            <a:ext cx="25215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已鉴别的</a:t>
            </a:r>
            <a:r>
              <a:rPr dirty="0" sz="2450" spc="5">
                <a:latin typeface="Arial"/>
                <a:cs typeface="Arial"/>
              </a:rPr>
              <a:t>LCP</a:t>
            </a:r>
            <a:r>
              <a:rPr dirty="0" sz="2450" spc="15">
                <a:latin typeface="Microsoft JhengHei UI"/>
                <a:cs typeface="Microsoft JhengHei UI"/>
              </a:rPr>
              <a:t>链路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432976" y="8271184"/>
            <a:ext cx="2521585" cy="925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9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已鉴别的</a:t>
            </a:r>
            <a:r>
              <a:rPr dirty="0" sz="2450" spc="5">
                <a:latin typeface="Arial"/>
                <a:cs typeface="Arial"/>
              </a:rPr>
              <a:t>LC</a:t>
            </a:r>
            <a:r>
              <a:rPr dirty="0" sz="2450" spc="5">
                <a:latin typeface="Arial"/>
                <a:cs typeface="Arial"/>
              </a:rPr>
              <a:t>P</a:t>
            </a:r>
            <a:r>
              <a:rPr dirty="0" sz="2450" spc="10">
                <a:latin typeface="Microsoft JhengHei UI"/>
                <a:cs typeface="Microsoft JhengHei UI"/>
              </a:rPr>
              <a:t>链路 </a:t>
            </a:r>
            <a:r>
              <a:rPr dirty="0" sz="2450" spc="15">
                <a:latin typeface="Microsoft JhengHei UI"/>
                <a:cs typeface="Microsoft JhengHei UI"/>
              </a:rPr>
              <a:t>和</a:t>
            </a:r>
            <a:r>
              <a:rPr dirty="0" sz="2450" spc="5">
                <a:latin typeface="Arial"/>
                <a:cs typeface="Arial"/>
              </a:rPr>
              <a:t>NCP</a:t>
            </a:r>
            <a:r>
              <a:rPr dirty="0" sz="2450" spc="15">
                <a:latin typeface="Microsoft JhengHei UI"/>
                <a:cs typeface="Microsoft JhengHei UI"/>
              </a:rPr>
              <a:t>链路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236228" y="2979742"/>
            <a:ext cx="0" cy="854075"/>
          </a:xfrm>
          <a:custGeom>
            <a:avLst/>
            <a:gdLst/>
            <a:ahLst/>
            <a:cxnLst/>
            <a:rect l="l" t="t" r="r" b="b"/>
            <a:pathLst>
              <a:path w="0" h="854075">
                <a:moveTo>
                  <a:pt x="0" y="0"/>
                </a:moveTo>
                <a:lnTo>
                  <a:pt x="0" y="85348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167121" y="381752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236228" y="4461979"/>
            <a:ext cx="0" cy="854075"/>
          </a:xfrm>
          <a:custGeom>
            <a:avLst/>
            <a:gdLst/>
            <a:ahLst/>
            <a:cxnLst/>
            <a:rect l="l" t="t" r="r" b="b"/>
            <a:pathLst>
              <a:path w="0" h="854075">
                <a:moveTo>
                  <a:pt x="0" y="0"/>
                </a:moveTo>
                <a:lnTo>
                  <a:pt x="0" y="85348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167121" y="529976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236228" y="5944217"/>
            <a:ext cx="0" cy="854075"/>
          </a:xfrm>
          <a:custGeom>
            <a:avLst/>
            <a:gdLst/>
            <a:ahLst/>
            <a:cxnLst/>
            <a:rect l="l" t="t" r="r" b="b"/>
            <a:pathLst>
              <a:path w="0" h="854075">
                <a:moveTo>
                  <a:pt x="0" y="0"/>
                </a:moveTo>
                <a:lnTo>
                  <a:pt x="0" y="85348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167121" y="6781996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236228" y="7396964"/>
            <a:ext cx="0" cy="854075"/>
          </a:xfrm>
          <a:custGeom>
            <a:avLst/>
            <a:gdLst/>
            <a:ahLst/>
            <a:cxnLst/>
            <a:rect l="l" t="t" r="r" b="b"/>
            <a:pathLst>
              <a:path w="0" h="854075">
                <a:moveTo>
                  <a:pt x="0" y="0"/>
                </a:moveTo>
                <a:lnTo>
                  <a:pt x="0" y="85348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167121" y="823474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53063" y="5760808"/>
            <a:ext cx="1459865" cy="0"/>
          </a:xfrm>
          <a:custGeom>
            <a:avLst/>
            <a:gdLst/>
            <a:ahLst/>
            <a:cxnLst/>
            <a:rect l="l" t="t" r="r" b="b"/>
            <a:pathLst>
              <a:path w="1459865" h="0">
                <a:moveTo>
                  <a:pt x="1459641" y="0"/>
                </a:move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363011" y="571054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179728" y="8735337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2732975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190271" y="6104478"/>
            <a:ext cx="0" cy="995680"/>
          </a:xfrm>
          <a:custGeom>
            <a:avLst/>
            <a:gdLst/>
            <a:ahLst/>
            <a:cxnLst/>
            <a:rect l="l" t="t" r="r" b="b"/>
            <a:pathLst>
              <a:path w="0" h="995679">
                <a:moveTo>
                  <a:pt x="0" y="0"/>
                </a:moveTo>
                <a:lnTo>
                  <a:pt x="0" y="99517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190271" y="7657224"/>
            <a:ext cx="0" cy="1094105"/>
          </a:xfrm>
          <a:custGeom>
            <a:avLst/>
            <a:gdLst/>
            <a:ahLst/>
            <a:cxnLst/>
            <a:rect l="l" t="t" r="r" b="b"/>
            <a:pathLst>
              <a:path w="0" h="1094104">
                <a:moveTo>
                  <a:pt x="0" y="0"/>
                </a:moveTo>
                <a:lnTo>
                  <a:pt x="0" y="109362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140010" y="601442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179730" y="2620340"/>
            <a:ext cx="2643505" cy="0"/>
          </a:xfrm>
          <a:custGeom>
            <a:avLst/>
            <a:gdLst/>
            <a:ahLst/>
            <a:cxnLst/>
            <a:rect l="l" t="t" r="r" b="b"/>
            <a:pathLst>
              <a:path w="2643504" h="0">
                <a:moveTo>
                  <a:pt x="2642924" y="0"/>
                </a:moveTo>
                <a:lnTo>
                  <a:pt x="2632453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812184" y="257007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190272" y="2610462"/>
            <a:ext cx="0" cy="1532890"/>
          </a:xfrm>
          <a:custGeom>
            <a:avLst/>
            <a:gdLst/>
            <a:ahLst/>
            <a:cxnLst/>
            <a:rect l="l" t="t" r="r" b="b"/>
            <a:pathLst>
              <a:path w="0" h="1532889">
                <a:moveTo>
                  <a:pt x="0" y="0"/>
                </a:moveTo>
                <a:lnTo>
                  <a:pt x="0" y="153251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190272" y="4700556"/>
            <a:ext cx="0" cy="549275"/>
          </a:xfrm>
          <a:custGeom>
            <a:avLst/>
            <a:gdLst/>
            <a:ahLst/>
            <a:cxnLst/>
            <a:rect l="l" t="t" r="r" b="b"/>
            <a:pathLst>
              <a:path w="0" h="549275">
                <a:moveTo>
                  <a:pt x="0" y="0"/>
                </a:moveTo>
                <a:lnTo>
                  <a:pt x="0" y="5486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363013" y="4326297"/>
            <a:ext cx="1550035" cy="0"/>
          </a:xfrm>
          <a:custGeom>
            <a:avLst/>
            <a:gdLst/>
            <a:ahLst/>
            <a:cxnLst/>
            <a:rect l="l" t="t" r="r" b="b"/>
            <a:pathLst>
              <a:path w="1550034" h="0">
                <a:moveTo>
                  <a:pt x="154969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363011" y="3060808"/>
            <a:ext cx="0" cy="1277620"/>
          </a:xfrm>
          <a:custGeom>
            <a:avLst/>
            <a:gdLst/>
            <a:ahLst/>
            <a:cxnLst/>
            <a:rect l="l" t="t" r="r" b="b"/>
            <a:pathLst>
              <a:path w="0" h="1277620">
                <a:moveTo>
                  <a:pt x="0" y="1277448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350193" y="3070588"/>
            <a:ext cx="1451610" cy="0"/>
          </a:xfrm>
          <a:custGeom>
            <a:avLst/>
            <a:gdLst/>
            <a:ahLst/>
            <a:cxnLst/>
            <a:rect l="l" t="t" r="r" b="b"/>
            <a:pathLst>
              <a:path w="1451609" h="0">
                <a:moveTo>
                  <a:pt x="1451445" y="0"/>
                </a:moveTo>
                <a:lnTo>
                  <a:pt x="1440974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791168" y="302032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264824" y="4208028"/>
            <a:ext cx="18935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LC</a:t>
            </a:r>
            <a:r>
              <a:rPr dirty="0" sz="2450" spc="5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链路终⽌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556497" y="3291701"/>
            <a:ext cx="1072515" cy="796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3400"/>
              </a:lnSpc>
              <a:spcBef>
                <a:spcPts val="95"/>
              </a:spcBef>
            </a:pPr>
            <a:r>
              <a:rPr dirty="0" sz="2050" spc="0">
                <a:solidFill>
                  <a:srgbClr val="FF2600"/>
                </a:solidFill>
                <a:latin typeface="Arial"/>
                <a:cs typeface="Arial"/>
              </a:rPr>
              <a:t>LC</a:t>
            </a:r>
            <a:r>
              <a:rPr dirty="0" sz="205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配置 协商失败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491667" y="5241759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鉴别失败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58767" y="7164696"/>
            <a:ext cx="28530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链路故障或关闭请求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6227661" y="715916"/>
            <a:ext cx="76492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PPP</a:t>
            </a:r>
            <a:r>
              <a:rPr dirty="0" spc="10"/>
              <a:t>协议的⼯作状态（同步）</a:t>
            </a:r>
          </a:p>
        </p:txBody>
      </p:sp>
      <p:sp>
        <p:nvSpPr>
          <p:cNvPr id="62" name="object 6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7211544" y="9871834"/>
            <a:ext cx="97377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链路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UP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状态，身份认证状态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，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NCP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协商状态，链路维持状态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69077" y="2686993"/>
            <a:ext cx="4089400" cy="736345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数据链路层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</a:t>
            </a:r>
            <a:r>
              <a:rPr dirty="0" sz="345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6370" y="8290791"/>
            <a:ext cx="2699385" cy="0"/>
          </a:xfrm>
          <a:custGeom>
            <a:avLst/>
            <a:gdLst/>
            <a:ahLst/>
            <a:cxnLst/>
            <a:rect l="l" t="t" r="r" b="b"/>
            <a:pathLst>
              <a:path w="2699384" h="0">
                <a:moveTo>
                  <a:pt x="0" y="0"/>
                </a:moveTo>
                <a:lnTo>
                  <a:pt x="2699035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数据链路层信道类型</a:t>
            </a: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51438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348480"/>
          </a:xfrm>
          <a:custGeom>
            <a:avLst/>
            <a:gdLst/>
            <a:ahLst/>
            <a:cxnLst/>
            <a:rect l="l" t="t" r="r" b="b"/>
            <a:pathLst>
              <a:path w="12963525" h="43484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089889"/>
                </a:lnTo>
                <a:lnTo>
                  <a:pt x="197" y="4141258"/>
                </a:lnTo>
                <a:lnTo>
                  <a:pt x="1581" y="4182686"/>
                </a:lnTo>
                <a:lnTo>
                  <a:pt x="12649" y="4241394"/>
                </a:lnTo>
                <a:lnTo>
                  <a:pt x="49226" y="4298808"/>
                </a:lnTo>
                <a:lnTo>
                  <a:pt x="106640" y="4335385"/>
                </a:lnTo>
                <a:lnTo>
                  <a:pt x="165348" y="4346453"/>
                </a:lnTo>
                <a:lnTo>
                  <a:pt x="206776" y="4347837"/>
                </a:lnTo>
                <a:lnTo>
                  <a:pt x="258146" y="4348035"/>
                </a:lnTo>
                <a:lnTo>
                  <a:pt x="12705299" y="4348035"/>
                </a:lnTo>
                <a:lnTo>
                  <a:pt x="12756671" y="4347837"/>
                </a:lnTo>
                <a:lnTo>
                  <a:pt x="12798099" y="4346453"/>
                </a:lnTo>
                <a:lnTo>
                  <a:pt x="12856802" y="4335385"/>
                </a:lnTo>
                <a:lnTo>
                  <a:pt x="12914218" y="4298808"/>
                </a:lnTo>
                <a:lnTo>
                  <a:pt x="12950799" y="4241394"/>
                </a:lnTo>
                <a:lnTo>
                  <a:pt x="12961867" y="4182686"/>
                </a:lnTo>
                <a:lnTo>
                  <a:pt x="12963250" y="4141258"/>
                </a:lnTo>
                <a:lnTo>
                  <a:pt x="12963448" y="408988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4348480"/>
          </a:xfrm>
          <a:custGeom>
            <a:avLst/>
            <a:gdLst/>
            <a:ahLst/>
            <a:cxnLst/>
            <a:rect l="l" t="t" r="r" b="b"/>
            <a:pathLst>
              <a:path w="12963525" h="43484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089889"/>
                </a:lnTo>
                <a:lnTo>
                  <a:pt x="12963250" y="4141258"/>
                </a:lnTo>
                <a:lnTo>
                  <a:pt x="12961867" y="4182686"/>
                </a:lnTo>
                <a:lnTo>
                  <a:pt x="12950799" y="4241394"/>
                </a:lnTo>
                <a:lnTo>
                  <a:pt x="12914218" y="4298808"/>
                </a:lnTo>
                <a:lnTo>
                  <a:pt x="12856802" y="4335385"/>
                </a:lnTo>
                <a:lnTo>
                  <a:pt x="12798099" y="4346453"/>
                </a:lnTo>
                <a:lnTo>
                  <a:pt x="12756671" y="4347837"/>
                </a:lnTo>
                <a:lnTo>
                  <a:pt x="12705299" y="4348035"/>
                </a:lnTo>
                <a:lnTo>
                  <a:pt x="258145" y="4348035"/>
                </a:lnTo>
                <a:lnTo>
                  <a:pt x="206775" y="4347837"/>
                </a:lnTo>
                <a:lnTo>
                  <a:pt x="165348" y="4346453"/>
                </a:lnTo>
                <a:lnTo>
                  <a:pt x="106640" y="4335385"/>
                </a:lnTo>
                <a:lnTo>
                  <a:pt x="49226" y="4298808"/>
                </a:lnTo>
                <a:lnTo>
                  <a:pt x="12650" y="4241394"/>
                </a:lnTo>
                <a:lnTo>
                  <a:pt x="1581" y="4182686"/>
                </a:lnTo>
                <a:lnTo>
                  <a:pt x="197" y="4141258"/>
                </a:lnTo>
                <a:lnTo>
                  <a:pt x="0" y="408988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363026" y="26718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3026" y="380061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9687" y="2488007"/>
            <a:ext cx="10506075" cy="3411854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点对点信道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00050" indent="-377190">
              <a:lnSpc>
                <a:spcPct val="100000"/>
              </a:lnSpc>
              <a:spcBef>
                <a:spcPts val="1025"/>
              </a:spcBef>
              <a:buSzPct val="75438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这种信道使⽤⼀对⼀的点对点通信⽅式，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控制协议相对简单。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⼴播信道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algn="just" marL="400050" marR="5080" indent="-377190">
              <a:lnSpc>
                <a:spcPct val="129900"/>
              </a:lnSpc>
              <a:buSzPct val="75438"/>
              <a:buFont typeface="Arial"/>
              <a:buChar char="•"/>
              <a:tabLst>
                <a:tab pos="400685" algn="l"/>
              </a:tabLst>
            </a:pPr>
            <a:r>
              <a:rPr dirty="0" sz="2850" spc="80">
                <a:latin typeface="Microsoft JhengHei UI"/>
                <a:cs typeface="Microsoft JhengHei UI"/>
              </a:rPr>
              <a:t>使⽤⼀对多的⼴播通信⽅式，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通信过程⽐较复杂</a:t>
            </a:r>
            <a:r>
              <a:rPr dirty="0" sz="2850" spc="80">
                <a:latin typeface="Microsoft JhengHei UI"/>
                <a:cs typeface="Microsoft JhengHei UI"/>
              </a:rPr>
              <a:t>。⼴播信道上 连接的主机很多，因此必须使⽤专⽤的</a:t>
            </a:r>
            <a:r>
              <a:rPr dirty="0" sz="2850" spc="80">
                <a:solidFill>
                  <a:srgbClr val="FF2600"/>
                </a:solidFill>
                <a:latin typeface="Microsoft JhengHei UI"/>
                <a:cs typeface="Microsoft JhengHei UI"/>
              </a:rPr>
              <a:t>共享协议</a:t>
            </a:r>
            <a:r>
              <a:rPr dirty="0" sz="2850" spc="80">
                <a:latin typeface="Microsoft JhengHei UI"/>
                <a:cs typeface="Microsoft JhengHei UI"/>
              </a:rPr>
              <a:t>来协调这些主 机的数据发送，控制协议相对复杂。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99124" y="7857567"/>
            <a:ext cx="1352526" cy="8662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719961" y="7857567"/>
            <a:ext cx="1352526" cy="866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437097" y="7621426"/>
            <a:ext cx="2292985" cy="1123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R="102235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点对点信道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1672589" algn="l"/>
              </a:tabLst>
            </a:pPr>
            <a:r>
              <a:rPr dirty="0" sz="2450" spc="5">
                <a:latin typeface="Arial"/>
                <a:cs typeface="Arial"/>
              </a:rPr>
              <a:t>s0</a:t>
            </a:r>
            <a:r>
              <a:rPr dirty="0" sz="2450">
                <a:latin typeface="Arial"/>
                <a:cs typeface="Arial"/>
              </a:rPr>
              <a:t>/</a:t>
            </a:r>
            <a:r>
              <a:rPr dirty="0" sz="2450" spc="5">
                <a:latin typeface="Arial"/>
                <a:cs typeface="Arial"/>
              </a:rPr>
              <a:t>0</a:t>
            </a:r>
            <a:r>
              <a:rPr dirty="0" sz="2450">
                <a:latin typeface="Arial"/>
                <a:cs typeface="Arial"/>
              </a:rPr>
              <a:t>	</a:t>
            </a:r>
            <a:r>
              <a:rPr dirty="0" sz="2450" spc="5">
                <a:latin typeface="Arial"/>
                <a:cs typeface="Arial"/>
              </a:rPr>
              <a:t>s0</a:t>
            </a:r>
            <a:r>
              <a:rPr dirty="0" sz="2450">
                <a:latin typeface="Arial"/>
                <a:cs typeface="Arial"/>
              </a:rPr>
              <a:t>/</a:t>
            </a:r>
            <a:r>
              <a:rPr dirty="0" sz="2450" spc="5">
                <a:latin typeface="Arial"/>
                <a:cs typeface="Arial"/>
              </a:rPr>
              <a:t>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891937" y="7814398"/>
            <a:ext cx="1151247" cy="963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274190" y="9216433"/>
            <a:ext cx="1151247" cy="963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675990" y="7814398"/>
            <a:ext cx="1151247" cy="963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994433" y="7969384"/>
            <a:ext cx="1725727" cy="6449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159456" y="7459266"/>
            <a:ext cx="1282065" cy="9652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⼴播信道</a:t>
            </a:r>
            <a:endParaRPr sz="2450">
              <a:latin typeface="Microsoft JhengHei UI"/>
              <a:cs typeface="Microsoft JhengHei UI"/>
            </a:endParaRPr>
          </a:p>
          <a:p>
            <a:pPr marL="725170">
              <a:lnSpc>
                <a:spcPct val="100000"/>
              </a:lnSpc>
              <a:spcBef>
                <a:spcPts val="2390"/>
              </a:spcBef>
            </a:pPr>
            <a:r>
              <a:rPr dirty="0" sz="1700" spc="15">
                <a:latin typeface="Arial"/>
                <a:cs typeface="Arial"/>
              </a:rPr>
              <a:t>HUB</a:t>
            </a:r>
            <a:endParaRPr sz="17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720160" y="8291854"/>
            <a:ext cx="951865" cy="0"/>
          </a:xfrm>
          <a:custGeom>
            <a:avLst/>
            <a:gdLst/>
            <a:ahLst/>
            <a:cxnLst/>
            <a:rect l="l" t="t" r="r" b="b"/>
            <a:pathLst>
              <a:path w="951865" h="0">
                <a:moveTo>
                  <a:pt x="0" y="0"/>
                </a:moveTo>
                <a:lnTo>
                  <a:pt x="951305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043131" y="8291854"/>
            <a:ext cx="951865" cy="0"/>
          </a:xfrm>
          <a:custGeom>
            <a:avLst/>
            <a:gdLst/>
            <a:ahLst/>
            <a:cxnLst/>
            <a:rect l="l" t="t" r="r" b="b"/>
            <a:pathLst>
              <a:path w="951865" h="0">
                <a:moveTo>
                  <a:pt x="0" y="0"/>
                </a:moveTo>
                <a:lnTo>
                  <a:pt x="951305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850920" y="8614325"/>
            <a:ext cx="4445" cy="593725"/>
          </a:xfrm>
          <a:custGeom>
            <a:avLst/>
            <a:gdLst/>
            <a:ahLst/>
            <a:cxnLst/>
            <a:rect l="l" t="t" r="r" b="b"/>
            <a:pathLst>
              <a:path w="4444" h="593725">
                <a:moveTo>
                  <a:pt x="4134" y="0"/>
                </a:moveTo>
                <a:lnTo>
                  <a:pt x="0" y="593133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0810" y="2605601"/>
            <a:ext cx="7738745" cy="252095"/>
          </a:xfrm>
          <a:custGeom>
            <a:avLst/>
            <a:gdLst/>
            <a:ahLst/>
            <a:cxnLst/>
            <a:rect l="l" t="t" r="r" b="b"/>
            <a:pathLst>
              <a:path w="7738744" h="252094">
                <a:moveTo>
                  <a:pt x="0" y="0"/>
                </a:moveTo>
                <a:lnTo>
                  <a:pt x="3765216" y="2042"/>
                </a:lnTo>
                <a:lnTo>
                  <a:pt x="3308473" y="251692"/>
                </a:lnTo>
                <a:lnTo>
                  <a:pt x="7738505" y="249018"/>
                </a:lnTo>
              </a:path>
            </a:pathLst>
          </a:custGeom>
          <a:ln w="41883">
            <a:solidFill>
              <a:srgbClr val="FF26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27661" y="715916"/>
            <a:ext cx="764920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PPP</a:t>
            </a:r>
            <a:r>
              <a:rPr dirty="0" spc="10"/>
              <a:t>协议的⼯作状态（同步）</a:t>
            </a: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38032" y="2520875"/>
            <a:ext cx="777692" cy="255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06093" y="2557523"/>
            <a:ext cx="641985" cy="119380"/>
          </a:xfrm>
          <a:custGeom>
            <a:avLst/>
            <a:gdLst/>
            <a:ahLst/>
            <a:cxnLst/>
            <a:rect l="l" t="t" r="r" b="b"/>
            <a:pathLst>
              <a:path w="641984" h="119380">
                <a:moveTo>
                  <a:pt x="641571" y="0"/>
                </a:moveTo>
                <a:lnTo>
                  <a:pt x="115576" y="609"/>
                </a:lnTo>
                <a:lnTo>
                  <a:pt x="0" y="117801"/>
                </a:lnTo>
                <a:lnTo>
                  <a:pt x="518831" y="118971"/>
                </a:lnTo>
                <a:lnTo>
                  <a:pt x="64157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06093" y="2557523"/>
            <a:ext cx="641985" cy="119380"/>
          </a:xfrm>
          <a:custGeom>
            <a:avLst/>
            <a:gdLst/>
            <a:ahLst/>
            <a:cxnLst/>
            <a:rect l="l" t="t" r="r" b="b"/>
            <a:pathLst>
              <a:path w="641984" h="119380">
                <a:moveTo>
                  <a:pt x="0" y="117801"/>
                </a:moveTo>
                <a:lnTo>
                  <a:pt x="518831" y="118970"/>
                </a:lnTo>
                <a:lnTo>
                  <a:pt x="641570" y="0"/>
                </a:lnTo>
                <a:lnTo>
                  <a:pt x="115576" y="609"/>
                </a:lnTo>
                <a:lnTo>
                  <a:pt x="0" y="117801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39298" y="2637446"/>
            <a:ext cx="661683" cy="280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207359" y="2674094"/>
            <a:ext cx="525780" cy="144780"/>
          </a:xfrm>
          <a:custGeom>
            <a:avLst/>
            <a:gdLst/>
            <a:ahLst/>
            <a:cxnLst/>
            <a:rect l="l" t="t" r="r" b="b"/>
            <a:pathLst>
              <a:path w="525779" h="144780">
                <a:moveTo>
                  <a:pt x="0" y="0"/>
                </a:moveTo>
                <a:lnTo>
                  <a:pt x="881" y="142448"/>
                </a:lnTo>
                <a:lnTo>
                  <a:pt x="524496" y="144383"/>
                </a:lnTo>
                <a:lnTo>
                  <a:pt x="525562" y="4467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07359" y="2674094"/>
            <a:ext cx="525780" cy="144780"/>
          </a:xfrm>
          <a:custGeom>
            <a:avLst/>
            <a:gdLst/>
            <a:ahLst/>
            <a:cxnLst/>
            <a:rect l="l" t="t" r="r" b="b"/>
            <a:pathLst>
              <a:path w="525779" h="144780">
                <a:moveTo>
                  <a:pt x="0" y="0"/>
                </a:moveTo>
                <a:lnTo>
                  <a:pt x="881" y="142447"/>
                </a:lnTo>
                <a:lnTo>
                  <a:pt x="524495" y="144383"/>
                </a:lnTo>
                <a:lnTo>
                  <a:pt x="525561" y="446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661624" y="2519403"/>
            <a:ext cx="255749" cy="397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729685" y="2556050"/>
            <a:ext cx="120014" cy="262255"/>
          </a:xfrm>
          <a:custGeom>
            <a:avLst/>
            <a:gdLst/>
            <a:ahLst/>
            <a:cxnLst/>
            <a:rect l="l" t="t" r="r" b="b"/>
            <a:pathLst>
              <a:path w="120015" h="262255">
                <a:moveTo>
                  <a:pt x="119627" y="0"/>
                </a:moveTo>
                <a:lnTo>
                  <a:pt x="0" y="119532"/>
                </a:lnTo>
                <a:lnTo>
                  <a:pt x="4009" y="261755"/>
                </a:lnTo>
                <a:lnTo>
                  <a:pt x="117307" y="147477"/>
                </a:lnTo>
                <a:lnTo>
                  <a:pt x="119627" y="0"/>
                </a:lnTo>
                <a:close/>
              </a:path>
            </a:pathLst>
          </a:custGeom>
          <a:solidFill>
            <a:srgbClr val="53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729685" y="2556050"/>
            <a:ext cx="120014" cy="262255"/>
          </a:xfrm>
          <a:custGeom>
            <a:avLst/>
            <a:gdLst/>
            <a:ahLst/>
            <a:cxnLst/>
            <a:rect l="l" t="t" r="r" b="b"/>
            <a:pathLst>
              <a:path w="120015" h="262255">
                <a:moveTo>
                  <a:pt x="0" y="119531"/>
                </a:moveTo>
                <a:lnTo>
                  <a:pt x="119627" y="0"/>
                </a:lnTo>
                <a:lnTo>
                  <a:pt x="117307" y="147476"/>
                </a:lnTo>
                <a:lnTo>
                  <a:pt x="4009" y="261755"/>
                </a:lnTo>
                <a:lnTo>
                  <a:pt x="0" y="119531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290646" y="2704831"/>
            <a:ext cx="358987" cy="829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84709" y="2400992"/>
            <a:ext cx="680043" cy="572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569206" y="2445092"/>
            <a:ext cx="893849" cy="572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524325" y="342550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257755" y="342550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335104" y="2157432"/>
            <a:ext cx="8212455" cy="199326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354965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拔号建⽴物理通路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035300" algn="l"/>
                <a:tab pos="8199120" algn="l"/>
              </a:tabLst>
            </a:pPr>
            <a:r>
              <a:rPr dirty="0" u="heavy" sz="2450" spc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450" spc="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PP</a:t>
            </a:r>
            <a:r>
              <a:rPr dirty="0" u="heavy" sz="245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dirty="0" u="heavy" sz="2450" spc="1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封装的</a:t>
            </a:r>
            <a:r>
              <a:rPr dirty="0" u="heavy" sz="245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LC</a:t>
            </a:r>
            <a:r>
              <a:rPr dirty="0" u="heavy" sz="245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dirty="0" u="heavy" sz="2450" spc="1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帧</a:t>
            </a:r>
            <a:r>
              <a:rPr dirty="0" u="heavy" sz="2450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	</a:t>
            </a:r>
            <a:endParaRPr sz="2450">
              <a:latin typeface="Microsoft JhengHei UI"/>
              <a:cs typeface="Microsoft JhengHei UI"/>
            </a:endParaRPr>
          </a:p>
          <a:p>
            <a:pPr algn="ctr" marL="354965">
              <a:lnSpc>
                <a:spcPct val="100000"/>
              </a:lnSpc>
              <a:spcBef>
                <a:spcPts val="2425"/>
              </a:spcBef>
            </a:pPr>
            <a:r>
              <a:rPr dirty="0" sz="2450" spc="5">
                <a:latin typeface="Arial"/>
                <a:cs typeface="Arial"/>
              </a:rPr>
              <a:t>LCP</a:t>
            </a:r>
            <a:r>
              <a:rPr dirty="0" sz="2450" spc="15">
                <a:latin typeface="Microsoft JhengHei UI"/>
                <a:cs typeface="Microsoft JhengHei UI"/>
              </a:rPr>
              <a:t>协商参数：认证⽅法、压缩⽅法、</a:t>
            </a:r>
            <a:r>
              <a:rPr dirty="0" sz="2450" spc="5">
                <a:latin typeface="Arial"/>
                <a:cs typeface="Arial"/>
              </a:rPr>
              <a:t>MTU</a:t>
            </a:r>
            <a:r>
              <a:rPr dirty="0" sz="2450" spc="15">
                <a:latin typeface="Microsoft JhengHei UI"/>
                <a:cs typeface="Microsoft JhengHei UI"/>
              </a:rPr>
              <a:t>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347804" y="3733534"/>
            <a:ext cx="8187055" cy="0"/>
          </a:xfrm>
          <a:custGeom>
            <a:avLst/>
            <a:gdLst/>
            <a:ahLst/>
            <a:cxnLst/>
            <a:rect l="l" t="t" r="r" b="b"/>
            <a:pathLst>
              <a:path w="8187055" h="0">
                <a:moveTo>
                  <a:pt x="0" y="0"/>
                </a:moveTo>
                <a:lnTo>
                  <a:pt x="10470" y="0"/>
                </a:lnTo>
                <a:lnTo>
                  <a:pt x="8176524" y="0"/>
                </a:lnTo>
                <a:lnTo>
                  <a:pt x="818699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524325" y="368327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257755" y="368327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352252" y="4599875"/>
            <a:ext cx="2544445" cy="852805"/>
          </a:xfrm>
          <a:custGeom>
            <a:avLst/>
            <a:gdLst/>
            <a:ahLst/>
            <a:cxnLst/>
            <a:rect l="l" t="t" r="r" b="b"/>
            <a:pathLst>
              <a:path w="2544444" h="852804">
                <a:moveTo>
                  <a:pt x="0" y="426111"/>
                </a:moveTo>
                <a:lnTo>
                  <a:pt x="1271934" y="852222"/>
                </a:lnTo>
                <a:lnTo>
                  <a:pt x="2543868" y="426111"/>
                </a:lnTo>
                <a:lnTo>
                  <a:pt x="1271934" y="0"/>
                </a:lnTo>
                <a:lnTo>
                  <a:pt x="0" y="42611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352252" y="5811706"/>
            <a:ext cx="2544445" cy="852805"/>
          </a:xfrm>
          <a:custGeom>
            <a:avLst/>
            <a:gdLst/>
            <a:ahLst/>
            <a:cxnLst/>
            <a:rect l="l" t="t" r="r" b="b"/>
            <a:pathLst>
              <a:path w="2544444" h="852804">
                <a:moveTo>
                  <a:pt x="0" y="426111"/>
                </a:moveTo>
                <a:lnTo>
                  <a:pt x="1271934" y="852222"/>
                </a:lnTo>
                <a:lnTo>
                  <a:pt x="2543868" y="426111"/>
                </a:lnTo>
                <a:lnTo>
                  <a:pt x="1271934" y="0"/>
                </a:lnTo>
                <a:lnTo>
                  <a:pt x="0" y="42611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573921" y="5463054"/>
            <a:ext cx="100520" cy="337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524325" y="740016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57755" y="740016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624182" y="4240848"/>
            <a:ext cx="0" cy="258445"/>
          </a:xfrm>
          <a:custGeom>
            <a:avLst/>
            <a:gdLst/>
            <a:ahLst/>
            <a:cxnLst/>
            <a:rect l="l" t="t" r="r" b="b"/>
            <a:pathLst>
              <a:path w="0" h="258445">
                <a:moveTo>
                  <a:pt x="0" y="0"/>
                </a:moveTo>
                <a:lnTo>
                  <a:pt x="0" y="247399"/>
                </a:lnTo>
                <a:lnTo>
                  <a:pt x="0" y="25787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573921" y="448824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624182" y="6674885"/>
            <a:ext cx="0" cy="247650"/>
          </a:xfrm>
          <a:custGeom>
            <a:avLst/>
            <a:gdLst/>
            <a:ahLst/>
            <a:cxnLst/>
            <a:rect l="l" t="t" r="r" b="b"/>
            <a:pathLst>
              <a:path w="0" h="247650">
                <a:moveTo>
                  <a:pt x="0" y="0"/>
                </a:moveTo>
                <a:lnTo>
                  <a:pt x="0" y="237089"/>
                </a:lnTo>
                <a:lnTo>
                  <a:pt x="0" y="24756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573921" y="691197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347804" y="7733641"/>
            <a:ext cx="8187055" cy="0"/>
          </a:xfrm>
          <a:custGeom>
            <a:avLst/>
            <a:gdLst/>
            <a:ahLst/>
            <a:cxnLst/>
            <a:rect l="l" t="t" r="r" b="b"/>
            <a:pathLst>
              <a:path w="8187055" h="0">
                <a:moveTo>
                  <a:pt x="0" y="0"/>
                </a:moveTo>
                <a:lnTo>
                  <a:pt x="10470" y="0"/>
                </a:lnTo>
                <a:lnTo>
                  <a:pt x="8176524" y="0"/>
                </a:lnTo>
                <a:lnTo>
                  <a:pt x="818699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524325" y="768338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257755" y="768338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2160992" y="4646589"/>
            <a:ext cx="2349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Microsoft JhengHei UI"/>
                <a:cs typeface="Microsoft JhengHei UI"/>
              </a:rPr>
              <a:t>否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914820" y="5024977"/>
            <a:ext cx="1633855" cy="1776095"/>
          </a:xfrm>
          <a:custGeom>
            <a:avLst/>
            <a:gdLst/>
            <a:ahLst/>
            <a:cxnLst/>
            <a:rect l="l" t="t" r="r" b="b"/>
            <a:pathLst>
              <a:path w="1633855" h="1776095">
                <a:moveTo>
                  <a:pt x="404176" y="0"/>
                </a:moveTo>
                <a:lnTo>
                  <a:pt x="0" y="0"/>
                </a:lnTo>
                <a:lnTo>
                  <a:pt x="0" y="1775862"/>
                </a:lnTo>
                <a:lnTo>
                  <a:pt x="1622987" y="1775862"/>
                </a:lnTo>
                <a:lnTo>
                  <a:pt x="1633458" y="1775862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537807" y="675058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524325" y="891442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257755" y="891442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335104" y="7077541"/>
            <a:ext cx="8212455" cy="353567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009265" algn="l"/>
                <a:tab pos="8199120" algn="l"/>
              </a:tabLst>
            </a:pPr>
            <a:r>
              <a:rPr dirty="0" u="heavy" sz="2450" spc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450" spc="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PP</a:t>
            </a:r>
            <a:r>
              <a:rPr dirty="0" u="heavy" sz="245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dirty="0" u="heavy" sz="2450" spc="1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封装的</a:t>
            </a:r>
            <a:r>
              <a:rPr dirty="0" u="heavy" sz="2450" spc="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NC</a:t>
            </a:r>
            <a:r>
              <a:rPr dirty="0" u="heavy" sz="245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dirty="0" u="heavy" sz="2450" spc="1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帧</a:t>
            </a:r>
            <a:r>
              <a:rPr dirty="0" u="heavy" sz="2450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	</a:t>
            </a:r>
            <a:endParaRPr sz="2450">
              <a:latin typeface="Microsoft JhengHei UI"/>
              <a:cs typeface="Microsoft JhengHei UI"/>
            </a:endParaRPr>
          </a:p>
          <a:p>
            <a:pPr algn="ctr" marL="354965">
              <a:lnSpc>
                <a:spcPct val="100000"/>
              </a:lnSpc>
              <a:spcBef>
                <a:spcPts val="2345"/>
              </a:spcBef>
            </a:pPr>
            <a:r>
              <a:rPr dirty="0" sz="2450" spc="5">
                <a:latin typeface="Arial"/>
                <a:cs typeface="Arial"/>
              </a:rPr>
              <a:t>NCP</a:t>
            </a:r>
            <a:r>
              <a:rPr dirty="0" sz="2450" spc="15">
                <a:latin typeface="Microsoft JhengHei UI"/>
                <a:cs typeface="Microsoft JhengHei UI"/>
              </a:rPr>
              <a:t>协商参数</a:t>
            </a:r>
            <a:r>
              <a:rPr dirty="0" sz="2450" spc="5">
                <a:latin typeface="Microsoft JhengHei UI"/>
                <a:cs typeface="Microsoft JhengHei UI"/>
              </a:rPr>
              <a:t>：</a:t>
            </a:r>
            <a:r>
              <a:rPr dirty="0" sz="2450" spc="5">
                <a:latin typeface="Arial"/>
                <a:cs typeface="Arial"/>
              </a:rPr>
              <a:t>IP</a:t>
            </a:r>
            <a:r>
              <a:rPr dirty="0" sz="2450" spc="15">
                <a:latin typeface="Microsoft JhengHei UI"/>
                <a:cs typeface="Microsoft JhengHei UI"/>
              </a:rPr>
              <a:t>地址、⼦⽹掩码、</a:t>
            </a:r>
            <a:r>
              <a:rPr dirty="0" sz="2450" spc="5">
                <a:latin typeface="Arial"/>
                <a:cs typeface="Arial"/>
              </a:rPr>
              <a:t>DNS</a:t>
            </a:r>
            <a:r>
              <a:rPr dirty="0" sz="2450" spc="15">
                <a:latin typeface="Microsoft JhengHei UI"/>
                <a:cs typeface="Microsoft JhengHei UI"/>
              </a:rPr>
              <a:t>等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027045" algn="l"/>
                <a:tab pos="8199120" algn="l"/>
              </a:tabLst>
            </a:pPr>
            <a:r>
              <a:rPr dirty="0" u="heavy" sz="2450" spc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450" spc="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PP</a:t>
            </a:r>
            <a:r>
              <a:rPr dirty="0" u="heavy" sz="2450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dirty="0" u="heavy" sz="2450" spc="1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封装⽤户数据</a:t>
            </a:r>
            <a:r>
              <a:rPr dirty="0" u="heavy" sz="2450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	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Times New Roman"/>
              <a:cs typeface="Times New Roman"/>
            </a:endParaRPr>
          </a:p>
          <a:p>
            <a:pPr algn="ctr" marL="354965">
              <a:lnSpc>
                <a:spcPct val="100000"/>
              </a:lnSpc>
            </a:pPr>
            <a:r>
              <a:rPr dirty="0" sz="2450" spc="10">
                <a:latin typeface="Arial"/>
                <a:cs typeface="Arial"/>
              </a:rPr>
              <a:t>NC</a:t>
            </a:r>
            <a:r>
              <a:rPr dirty="0" sz="2450" spc="5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释放⽹络连接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Times New Roman"/>
              <a:cs typeface="Times New Roman"/>
            </a:endParaRPr>
          </a:p>
          <a:p>
            <a:pPr algn="ctr" marL="354965">
              <a:lnSpc>
                <a:spcPct val="100000"/>
              </a:lnSpc>
            </a:pPr>
            <a:r>
              <a:rPr dirty="0" sz="2450" spc="5">
                <a:latin typeface="Arial"/>
                <a:cs typeface="Arial"/>
              </a:rPr>
              <a:t>LCP</a:t>
            </a:r>
            <a:r>
              <a:rPr dirty="0" sz="2450" spc="15">
                <a:latin typeface="Microsoft JhengHei UI"/>
                <a:cs typeface="Microsoft JhengHei UI"/>
              </a:rPr>
              <a:t>释放数据链路连接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946581" y="4870463"/>
            <a:ext cx="2074545" cy="15011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25">
                <a:latin typeface="Microsoft JhengHei UI"/>
                <a:cs typeface="Microsoft JhengHei UI"/>
              </a:rPr>
              <a:t>是否需要认证</a:t>
            </a:r>
            <a:endParaRPr sz="17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 marR="313055">
              <a:lnSpc>
                <a:spcPct val="100000"/>
              </a:lnSpc>
            </a:pPr>
            <a:r>
              <a:rPr dirty="0" sz="1650" spc="-5">
                <a:latin typeface="Microsoft JhengHei UI"/>
                <a:cs typeface="Microsoft JhengHei UI"/>
              </a:rPr>
              <a:t>是</a:t>
            </a:r>
            <a:endParaRPr sz="1650">
              <a:latin typeface="Microsoft JhengHei UI"/>
              <a:cs typeface="Microsoft JhengHei UI"/>
            </a:endParaRPr>
          </a:p>
          <a:p>
            <a:pPr algn="r" marR="5080">
              <a:lnSpc>
                <a:spcPct val="100000"/>
              </a:lnSpc>
              <a:spcBef>
                <a:spcPts val="965"/>
              </a:spcBef>
            </a:pPr>
            <a:r>
              <a:rPr dirty="0" sz="1650" spc="-5">
                <a:latin typeface="Microsoft JhengHei UI"/>
                <a:cs typeface="Microsoft JhengHei UI"/>
              </a:rPr>
              <a:t>否</a:t>
            </a:r>
            <a:endParaRPr sz="16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00" spc="25">
                <a:latin typeface="Microsoft JhengHei UI"/>
                <a:cs typeface="Microsoft JhengHei UI"/>
              </a:rPr>
              <a:t>认证是否成功</a:t>
            </a:r>
            <a:endParaRPr sz="1700">
              <a:latin typeface="Microsoft JhengHei UI"/>
              <a:cs typeface="Microsoft JhengHei U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928341" y="6237506"/>
            <a:ext cx="2967990" cy="4186554"/>
          </a:xfrm>
          <a:custGeom>
            <a:avLst/>
            <a:gdLst/>
            <a:ahLst/>
            <a:cxnLst/>
            <a:rect l="l" t="t" r="r" b="b"/>
            <a:pathLst>
              <a:path w="2967990" h="4186554">
                <a:moveTo>
                  <a:pt x="0" y="0"/>
                </a:moveTo>
                <a:lnTo>
                  <a:pt x="2967448" y="0"/>
                </a:lnTo>
                <a:lnTo>
                  <a:pt x="2967448" y="4186259"/>
                </a:lnTo>
                <a:lnTo>
                  <a:pt x="421976" y="4186259"/>
                </a:lnTo>
                <a:lnTo>
                  <a:pt x="411505" y="4186259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249797" y="1037350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573921" y="9883555"/>
            <a:ext cx="100520" cy="2619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624182" y="8240955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28535"/>
                </a:lnTo>
                <a:lnTo>
                  <a:pt x="0" y="13900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573921" y="836949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573921" y="9027586"/>
            <a:ext cx="100520" cy="2983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60"/>
              </a:spcBef>
              <a:buSzPct val="144927"/>
              <a:buFont typeface="Arial"/>
              <a:buChar char="•"/>
              <a:tabLst>
                <a:tab pos="516255" algn="l"/>
                <a:tab pos="516890" algn="l"/>
              </a:tabLst>
            </a:pPr>
            <a:r>
              <a:rPr dirty="0" sz="3450" spc="5"/>
              <a:t>数据链路层</a:t>
            </a:r>
            <a:endParaRPr sz="3450"/>
          </a:p>
          <a:p>
            <a:pPr lvl="1" marL="882650" indent="-503555">
              <a:lnSpc>
                <a:spcPct val="100000"/>
              </a:lnSpc>
              <a:spcBef>
                <a:spcPts val="237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点对点协议</a:t>
            </a:r>
            <a:r>
              <a:rPr dirty="0" sz="3450" spc="0">
                <a:latin typeface="Arial"/>
                <a:cs typeface="Arial"/>
              </a:rPr>
              <a:t>PPP</a:t>
            </a:r>
            <a:endParaRPr sz="345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协议的特点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的基本要求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-140">
                <a:latin typeface="Arial"/>
                <a:cs typeface="Arial"/>
              </a:rPr>
              <a:t> </a:t>
            </a:r>
            <a:r>
              <a:rPr dirty="0" sz="3450" spc="5">
                <a:latin typeface="Microsoft JhengHei UI"/>
                <a:cs typeface="Microsoft JhengHei UI"/>
              </a:rPr>
              <a:t>协议的组成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PPP</a:t>
            </a:r>
            <a:r>
              <a:rPr dirty="0" sz="3450" spc="5">
                <a:latin typeface="Microsoft JhengHei UI"/>
                <a:cs typeface="Microsoft JhengHei UI"/>
              </a:rPr>
              <a:t>帧格式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latin typeface="Arial"/>
                <a:cs typeface="Arial"/>
              </a:rPr>
              <a:t>PP</a:t>
            </a:r>
            <a:r>
              <a:rPr dirty="0" sz="3450">
                <a:latin typeface="Arial"/>
                <a:cs typeface="Arial"/>
              </a:rPr>
              <a:t>P</a:t>
            </a:r>
            <a:r>
              <a:rPr dirty="0" sz="3450" spc="5">
                <a:latin typeface="Microsoft JhengHei UI"/>
                <a:cs typeface="Microsoft JhengHei UI"/>
              </a:rPr>
              <a:t>透明传输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80"/>
              </a:spcBef>
              <a:buSzPct val="144927"/>
              <a:buFont typeface="Arial"/>
              <a:buChar char="•"/>
              <a:tabLst>
                <a:tab pos="882650" algn="l"/>
                <a:tab pos="883285" algn="l"/>
              </a:tabLst>
            </a:pPr>
            <a:r>
              <a:rPr dirty="0" sz="3450" spc="5">
                <a:latin typeface="Microsoft JhengHei UI"/>
                <a:cs typeface="Microsoft JhengHei UI"/>
              </a:rPr>
              <a:t>可靠传输问题</a:t>
            </a:r>
            <a:endParaRPr sz="345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375"/>
              </a:spcBef>
              <a:buClr>
                <a:srgbClr val="000000"/>
              </a:buClr>
              <a:buSzPct val="144927"/>
              <a:buChar char="•"/>
              <a:tabLst>
                <a:tab pos="882650" algn="l"/>
                <a:tab pos="883285" algn="l"/>
              </a:tabLst>
            </a:pPr>
            <a:r>
              <a:rPr dirty="0" sz="3450" spc="0">
                <a:solidFill>
                  <a:srgbClr val="FF2600"/>
                </a:solidFill>
                <a:latin typeface="Arial"/>
                <a:cs typeface="Arial"/>
              </a:rPr>
              <a:t>PP</a:t>
            </a:r>
            <a:r>
              <a:rPr dirty="0" sz="3450">
                <a:solidFill>
                  <a:srgbClr val="FF2600"/>
                </a:solidFill>
                <a:latin typeface="Arial"/>
                <a:cs typeface="Arial"/>
              </a:rPr>
              <a:t>P</a:t>
            </a:r>
            <a:r>
              <a:rPr dirty="0" sz="3450" spc="5">
                <a:solidFill>
                  <a:srgbClr val="FF2600"/>
                </a:solidFill>
                <a:latin typeface="Microsoft JhengHei UI"/>
                <a:cs typeface="Microsoft JhengHei UI"/>
              </a:rPr>
              <a:t>⼯作状态</a:t>
            </a:r>
            <a:endParaRPr sz="3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715916"/>
            <a:ext cx="119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⼩结</a:t>
            </a:r>
          </a:p>
        </p:txBody>
      </p:sp>
      <p:sp>
        <p:nvSpPr>
          <p:cNvPr id="4" name="object 4"/>
          <p:cNvSpPr/>
          <p:nvPr/>
        </p:nvSpPr>
        <p:spPr>
          <a:xfrm>
            <a:off x="11027360" y="5826887"/>
            <a:ext cx="1771650" cy="988060"/>
          </a:xfrm>
          <a:custGeom>
            <a:avLst/>
            <a:gdLst/>
            <a:ahLst/>
            <a:cxnLst/>
            <a:rect l="l" t="t" r="r" b="b"/>
            <a:pathLst>
              <a:path w="1771650" h="988059">
                <a:moveTo>
                  <a:pt x="1531534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90" y="11766"/>
                </a:lnTo>
                <a:lnTo>
                  <a:pt x="45785" y="45784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747785"/>
                </a:lnTo>
                <a:lnTo>
                  <a:pt x="183" y="795563"/>
                </a:lnTo>
                <a:lnTo>
                  <a:pt x="1471" y="834094"/>
                </a:lnTo>
                <a:lnTo>
                  <a:pt x="11769" y="888698"/>
                </a:lnTo>
                <a:lnTo>
                  <a:pt x="45785" y="942097"/>
                </a:lnTo>
                <a:lnTo>
                  <a:pt x="99190" y="976116"/>
                </a:lnTo>
                <a:lnTo>
                  <a:pt x="153788" y="986412"/>
                </a:lnTo>
                <a:lnTo>
                  <a:pt x="192318" y="987699"/>
                </a:lnTo>
                <a:lnTo>
                  <a:pt x="240097" y="987883"/>
                </a:lnTo>
                <a:lnTo>
                  <a:pt x="1531534" y="987883"/>
                </a:lnTo>
                <a:lnTo>
                  <a:pt x="1579313" y="987699"/>
                </a:lnTo>
                <a:lnTo>
                  <a:pt x="1617844" y="986412"/>
                </a:lnTo>
                <a:lnTo>
                  <a:pt x="1672451" y="976116"/>
                </a:lnTo>
                <a:lnTo>
                  <a:pt x="1725847" y="942097"/>
                </a:lnTo>
                <a:lnTo>
                  <a:pt x="1759862" y="888698"/>
                </a:lnTo>
                <a:lnTo>
                  <a:pt x="1770160" y="834094"/>
                </a:lnTo>
                <a:lnTo>
                  <a:pt x="1771448" y="795563"/>
                </a:lnTo>
                <a:lnTo>
                  <a:pt x="1771631" y="747785"/>
                </a:lnTo>
                <a:lnTo>
                  <a:pt x="1771631" y="240097"/>
                </a:lnTo>
                <a:lnTo>
                  <a:pt x="1771448" y="192319"/>
                </a:lnTo>
                <a:lnTo>
                  <a:pt x="1770160" y="153788"/>
                </a:lnTo>
                <a:lnTo>
                  <a:pt x="1759862" y="99184"/>
                </a:lnTo>
                <a:lnTo>
                  <a:pt x="1725847" y="45784"/>
                </a:lnTo>
                <a:lnTo>
                  <a:pt x="1672451" y="11766"/>
                </a:lnTo>
                <a:lnTo>
                  <a:pt x="1617844" y="1470"/>
                </a:lnTo>
                <a:lnTo>
                  <a:pt x="1579313" y="183"/>
                </a:lnTo>
                <a:lnTo>
                  <a:pt x="153153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272024" y="6095011"/>
            <a:ext cx="12827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协议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98933" y="4591248"/>
            <a:ext cx="2213610" cy="81089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243204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1914"/>
              </a:spcBef>
            </a:pPr>
            <a:r>
              <a:rPr dirty="0" sz="2050" spc="0">
                <a:latin typeface="Arial"/>
                <a:cs typeface="Arial"/>
              </a:rPr>
              <a:t>PPP</a:t>
            </a:r>
            <a:r>
              <a:rPr dirty="0" sz="2050" spc="5">
                <a:latin typeface="Microsoft JhengHei UI"/>
                <a:cs typeface="Microsoft JhengHei UI"/>
              </a:rPr>
              <a:t>协议的特点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7768" y="7240065"/>
            <a:ext cx="2743835" cy="81089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243204" rIns="0" bIns="0" rtlCol="0" vert="horz">
            <a:spAutoFit/>
          </a:bodyPr>
          <a:lstStyle/>
          <a:p>
            <a:pPr marL="187325">
              <a:lnSpc>
                <a:spcPct val="100000"/>
              </a:lnSpc>
              <a:spcBef>
                <a:spcPts val="1914"/>
              </a:spcBef>
            </a:pPr>
            <a:r>
              <a:rPr dirty="0" sz="2050" spc="0">
                <a:latin typeface="Arial"/>
                <a:cs typeface="Arial"/>
              </a:rPr>
              <a:t>PPP</a:t>
            </a:r>
            <a:r>
              <a:rPr dirty="0" sz="2050" spc="5">
                <a:latin typeface="Microsoft JhengHei UI"/>
                <a:cs typeface="Microsoft JhengHei UI"/>
              </a:rPr>
              <a:t>协议的⼯作状态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25843" y="5915657"/>
            <a:ext cx="1435735" cy="81089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243204" rIns="0" bIns="0" rtlCol="0" vert="horz">
            <a:spAutoFit/>
          </a:bodyPr>
          <a:lstStyle/>
          <a:p>
            <a:pPr marL="199390">
              <a:lnSpc>
                <a:spcPct val="100000"/>
              </a:lnSpc>
              <a:spcBef>
                <a:spcPts val="1914"/>
              </a:spcBef>
            </a:pPr>
            <a:r>
              <a:rPr dirty="0" sz="2050" spc="5">
                <a:latin typeface="Microsoft JhengHei UI"/>
                <a:cs typeface="Microsoft JhengHei UI"/>
              </a:rPr>
              <a:t>透明传输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61304" y="4498668"/>
            <a:ext cx="185801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多种链路上运⾏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4004" y="4862143"/>
            <a:ext cx="1832610" cy="0"/>
          </a:xfrm>
          <a:custGeom>
            <a:avLst/>
            <a:gdLst/>
            <a:ahLst/>
            <a:cxnLst/>
            <a:rect l="l" t="t" r="r" b="b"/>
            <a:pathLst>
              <a:path w="1832610" h="0">
                <a:moveTo>
                  <a:pt x="0" y="0"/>
                </a:moveTo>
                <a:lnTo>
                  <a:pt x="1832404" y="0"/>
                </a:lnTo>
              </a:path>
            </a:pathLst>
          </a:custGeom>
          <a:ln w="151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69595" y="5174851"/>
            <a:ext cx="244030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199</a:t>
            </a:r>
            <a:r>
              <a:rPr dirty="0" u="heavy" sz="20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年成为正式标准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6438" y="3687179"/>
            <a:ext cx="2454275" cy="19608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797560">
              <a:lnSpc>
                <a:spcPct val="100000"/>
              </a:lnSpc>
              <a:spcBef>
                <a:spcPts val="110"/>
              </a:spcBef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串⾏</a:t>
            </a:r>
            <a:r>
              <a:rPr dirty="0" u="heavy" sz="20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</a:t>
            </a: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并⾏链路</a:t>
            </a:r>
            <a:endParaRPr sz="2050">
              <a:latin typeface="Microsoft JhengHei UI"/>
              <a:cs typeface="Microsoft JhengHei UI"/>
            </a:endParaRPr>
          </a:p>
          <a:p>
            <a:pPr marL="797560" marR="5080">
              <a:lnSpc>
                <a:spcPct val="172900"/>
              </a:lnSpc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低速</a:t>
            </a:r>
            <a:r>
              <a:rPr dirty="0" u="heavy" sz="20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</a:t>
            </a: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⾼速链路</a:t>
            </a:r>
            <a:r>
              <a:rPr dirty="0" u="heavy" sz="2050" spc="-209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电 </a:t>
            </a:r>
            <a:r>
              <a:rPr dirty="0" u="heavy" sz="2050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                      </a:t>
            </a: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的</a:t>
            </a:r>
            <a:r>
              <a:rPr dirty="0" u="heavy" sz="20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</a:t>
            </a: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光的信号</a:t>
            </a:r>
            <a:endParaRPr sz="2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交换的</a:t>
            </a:r>
            <a:r>
              <a:rPr dirty="0" u="heavy" sz="20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</a:t>
            </a: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⾮交换的链路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9529" y="7195780"/>
            <a:ext cx="2003425" cy="8794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异步：字符填充</a:t>
            </a:r>
            <a:endParaRPr sz="2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同步：</a:t>
            </a:r>
            <a:r>
              <a:rPr dirty="0" u="heavy" sz="2050" spc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</a:t>
            </a: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⽐特填充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91525" y="4677344"/>
            <a:ext cx="1318895" cy="810895"/>
          </a:xfrm>
          <a:custGeom>
            <a:avLst/>
            <a:gdLst/>
            <a:ahLst/>
            <a:cxnLst/>
            <a:rect l="l" t="t" r="r" b="b"/>
            <a:pathLst>
              <a:path w="1318895" h="810895">
                <a:moveTo>
                  <a:pt x="1318284" y="0"/>
                </a:moveTo>
                <a:lnTo>
                  <a:pt x="445012" y="0"/>
                </a:lnTo>
                <a:lnTo>
                  <a:pt x="445012" y="810446"/>
                </a:lnTo>
                <a:lnTo>
                  <a:pt x="0" y="8104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60542" y="4995659"/>
            <a:ext cx="1527810" cy="358140"/>
          </a:xfrm>
          <a:custGeom>
            <a:avLst/>
            <a:gdLst/>
            <a:ahLst/>
            <a:cxnLst/>
            <a:rect l="l" t="t" r="r" b="b"/>
            <a:pathLst>
              <a:path w="1527809" h="358139">
                <a:moveTo>
                  <a:pt x="1527702" y="0"/>
                </a:moveTo>
                <a:lnTo>
                  <a:pt x="508885" y="0"/>
                </a:lnTo>
                <a:lnTo>
                  <a:pt x="508885" y="358104"/>
                </a:lnTo>
                <a:lnTo>
                  <a:pt x="0" y="35810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69960" y="4677344"/>
            <a:ext cx="1318895" cy="318770"/>
          </a:xfrm>
          <a:custGeom>
            <a:avLst/>
            <a:gdLst/>
            <a:ahLst/>
            <a:cxnLst/>
            <a:rect l="l" t="t" r="r" b="b"/>
            <a:pathLst>
              <a:path w="1318895" h="318770">
                <a:moveTo>
                  <a:pt x="1318284" y="318314"/>
                </a:moveTo>
                <a:lnTo>
                  <a:pt x="300514" y="318314"/>
                </a:lnTo>
                <a:lnTo>
                  <a:pt x="300514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94043" y="7644793"/>
            <a:ext cx="713105" cy="269240"/>
          </a:xfrm>
          <a:custGeom>
            <a:avLst/>
            <a:gdLst/>
            <a:ahLst/>
            <a:cxnLst/>
            <a:rect l="l" t="t" r="r" b="b"/>
            <a:pathLst>
              <a:path w="713104" h="269240">
                <a:moveTo>
                  <a:pt x="713067" y="0"/>
                </a:moveTo>
                <a:lnTo>
                  <a:pt x="310985" y="0"/>
                </a:lnTo>
                <a:lnTo>
                  <a:pt x="310985" y="269101"/>
                </a:lnTo>
                <a:lnTo>
                  <a:pt x="0" y="2691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94043" y="7373597"/>
            <a:ext cx="713105" cy="271780"/>
          </a:xfrm>
          <a:custGeom>
            <a:avLst/>
            <a:gdLst/>
            <a:ahLst/>
            <a:cxnLst/>
            <a:rect l="l" t="t" r="r" b="b"/>
            <a:pathLst>
              <a:path w="713104" h="271779">
                <a:moveTo>
                  <a:pt x="713067" y="271195"/>
                </a:moveTo>
                <a:lnTo>
                  <a:pt x="312032" y="271195"/>
                </a:lnTo>
                <a:lnTo>
                  <a:pt x="312032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59906" y="6320226"/>
            <a:ext cx="1067435" cy="1324610"/>
          </a:xfrm>
          <a:custGeom>
            <a:avLst/>
            <a:gdLst/>
            <a:ahLst/>
            <a:cxnLst/>
            <a:rect l="l" t="t" r="r" b="b"/>
            <a:pathLst>
              <a:path w="1067434" h="1324609">
                <a:moveTo>
                  <a:pt x="1066983" y="0"/>
                </a:moveTo>
                <a:lnTo>
                  <a:pt x="573804" y="0"/>
                </a:lnTo>
                <a:lnTo>
                  <a:pt x="573804" y="1324566"/>
                </a:lnTo>
                <a:lnTo>
                  <a:pt x="0" y="132456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91525" y="4677344"/>
            <a:ext cx="1318895" cy="270510"/>
          </a:xfrm>
          <a:custGeom>
            <a:avLst/>
            <a:gdLst/>
            <a:ahLst/>
            <a:cxnLst/>
            <a:rect l="l" t="t" r="r" b="b"/>
            <a:pathLst>
              <a:path w="1318895" h="270510">
                <a:moveTo>
                  <a:pt x="1318284" y="0"/>
                </a:moveTo>
                <a:lnTo>
                  <a:pt x="445012" y="0"/>
                </a:lnTo>
                <a:lnTo>
                  <a:pt x="445012" y="270148"/>
                </a:lnTo>
                <a:lnTo>
                  <a:pt x="0" y="27014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91525" y="4407195"/>
            <a:ext cx="1318895" cy="270510"/>
          </a:xfrm>
          <a:custGeom>
            <a:avLst/>
            <a:gdLst/>
            <a:ahLst/>
            <a:cxnLst/>
            <a:rect l="l" t="t" r="r" b="b"/>
            <a:pathLst>
              <a:path w="1318895" h="270510">
                <a:moveTo>
                  <a:pt x="1318284" y="270148"/>
                </a:moveTo>
                <a:lnTo>
                  <a:pt x="445012" y="270148"/>
                </a:lnTo>
                <a:lnTo>
                  <a:pt x="445012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91525" y="3866898"/>
            <a:ext cx="1318895" cy="810895"/>
          </a:xfrm>
          <a:custGeom>
            <a:avLst/>
            <a:gdLst/>
            <a:ahLst/>
            <a:cxnLst/>
            <a:rect l="l" t="t" r="r" b="b"/>
            <a:pathLst>
              <a:path w="1318895" h="810895">
                <a:moveTo>
                  <a:pt x="1318284" y="810446"/>
                </a:moveTo>
                <a:lnTo>
                  <a:pt x="446059" y="810446"/>
                </a:lnTo>
                <a:lnTo>
                  <a:pt x="446059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82941" y="6320226"/>
            <a:ext cx="1044575" cy="0"/>
          </a:xfrm>
          <a:custGeom>
            <a:avLst/>
            <a:gdLst/>
            <a:ahLst/>
            <a:cxnLst/>
            <a:rect l="l" t="t" r="r" b="b"/>
            <a:pathLst>
              <a:path w="1044575" h="0">
                <a:moveTo>
                  <a:pt x="0" y="0"/>
                </a:moveTo>
                <a:lnTo>
                  <a:pt x="104394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21684" y="4995659"/>
            <a:ext cx="1005205" cy="1324610"/>
          </a:xfrm>
          <a:custGeom>
            <a:avLst/>
            <a:gdLst/>
            <a:ahLst/>
            <a:cxnLst/>
            <a:rect l="l" t="t" r="r" b="b"/>
            <a:pathLst>
              <a:path w="1005204" h="1324610">
                <a:moveTo>
                  <a:pt x="0" y="0"/>
                </a:moveTo>
                <a:lnTo>
                  <a:pt x="512026" y="0"/>
                </a:lnTo>
                <a:lnTo>
                  <a:pt x="512026" y="1324566"/>
                </a:lnTo>
                <a:lnTo>
                  <a:pt x="1005204" y="132456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411685" y="4601719"/>
            <a:ext cx="2732405" cy="81089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243204" rIns="0" bIns="0" rtlCol="0" vert="horz">
            <a:spAutoFit/>
          </a:bodyPr>
          <a:lstStyle/>
          <a:p>
            <a:pPr marL="187325">
              <a:lnSpc>
                <a:spcPct val="100000"/>
              </a:lnSpc>
              <a:spcBef>
                <a:spcPts val="1914"/>
              </a:spcBef>
            </a:pPr>
            <a:r>
              <a:rPr dirty="0" sz="2050" spc="0">
                <a:latin typeface="Arial"/>
                <a:cs typeface="Arial"/>
              </a:rPr>
              <a:t>PPP</a:t>
            </a:r>
            <a:r>
              <a:rPr dirty="0" sz="2050" spc="5">
                <a:latin typeface="Microsoft JhengHei UI"/>
                <a:cs typeface="Microsoft JhengHei UI"/>
              </a:rPr>
              <a:t>协议的基本要求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411685" y="9556749"/>
            <a:ext cx="1750695" cy="81089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243204" rIns="0" bIns="0" rtlCol="0" vert="horz">
            <a:spAutoFit/>
          </a:bodyPr>
          <a:lstStyle/>
          <a:p>
            <a:pPr marL="220345">
              <a:lnSpc>
                <a:spcPct val="100000"/>
              </a:lnSpc>
              <a:spcBef>
                <a:spcPts val="1914"/>
              </a:spcBef>
            </a:pPr>
            <a:r>
              <a:rPr dirty="0" sz="2050" spc="0">
                <a:latin typeface="Arial"/>
                <a:cs typeface="Arial"/>
              </a:rPr>
              <a:t>PPP</a:t>
            </a:r>
            <a:r>
              <a:rPr dirty="0" sz="2050" spc="5">
                <a:latin typeface="Microsoft JhengHei UI"/>
                <a:cs typeface="Microsoft JhengHei UI"/>
              </a:rPr>
              <a:t>帧格式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11685" y="8231842"/>
            <a:ext cx="2213610" cy="81089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243204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1914"/>
              </a:spcBef>
            </a:pPr>
            <a:r>
              <a:rPr dirty="0" sz="2050" spc="0">
                <a:latin typeface="Arial"/>
                <a:cs typeface="Arial"/>
              </a:rPr>
              <a:t>PPP</a:t>
            </a:r>
            <a:r>
              <a:rPr dirty="0" sz="2050" spc="5">
                <a:latin typeface="Microsoft JhengHei UI"/>
                <a:cs typeface="Microsoft JhengHei UI"/>
              </a:rPr>
              <a:t>协议的组成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912726" y="6814452"/>
            <a:ext cx="488315" cy="3147060"/>
          </a:xfrm>
          <a:custGeom>
            <a:avLst/>
            <a:gdLst/>
            <a:ahLst/>
            <a:cxnLst/>
            <a:rect l="l" t="t" r="r" b="b"/>
            <a:pathLst>
              <a:path w="488315" h="3147059">
                <a:moveTo>
                  <a:pt x="0" y="0"/>
                </a:moveTo>
                <a:lnTo>
                  <a:pt x="0" y="3146501"/>
                </a:lnTo>
                <a:lnTo>
                  <a:pt x="487943" y="31465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912726" y="6814452"/>
            <a:ext cx="488315" cy="1822450"/>
          </a:xfrm>
          <a:custGeom>
            <a:avLst/>
            <a:gdLst/>
            <a:ahLst/>
            <a:cxnLst/>
            <a:rect l="l" t="t" r="r" b="b"/>
            <a:pathLst>
              <a:path w="488315" h="1822450">
                <a:moveTo>
                  <a:pt x="0" y="0"/>
                </a:moveTo>
                <a:lnTo>
                  <a:pt x="0" y="1821934"/>
                </a:lnTo>
                <a:lnTo>
                  <a:pt x="487943" y="182193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912726" y="5006130"/>
            <a:ext cx="488315" cy="820419"/>
          </a:xfrm>
          <a:custGeom>
            <a:avLst/>
            <a:gdLst/>
            <a:ahLst/>
            <a:cxnLst/>
            <a:rect l="l" t="t" r="r" b="b"/>
            <a:pathLst>
              <a:path w="488315" h="820420">
                <a:moveTo>
                  <a:pt x="0" y="819870"/>
                </a:moveTo>
                <a:lnTo>
                  <a:pt x="0" y="0"/>
                </a:lnTo>
                <a:lnTo>
                  <a:pt x="487943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5420254" y="7918890"/>
            <a:ext cx="1596390" cy="8794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链路控制协议</a:t>
            </a:r>
            <a:endParaRPr sz="2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2050" spc="5">
                <a:latin typeface="Microsoft JhengHei UI"/>
                <a:cs typeface="Microsoft JhengHei UI"/>
              </a:rPr>
              <a:t>⽹络控制协议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432954" y="8821694"/>
            <a:ext cx="1570990" cy="0"/>
          </a:xfrm>
          <a:custGeom>
            <a:avLst/>
            <a:gdLst/>
            <a:ahLst/>
            <a:cxnLst/>
            <a:rect l="l" t="t" r="r" b="b"/>
            <a:pathLst>
              <a:path w="1570990" h="0">
                <a:moveTo>
                  <a:pt x="0" y="0"/>
                </a:moveTo>
                <a:lnTo>
                  <a:pt x="1570632" y="0"/>
                </a:lnTo>
              </a:path>
            </a:pathLst>
          </a:custGeom>
          <a:ln w="151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5420254" y="8997548"/>
            <a:ext cx="36760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5">
                <a:latin typeface="Arial"/>
                <a:cs typeface="Arial"/>
              </a:rPr>
              <a:t>I</a:t>
            </a:r>
            <a:r>
              <a:rPr dirty="0" sz="2050" spc="0">
                <a:latin typeface="Arial"/>
                <a:cs typeface="Arial"/>
              </a:rPr>
              <a:t>P</a:t>
            </a:r>
            <a:r>
              <a:rPr dirty="0" sz="2050" spc="5">
                <a:latin typeface="Microsoft JhengHei UI"/>
                <a:cs typeface="Microsoft JhengHei UI"/>
              </a:rPr>
              <a:t>数据报封装到串⾏链路的⽅法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432954" y="9361023"/>
            <a:ext cx="3650615" cy="0"/>
          </a:xfrm>
          <a:custGeom>
            <a:avLst/>
            <a:gdLst/>
            <a:ahLst/>
            <a:cxnLst/>
            <a:rect l="l" t="t" r="r" b="b"/>
            <a:pathLst>
              <a:path w="3650615" h="0">
                <a:moveTo>
                  <a:pt x="0" y="0"/>
                </a:moveTo>
                <a:lnTo>
                  <a:pt x="3650366" y="0"/>
                </a:lnTo>
              </a:path>
            </a:pathLst>
          </a:custGeom>
          <a:ln w="191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635156" y="8097135"/>
            <a:ext cx="733425" cy="539750"/>
          </a:xfrm>
          <a:custGeom>
            <a:avLst/>
            <a:gdLst/>
            <a:ahLst/>
            <a:cxnLst/>
            <a:rect l="l" t="t" r="r" b="b"/>
            <a:pathLst>
              <a:path w="733425" h="539750">
                <a:moveTo>
                  <a:pt x="0" y="539250"/>
                </a:moveTo>
                <a:lnTo>
                  <a:pt x="457577" y="539250"/>
                </a:lnTo>
                <a:lnTo>
                  <a:pt x="457577" y="0"/>
                </a:lnTo>
                <a:lnTo>
                  <a:pt x="7329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635156" y="8636386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 h="0">
                <a:moveTo>
                  <a:pt x="0" y="0"/>
                </a:moveTo>
                <a:lnTo>
                  <a:pt x="7329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635156" y="8636386"/>
            <a:ext cx="733425" cy="540385"/>
          </a:xfrm>
          <a:custGeom>
            <a:avLst/>
            <a:gdLst/>
            <a:ahLst/>
            <a:cxnLst/>
            <a:rect l="l" t="t" r="r" b="b"/>
            <a:pathLst>
              <a:path w="733425" h="540384">
                <a:moveTo>
                  <a:pt x="0" y="0"/>
                </a:moveTo>
                <a:lnTo>
                  <a:pt x="457577" y="0"/>
                </a:lnTo>
                <a:lnTo>
                  <a:pt x="457577" y="540297"/>
                </a:lnTo>
                <a:lnTo>
                  <a:pt x="732961" y="54029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5897307" y="2125389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简单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910007" y="2488864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 h="0">
                <a:moveTo>
                  <a:pt x="0" y="0"/>
                </a:moveTo>
                <a:lnTo>
                  <a:pt x="523544" y="0"/>
                </a:lnTo>
              </a:path>
            </a:pathLst>
          </a:custGeom>
          <a:ln w="151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5897307" y="2665715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封装成帧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5910007" y="3029190"/>
            <a:ext cx="1047115" cy="0"/>
          </a:xfrm>
          <a:custGeom>
            <a:avLst/>
            <a:gdLst/>
            <a:ahLst/>
            <a:cxnLst/>
            <a:rect l="l" t="t" r="r" b="b"/>
            <a:pathLst>
              <a:path w="1047115" h="0">
                <a:moveTo>
                  <a:pt x="0" y="0"/>
                </a:moveTo>
                <a:lnTo>
                  <a:pt x="1047088" y="0"/>
                </a:lnTo>
              </a:path>
            </a:pathLst>
          </a:custGeom>
          <a:ln w="151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5897307" y="3206042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透明性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5910007" y="3569517"/>
            <a:ext cx="785495" cy="0"/>
          </a:xfrm>
          <a:custGeom>
            <a:avLst/>
            <a:gdLst/>
            <a:ahLst/>
            <a:cxnLst/>
            <a:rect l="l" t="t" r="r" b="b"/>
            <a:pathLst>
              <a:path w="785494" h="0">
                <a:moveTo>
                  <a:pt x="0" y="0"/>
                </a:moveTo>
                <a:lnTo>
                  <a:pt x="785316" y="0"/>
                </a:lnTo>
              </a:path>
            </a:pathLst>
          </a:custGeom>
          <a:ln w="151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5897307" y="3746370"/>
            <a:ext cx="1858010" cy="25057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多种⽹络层协议</a:t>
            </a:r>
            <a:endParaRPr sz="2050">
              <a:latin typeface="Microsoft JhengHei UI"/>
              <a:cs typeface="Microsoft JhengHei UI"/>
            </a:endParaRPr>
          </a:p>
          <a:p>
            <a:pPr marL="12700" marR="266700">
              <a:lnSpc>
                <a:spcPct val="172900"/>
              </a:lnSpc>
              <a:spcBef>
                <a:spcPts val="35"/>
              </a:spcBef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多种类型链路 </a:t>
            </a: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差错控制</a:t>
            </a:r>
            <a:endParaRPr sz="2050">
              <a:latin typeface="Microsoft JhengHei UI"/>
              <a:cs typeface="Microsoft JhengHei UI"/>
            </a:endParaRPr>
          </a:p>
          <a:p>
            <a:pPr marL="12700" marR="266700">
              <a:lnSpc>
                <a:spcPct val="172900"/>
              </a:lnSpc>
              <a:spcBef>
                <a:spcPts val="5"/>
              </a:spcBef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检测链路状态 </a:t>
            </a:r>
            <a:r>
              <a:rPr dirty="0" sz="2050" spc="5">
                <a:latin typeface="Microsoft JhengHei UI"/>
                <a:cs typeface="Microsoft JhengHei UI"/>
              </a:rPr>
              <a:t>最⼤传输单元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910007" y="6275784"/>
            <a:ext cx="1570990" cy="0"/>
          </a:xfrm>
          <a:custGeom>
            <a:avLst/>
            <a:gdLst/>
            <a:ahLst/>
            <a:cxnLst/>
            <a:rect l="l" t="t" r="r" b="b"/>
            <a:pathLst>
              <a:path w="1570990" h="0">
                <a:moveTo>
                  <a:pt x="0" y="0"/>
                </a:moveTo>
                <a:lnTo>
                  <a:pt x="1570632" y="0"/>
                </a:lnTo>
              </a:path>
            </a:pathLst>
          </a:custGeom>
          <a:ln w="151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5897307" y="6457270"/>
            <a:ext cx="185801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⽹络层地址协商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5910007" y="6820744"/>
            <a:ext cx="1832610" cy="0"/>
          </a:xfrm>
          <a:custGeom>
            <a:avLst/>
            <a:gdLst/>
            <a:ahLst/>
            <a:cxnLst/>
            <a:rect l="l" t="t" r="r" b="b"/>
            <a:pathLst>
              <a:path w="1832609" h="0">
                <a:moveTo>
                  <a:pt x="0" y="0"/>
                </a:moveTo>
                <a:lnTo>
                  <a:pt x="1832404" y="0"/>
                </a:lnTo>
              </a:path>
            </a:pathLst>
          </a:custGeom>
          <a:ln w="1518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5897307" y="6997597"/>
            <a:ext cx="15963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5">
                <a:uFill>
                  <a:solidFill>
                    <a:srgbClr val="000000"/>
                  </a:solidFill>
                </a:uFill>
                <a:latin typeface="Microsoft JhengHei UI"/>
                <a:cs typeface="Microsoft JhengHei UI"/>
              </a:rPr>
              <a:t>数据压缩协商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5153465" y="2303594"/>
            <a:ext cx="692150" cy="2702560"/>
          </a:xfrm>
          <a:custGeom>
            <a:avLst/>
            <a:gdLst/>
            <a:ahLst/>
            <a:cxnLst/>
            <a:rect l="l" t="t" r="r" b="b"/>
            <a:pathLst>
              <a:path w="692150" h="2702560">
                <a:moveTo>
                  <a:pt x="0" y="2702535"/>
                </a:moveTo>
                <a:lnTo>
                  <a:pt x="328785" y="2702535"/>
                </a:lnTo>
                <a:lnTo>
                  <a:pt x="328785" y="0"/>
                </a:lnTo>
                <a:lnTo>
                  <a:pt x="6921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153465" y="2843892"/>
            <a:ext cx="692150" cy="2162810"/>
          </a:xfrm>
          <a:custGeom>
            <a:avLst/>
            <a:gdLst/>
            <a:ahLst/>
            <a:cxnLst/>
            <a:rect l="l" t="t" r="r" b="b"/>
            <a:pathLst>
              <a:path w="692150" h="2162810">
                <a:moveTo>
                  <a:pt x="0" y="2162237"/>
                </a:moveTo>
                <a:lnTo>
                  <a:pt x="328785" y="2162237"/>
                </a:lnTo>
                <a:lnTo>
                  <a:pt x="328785" y="0"/>
                </a:lnTo>
                <a:lnTo>
                  <a:pt x="6921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153465" y="3384190"/>
            <a:ext cx="692150" cy="1622425"/>
          </a:xfrm>
          <a:custGeom>
            <a:avLst/>
            <a:gdLst/>
            <a:ahLst/>
            <a:cxnLst/>
            <a:rect l="l" t="t" r="r" b="b"/>
            <a:pathLst>
              <a:path w="692150" h="1622425">
                <a:moveTo>
                  <a:pt x="0" y="1621940"/>
                </a:moveTo>
                <a:lnTo>
                  <a:pt x="328785" y="1621940"/>
                </a:lnTo>
                <a:lnTo>
                  <a:pt x="328785" y="0"/>
                </a:lnTo>
                <a:lnTo>
                  <a:pt x="6921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153465" y="3924487"/>
            <a:ext cx="692150" cy="1082040"/>
          </a:xfrm>
          <a:custGeom>
            <a:avLst/>
            <a:gdLst/>
            <a:ahLst/>
            <a:cxnLst/>
            <a:rect l="l" t="t" r="r" b="b"/>
            <a:pathLst>
              <a:path w="692150" h="1082039">
                <a:moveTo>
                  <a:pt x="0" y="1081642"/>
                </a:moveTo>
                <a:lnTo>
                  <a:pt x="328785" y="1081642"/>
                </a:lnTo>
                <a:lnTo>
                  <a:pt x="328785" y="0"/>
                </a:lnTo>
                <a:lnTo>
                  <a:pt x="6921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153465" y="4470020"/>
            <a:ext cx="692150" cy="536575"/>
          </a:xfrm>
          <a:custGeom>
            <a:avLst/>
            <a:gdLst/>
            <a:ahLst/>
            <a:cxnLst/>
            <a:rect l="l" t="t" r="r" b="b"/>
            <a:pathLst>
              <a:path w="692150" h="536575">
                <a:moveTo>
                  <a:pt x="0" y="536109"/>
                </a:moveTo>
                <a:lnTo>
                  <a:pt x="328785" y="536109"/>
                </a:lnTo>
                <a:lnTo>
                  <a:pt x="328785" y="0"/>
                </a:lnTo>
                <a:lnTo>
                  <a:pt x="6921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153465" y="5006130"/>
            <a:ext cx="692150" cy="4445"/>
          </a:xfrm>
          <a:custGeom>
            <a:avLst/>
            <a:gdLst/>
            <a:ahLst/>
            <a:cxnLst/>
            <a:rect l="l" t="t" r="r" b="b"/>
            <a:pathLst>
              <a:path w="692150" h="4445">
                <a:moveTo>
                  <a:pt x="-10470" y="2094"/>
                </a:moveTo>
                <a:lnTo>
                  <a:pt x="702596" y="2094"/>
                </a:lnTo>
              </a:path>
            </a:pathLst>
          </a:custGeom>
          <a:ln w="251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153465" y="5006130"/>
            <a:ext cx="692150" cy="544830"/>
          </a:xfrm>
          <a:custGeom>
            <a:avLst/>
            <a:gdLst/>
            <a:ahLst/>
            <a:cxnLst/>
            <a:rect l="l" t="t" r="r" b="b"/>
            <a:pathLst>
              <a:path w="692150" h="544829">
                <a:moveTo>
                  <a:pt x="0" y="0"/>
                </a:moveTo>
                <a:lnTo>
                  <a:pt x="328785" y="0"/>
                </a:lnTo>
                <a:lnTo>
                  <a:pt x="328785" y="544486"/>
                </a:lnTo>
                <a:lnTo>
                  <a:pt x="692125" y="54448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153465" y="5006130"/>
            <a:ext cx="692150" cy="1085215"/>
          </a:xfrm>
          <a:custGeom>
            <a:avLst/>
            <a:gdLst/>
            <a:ahLst/>
            <a:cxnLst/>
            <a:rect l="l" t="t" r="r" b="b"/>
            <a:pathLst>
              <a:path w="692150" h="1085214">
                <a:moveTo>
                  <a:pt x="0" y="0"/>
                </a:moveTo>
                <a:lnTo>
                  <a:pt x="328785" y="0"/>
                </a:lnTo>
                <a:lnTo>
                  <a:pt x="328785" y="1084783"/>
                </a:lnTo>
                <a:lnTo>
                  <a:pt x="692125" y="108478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153465" y="5006130"/>
            <a:ext cx="692150" cy="1629410"/>
          </a:xfrm>
          <a:custGeom>
            <a:avLst/>
            <a:gdLst/>
            <a:ahLst/>
            <a:cxnLst/>
            <a:rect l="l" t="t" r="r" b="b"/>
            <a:pathLst>
              <a:path w="692150" h="1629409">
                <a:moveTo>
                  <a:pt x="0" y="0"/>
                </a:moveTo>
                <a:lnTo>
                  <a:pt x="328785" y="0"/>
                </a:lnTo>
                <a:lnTo>
                  <a:pt x="328785" y="1629269"/>
                </a:lnTo>
                <a:lnTo>
                  <a:pt x="692125" y="162926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153465" y="5006130"/>
            <a:ext cx="692150" cy="2169795"/>
          </a:xfrm>
          <a:custGeom>
            <a:avLst/>
            <a:gdLst/>
            <a:ahLst/>
            <a:cxnLst/>
            <a:rect l="l" t="t" r="r" b="b"/>
            <a:pathLst>
              <a:path w="692150" h="2169795">
                <a:moveTo>
                  <a:pt x="0" y="0"/>
                </a:moveTo>
                <a:lnTo>
                  <a:pt x="328785" y="0"/>
                </a:lnTo>
                <a:lnTo>
                  <a:pt x="328785" y="2169567"/>
                </a:lnTo>
                <a:lnTo>
                  <a:pt x="692125" y="216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42128" y="8312998"/>
            <a:ext cx="4953000" cy="962025"/>
          </a:xfrm>
          <a:custGeom>
            <a:avLst/>
            <a:gdLst/>
            <a:ahLst/>
            <a:cxnLst/>
            <a:rect l="l" t="t" r="r" b="b"/>
            <a:pathLst>
              <a:path w="4953000" h="962025">
                <a:moveTo>
                  <a:pt x="68522" y="0"/>
                </a:moveTo>
                <a:lnTo>
                  <a:pt x="4884206" y="0"/>
                </a:lnTo>
                <a:lnTo>
                  <a:pt x="4897842" y="52"/>
                </a:lnTo>
                <a:lnTo>
                  <a:pt x="4939662" y="13066"/>
                </a:lnTo>
                <a:lnTo>
                  <a:pt x="4952676" y="54886"/>
                </a:lnTo>
                <a:lnTo>
                  <a:pt x="4952728" y="68522"/>
                </a:lnTo>
                <a:lnTo>
                  <a:pt x="4952728" y="893245"/>
                </a:lnTo>
                <a:lnTo>
                  <a:pt x="4949370" y="933460"/>
                </a:lnTo>
                <a:lnTo>
                  <a:pt x="4917572" y="960350"/>
                </a:lnTo>
                <a:lnTo>
                  <a:pt x="4884206" y="961767"/>
                </a:lnTo>
                <a:lnTo>
                  <a:pt x="68522" y="961767"/>
                </a:lnTo>
                <a:lnTo>
                  <a:pt x="28306" y="958409"/>
                </a:lnTo>
                <a:lnTo>
                  <a:pt x="1416" y="926611"/>
                </a:lnTo>
                <a:lnTo>
                  <a:pt x="0" y="893245"/>
                </a:lnTo>
                <a:lnTo>
                  <a:pt x="0" y="68522"/>
                </a:lnTo>
                <a:lnTo>
                  <a:pt x="3357" y="28306"/>
                </a:lnTo>
                <a:lnTo>
                  <a:pt x="35155" y="1416"/>
                </a:lnTo>
                <a:lnTo>
                  <a:pt x="6852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134321" y="6922877"/>
            <a:ext cx="4953000" cy="962025"/>
          </a:xfrm>
          <a:custGeom>
            <a:avLst/>
            <a:gdLst/>
            <a:ahLst/>
            <a:cxnLst/>
            <a:rect l="l" t="t" r="r" b="b"/>
            <a:pathLst>
              <a:path w="4953000" h="962025">
                <a:moveTo>
                  <a:pt x="68522" y="0"/>
                </a:moveTo>
                <a:lnTo>
                  <a:pt x="4884206" y="0"/>
                </a:lnTo>
                <a:lnTo>
                  <a:pt x="4897842" y="52"/>
                </a:lnTo>
                <a:lnTo>
                  <a:pt x="4939662" y="13066"/>
                </a:lnTo>
                <a:lnTo>
                  <a:pt x="4952676" y="54886"/>
                </a:lnTo>
                <a:lnTo>
                  <a:pt x="4952728" y="68522"/>
                </a:lnTo>
                <a:lnTo>
                  <a:pt x="4952728" y="893245"/>
                </a:lnTo>
                <a:lnTo>
                  <a:pt x="4949370" y="933460"/>
                </a:lnTo>
                <a:lnTo>
                  <a:pt x="4917572" y="960350"/>
                </a:lnTo>
                <a:lnTo>
                  <a:pt x="4884206" y="961767"/>
                </a:lnTo>
                <a:lnTo>
                  <a:pt x="68522" y="961767"/>
                </a:lnTo>
                <a:lnTo>
                  <a:pt x="28306" y="958409"/>
                </a:lnTo>
                <a:lnTo>
                  <a:pt x="1416" y="926611"/>
                </a:lnTo>
                <a:lnTo>
                  <a:pt x="0" y="893245"/>
                </a:lnTo>
                <a:lnTo>
                  <a:pt x="0" y="68522"/>
                </a:lnTo>
                <a:lnTo>
                  <a:pt x="3357" y="28306"/>
                </a:lnTo>
                <a:lnTo>
                  <a:pt x="35155" y="1416"/>
                </a:lnTo>
                <a:lnTo>
                  <a:pt x="6852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552149" y="5660925"/>
            <a:ext cx="4953000" cy="962025"/>
          </a:xfrm>
          <a:custGeom>
            <a:avLst/>
            <a:gdLst/>
            <a:ahLst/>
            <a:cxnLst/>
            <a:rect l="l" t="t" r="r" b="b"/>
            <a:pathLst>
              <a:path w="4953000" h="962025">
                <a:moveTo>
                  <a:pt x="68522" y="0"/>
                </a:moveTo>
                <a:lnTo>
                  <a:pt x="4884206" y="0"/>
                </a:lnTo>
                <a:lnTo>
                  <a:pt x="4897842" y="52"/>
                </a:lnTo>
                <a:lnTo>
                  <a:pt x="4939662" y="13066"/>
                </a:lnTo>
                <a:lnTo>
                  <a:pt x="4952676" y="54886"/>
                </a:lnTo>
                <a:lnTo>
                  <a:pt x="4952728" y="68522"/>
                </a:lnTo>
                <a:lnTo>
                  <a:pt x="4952728" y="893245"/>
                </a:lnTo>
                <a:lnTo>
                  <a:pt x="4949370" y="933460"/>
                </a:lnTo>
                <a:lnTo>
                  <a:pt x="4917572" y="960350"/>
                </a:lnTo>
                <a:lnTo>
                  <a:pt x="4884206" y="961767"/>
                </a:lnTo>
                <a:lnTo>
                  <a:pt x="68522" y="961767"/>
                </a:lnTo>
                <a:lnTo>
                  <a:pt x="28306" y="958409"/>
                </a:lnTo>
                <a:lnTo>
                  <a:pt x="1416" y="926611"/>
                </a:lnTo>
                <a:lnTo>
                  <a:pt x="0" y="893245"/>
                </a:lnTo>
                <a:lnTo>
                  <a:pt x="0" y="68522"/>
                </a:lnTo>
                <a:lnTo>
                  <a:pt x="3357" y="28306"/>
                </a:lnTo>
                <a:lnTo>
                  <a:pt x="35155" y="1416"/>
                </a:lnTo>
                <a:lnTo>
                  <a:pt x="6852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99157" y="4398970"/>
            <a:ext cx="4953000" cy="962025"/>
          </a:xfrm>
          <a:custGeom>
            <a:avLst/>
            <a:gdLst/>
            <a:ahLst/>
            <a:cxnLst/>
            <a:rect l="l" t="t" r="r" b="b"/>
            <a:pathLst>
              <a:path w="4953000" h="962025">
                <a:moveTo>
                  <a:pt x="68522" y="0"/>
                </a:moveTo>
                <a:lnTo>
                  <a:pt x="4884206" y="0"/>
                </a:lnTo>
                <a:lnTo>
                  <a:pt x="4897842" y="52"/>
                </a:lnTo>
                <a:lnTo>
                  <a:pt x="4939662" y="13066"/>
                </a:lnTo>
                <a:lnTo>
                  <a:pt x="4952676" y="54886"/>
                </a:lnTo>
                <a:lnTo>
                  <a:pt x="4952728" y="68522"/>
                </a:lnTo>
                <a:lnTo>
                  <a:pt x="4952728" y="893245"/>
                </a:lnTo>
                <a:lnTo>
                  <a:pt x="4949370" y="933460"/>
                </a:lnTo>
                <a:lnTo>
                  <a:pt x="4917572" y="960350"/>
                </a:lnTo>
                <a:lnTo>
                  <a:pt x="4884206" y="961767"/>
                </a:lnTo>
                <a:lnTo>
                  <a:pt x="68522" y="961767"/>
                </a:lnTo>
                <a:lnTo>
                  <a:pt x="28306" y="958409"/>
                </a:lnTo>
                <a:lnTo>
                  <a:pt x="1416" y="926611"/>
                </a:lnTo>
                <a:lnTo>
                  <a:pt x="0" y="893245"/>
                </a:lnTo>
                <a:lnTo>
                  <a:pt x="0" y="68522"/>
                </a:lnTo>
                <a:lnTo>
                  <a:pt x="3357" y="28306"/>
                </a:lnTo>
                <a:lnTo>
                  <a:pt x="35155" y="1416"/>
                </a:lnTo>
                <a:lnTo>
                  <a:pt x="6852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87849" y="3008849"/>
            <a:ext cx="4947920" cy="962025"/>
          </a:xfrm>
          <a:custGeom>
            <a:avLst/>
            <a:gdLst/>
            <a:ahLst/>
            <a:cxnLst/>
            <a:rect l="l" t="t" r="r" b="b"/>
            <a:pathLst>
              <a:path w="4947920" h="962025">
                <a:moveTo>
                  <a:pt x="68522" y="0"/>
                </a:moveTo>
                <a:lnTo>
                  <a:pt x="4878980" y="0"/>
                </a:lnTo>
                <a:lnTo>
                  <a:pt x="4892615" y="52"/>
                </a:lnTo>
                <a:lnTo>
                  <a:pt x="4934435" y="13066"/>
                </a:lnTo>
                <a:lnTo>
                  <a:pt x="4947450" y="54886"/>
                </a:lnTo>
                <a:lnTo>
                  <a:pt x="4947502" y="68522"/>
                </a:lnTo>
                <a:lnTo>
                  <a:pt x="4947502" y="893245"/>
                </a:lnTo>
                <a:lnTo>
                  <a:pt x="4944144" y="933460"/>
                </a:lnTo>
                <a:lnTo>
                  <a:pt x="4912346" y="960350"/>
                </a:lnTo>
                <a:lnTo>
                  <a:pt x="4878980" y="961767"/>
                </a:lnTo>
                <a:lnTo>
                  <a:pt x="68522" y="961767"/>
                </a:lnTo>
                <a:lnTo>
                  <a:pt x="28306" y="958409"/>
                </a:lnTo>
                <a:lnTo>
                  <a:pt x="1416" y="926611"/>
                </a:lnTo>
                <a:lnTo>
                  <a:pt x="0" y="893245"/>
                </a:lnTo>
                <a:lnTo>
                  <a:pt x="0" y="68522"/>
                </a:lnTo>
                <a:lnTo>
                  <a:pt x="3357" y="28306"/>
                </a:lnTo>
                <a:lnTo>
                  <a:pt x="35155" y="1416"/>
                </a:lnTo>
                <a:lnTo>
                  <a:pt x="6852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794501" y="3242485"/>
            <a:ext cx="33242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局域⽹的数据链路层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7913" y="4660522"/>
            <a:ext cx="256476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04">
                <a:latin typeface="Tahoma"/>
                <a:cs typeface="Tahoma"/>
              </a:rPr>
              <a:t>CSMA/CD</a:t>
            </a:r>
            <a:r>
              <a:rPr dirty="0" sz="2850" spc="-170">
                <a:latin typeface="Tahoma"/>
                <a:cs typeface="Tahoma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78174" y="5894559"/>
            <a:ext cx="36906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使⽤集线器的星形拓扑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43585" y="7183152"/>
            <a:ext cx="33242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以太⽹的信道利⽤率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13745" y="8579315"/>
            <a:ext cx="28975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以太⽹的</a:t>
            </a:r>
            <a:r>
              <a:rPr dirty="0" sz="2850" spc="35">
                <a:latin typeface="Microsoft JhengHei UI"/>
                <a:cs typeface="Microsoft JhengHei UI"/>
              </a:rPr>
              <a:t> </a:t>
            </a:r>
            <a:r>
              <a:rPr dirty="0" sz="2850" spc="315">
                <a:latin typeface="Tahoma"/>
                <a:cs typeface="Tahoma"/>
              </a:rPr>
              <a:t>MAC</a:t>
            </a:r>
            <a:r>
              <a:rPr dirty="0" sz="2850" spc="-135">
                <a:latin typeface="Tahoma"/>
                <a:cs typeface="Tahoma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521132" y="715916"/>
            <a:ext cx="70618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使⽤⼴播信道的数据链路层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CSMA</a:t>
            </a:r>
            <a:r>
              <a:rPr dirty="0" sz="3600">
                <a:latin typeface="Arial"/>
                <a:cs typeface="Arial"/>
              </a:rPr>
              <a:t>/</a:t>
            </a:r>
            <a:r>
              <a:rPr dirty="0" sz="3600" spc="15">
                <a:latin typeface="Arial"/>
                <a:cs typeface="Arial"/>
              </a:rPr>
              <a:t>CD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1924" y="8389415"/>
            <a:ext cx="40570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局域⽹最主要的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特点</a:t>
            </a:r>
            <a:r>
              <a:rPr dirty="0" sz="2850" spc="30">
                <a:latin typeface="Microsoft JhengHei UI"/>
                <a:cs typeface="Microsoft JhengHei UI"/>
              </a:rPr>
              <a:t>是：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1924" y="901303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1924" y="957741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6203" y="8829192"/>
            <a:ext cx="4789805" cy="1154430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⽹络为⼀个单位所拥有；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地理范围和站点数⽬均有限。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局域⽹的数据链路层</a:t>
            </a:r>
          </a:p>
        </p:txBody>
      </p:sp>
      <p:sp>
        <p:nvSpPr>
          <p:cNvPr id="11" name="object 11"/>
          <p:cNvSpPr/>
          <p:nvPr/>
        </p:nvSpPr>
        <p:spPr>
          <a:xfrm>
            <a:off x="6083584" y="1790521"/>
            <a:ext cx="13759235" cy="6457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81478" y="2167473"/>
            <a:ext cx="12963525" cy="5661660"/>
          </a:xfrm>
          <a:custGeom>
            <a:avLst/>
            <a:gdLst/>
            <a:ahLst/>
            <a:cxnLst/>
            <a:rect l="l" t="t" r="r" b="b"/>
            <a:pathLst>
              <a:path w="12963525" h="56616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403477"/>
                </a:lnTo>
                <a:lnTo>
                  <a:pt x="197" y="5454847"/>
                </a:lnTo>
                <a:lnTo>
                  <a:pt x="1581" y="5496274"/>
                </a:lnTo>
                <a:lnTo>
                  <a:pt x="12649" y="5554982"/>
                </a:lnTo>
                <a:lnTo>
                  <a:pt x="49226" y="5612395"/>
                </a:lnTo>
                <a:lnTo>
                  <a:pt x="106640" y="5648972"/>
                </a:lnTo>
                <a:lnTo>
                  <a:pt x="165348" y="5660041"/>
                </a:lnTo>
                <a:lnTo>
                  <a:pt x="206776" y="5661424"/>
                </a:lnTo>
                <a:lnTo>
                  <a:pt x="258146" y="5661622"/>
                </a:lnTo>
                <a:lnTo>
                  <a:pt x="12705299" y="5661622"/>
                </a:lnTo>
                <a:lnTo>
                  <a:pt x="12756671" y="5661424"/>
                </a:lnTo>
                <a:lnTo>
                  <a:pt x="12798099" y="5660041"/>
                </a:lnTo>
                <a:lnTo>
                  <a:pt x="12856802" y="5648972"/>
                </a:lnTo>
                <a:lnTo>
                  <a:pt x="12914218" y="5612395"/>
                </a:lnTo>
                <a:lnTo>
                  <a:pt x="12950799" y="5554982"/>
                </a:lnTo>
                <a:lnTo>
                  <a:pt x="12961867" y="5496274"/>
                </a:lnTo>
                <a:lnTo>
                  <a:pt x="12963250" y="5454847"/>
                </a:lnTo>
                <a:lnTo>
                  <a:pt x="12963448" y="540347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81478" y="2167473"/>
            <a:ext cx="12963525" cy="5661660"/>
          </a:xfrm>
          <a:custGeom>
            <a:avLst/>
            <a:gdLst/>
            <a:ahLst/>
            <a:cxnLst/>
            <a:rect l="l" t="t" r="r" b="b"/>
            <a:pathLst>
              <a:path w="12963525" h="56616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403477"/>
                </a:lnTo>
                <a:lnTo>
                  <a:pt x="12963250" y="5454847"/>
                </a:lnTo>
                <a:lnTo>
                  <a:pt x="12961867" y="5496274"/>
                </a:lnTo>
                <a:lnTo>
                  <a:pt x="12950799" y="5554982"/>
                </a:lnTo>
                <a:lnTo>
                  <a:pt x="12914218" y="5612395"/>
                </a:lnTo>
                <a:lnTo>
                  <a:pt x="12856802" y="5648972"/>
                </a:lnTo>
                <a:lnTo>
                  <a:pt x="12798099" y="5660041"/>
                </a:lnTo>
                <a:lnTo>
                  <a:pt x="12756671" y="5661424"/>
                </a:lnTo>
                <a:lnTo>
                  <a:pt x="12705299" y="5661622"/>
                </a:lnTo>
                <a:lnTo>
                  <a:pt x="258145" y="5661622"/>
                </a:lnTo>
                <a:lnTo>
                  <a:pt x="206775" y="5661424"/>
                </a:lnTo>
                <a:lnTo>
                  <a:pt x="165348" y="5660041"/>
                </a:lnTo>
                <a:lnTo>
                  <a:pt x="106640" y="5648972"/>
                </a:lnTo>
                <a:lnTo>
                  <a:pt x="49226" y="5612395"/>
                </a:lnTo>
                <a:lnTo>
                  <a:pt x="12650" y="5554982"/>
                </a:lnTo>
                <a:lnTo>
                  <a:pt x="1581" y="5496274"/>
                </a:lnTo>
                <a:lnTo>
                  <a:pt x="197" y="5454847"/>
                </a:lnTo>
                <a:lnTo>
                  <a:pt x="0" y="540347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166645" y="2768065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20707" y="2718031"/>
            <a:ext cx="4159885" cy="439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5">
                <a:latin typeface="Microsoft JhengHei UI"/>
                <a:cs typeface="Microsoft JhengHei UI"/>
              </a:rPr>
              <a:t>局域⽹具有如下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主要优点：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4502044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4068" y="5080037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4068" y="3131422"/>
            <a:ext cx="11059160" cy="2337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6395" marR="5080" indent="-353695">
              <a:lnSpc>
                <a:spcPct val="140500"/>
              </a:lnSpc>
              <a:spcBef>
                <a:spcPts val="95"/>
              </a:spcBef>
              <a:buClr>
                <a:srgbClr val="000000"/>
              </a:buClr>
              <a:buSzPct val="74074"/>
              <a:buFont typeface="Arial"/>
              <a:buChar char="•"/>
              <a:tabLst>
                <a:tab pos="366395" algn="l"/>
                <a:tab pos="367030" algn="l"/>
              </a:tabLst>
            </a:pP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具有⼴播功能，</a:t>
            </a:r>
            <a:r>
              <a:rPr dirty="0" sz="2700" spc="5">
                <a:latin typeface="Microsoft JhengHei UI"/>
                <a:cs typeface="Microsoft JhengHei UI"/>
              </a:rPr>
              <a:t>从⼀个站点可很⽅便地访问全⽹。局域⽹上的主机可共 </a:t>
            </a:r>
            <a:r>
              <a:rPr dirty="0" sz="2700" spc="5">
                <a:latin typeface="Microsoft JhengHei UI"/>
                <a:cs typeface="Microsoft JhengHei UI"/>
              </a:rPr>
              <a:t>享连接在局域⽹上的各种硬件和软件资源；</a:t>
            </a:r>
            <a:endParaRPr sz="2700">
              <a:latin typeface="Microsoft JhengHei UI"/>
              <a:cs typeface="Microsoft JhengHei UI"/>
            </a:endParaRPr>
          </a:p>
          <a:p>
            <a:pPr marL="366395" marR="694055">
              <a:lnSpc>
                <a:spcPts val="4550"/>
              </a:lnSpc>
              <a:spcBef>
                <a:spcPts val="370"/>
              </a:spcBef>
            </a:pP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便于系统的扩展</a:t>
            </a:r>
            <a:r>
              <a:rPr dirty="0" sz="2700" spc="5">
                <a:latin typeface="Microsoft JhengHei UI"/>
                <a:cs typeface="Microsoft JhengHei UI"/>
              </a:rPr>
              <a:t>和逐渐地演变，各设备的位置可灵活调整和改变； </a:t>
            </a:r>
            <a:r>
              <a:rPr dirty="0" sz="2700" spc="5">
                <a:latin typeface="Microsoft JhengHei UI"/>
                <a:cs typeface="Microsoft JhengHei UI"/>
              </a:rPr>
              <a:t>提⾼了系统的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可靠性、可⽤性和⽣存性</a:t>
            </a:r>
            <a:r>
              <a:rPr dirty="0" sz="2700" spc="5">
                <a:latin typeface="Microsoft JhengHei UI"/>
                <a:cs typeface="Microsoft JhengHei UI"/>
              </a:rPr>
              <a:t>。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1491" y="6236022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1491" y="6814015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1491" y="5443394"/>
            <a:ext cx="10714355" cy="1759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6395" marR="5080" indent="-353695">
              <a:lnSpc>
                <a:spcPct val="140500"/>
              </a:lnSpc>
              <a:spcBef>
                <a:spcPts val="95"/>
              </a:spcBef>
              <a:buSzPct val="74074"/>
              <a:buFont typeface="Arial"/>
              <a:buChar char="•"/>
              <a:tabLst>
                <a:tab pos="366395" algn="l"/>
                <a:tab pos="367030" algn="l"/>
              </a:tabLst>
            </a:pP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可靠性</a:t>
            </a:r>
            <a:r>
              <a:rPr dirty="0" sz="2700" spc="5">
                <a:latin typeface="Microsoft JhengHei UI"/>
                <a:cs typeface="Microsoft JhengHei UI"/>
              </a:rPr>
              <a:t>：⼀定的条件下和规定的时间内⽆故障完成⽹络功能的能⼒； </a:t>
            </a: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可⽤性</a:t>
            </a:r>
            <a:r>
              <a:rPr dirty="0" sz="2700" spc="5">
                <a:latin typeface="Microsoft JhengHei UI"/>
                <a:cs typeface="Microsoft JhengHei UI"/>
              </a:rPr>
              <a:t>：⽤户是否能够使⽤⽹络完成任务，效率及主观感受如何；</a:t>
            </a:r>
            <a:endParaRPr sz="2700">
              <a:latin typeface="Microsoft JhengHei UI"/>
              <a:cs typeface="Microsoft JhengHei UI"/>
            </a:endParaRPr>
          </a:p>
          <a:p>
            <a:pPr marL="366395">
              <a:lnSpc>
                <a:spcPct val="100000"/>
              </a:lnSpc>
              <a:spcBef>
                <a:spcPts val="1310"/>
              </a:spcBef>
            </a:pPr>
            <a:r>
              <a:rPr dirty="0" sz="2700" spc="5">
                <a:solidFill>
                  <a:srgbClr val="FF2600"/>
                </a:solidFill>
                <a:latin typeface="Microsoft JhengHei UI"/>
                <a:cs typeface="Microsoft JhengHei UI"/>
              </a:rPr>
              <a:t>⽣存性</a:t>
            </a:r>
            <a:r>
              <a:rPr dirty="0" sz="2700" spc="5">
                <a:latin typeface="Microsoft JhengHei UI"/>
                <a:cs typeface="Microsoft JhengHei UI"/>
              </a:rPr>
              <a:t>：⽹络遭到攻击⽽损坏但仍能保证⽹络的基本功能。</a:t>
            </a:r>
            <a:endParaRPr sz="27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CSMA</a:t>
            </a:r>
            <a:r>
              <a:rPr dirty="0" sz="3600">
                <a:latin typeface="Arial"/>
                <a:cs typeface="Arial"/>
              </a:rPr>
              <a:t>/</a:t>
            </a:r>
            <a:r>
              <a:rPr dirty="0" sz="3600" spc="15">
                <a:latin typeface="Arial"/>
                <a:cs typeface="Arial"/>
              </a:rPr>
              <a:t>CD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9862" y="8568099"/>
            <a:ext cx="259715" cy="229870"/>
          </a:xfrm>
          <a:custGeom>
            <a:avLst/>
            <a:gdLst/>
            <a:ahLst/>
            <a:cxnLst/>
            <a:rect l="l" t="t" r="r" b="b"/>
            <a:pathLst>
              <a:path w="259714" h="229870">
                <a:moveTo>
                  <a:pt x="0" y="229764"/>
                </a:moveTo>
                <a:lnTo>
                  <a:pt x="259294" y="229764"/>
                </a:lnTo>
                <a:lnTo>
                  <a:pt x="259294" y="0"/>
                </a:lnTo>
                <a:lnTo>
                  <a:pt x="0" y="0"/>
                </a:lnTo>
                <a:lnTo>
                  <a:pt x="0" y="229764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620600" y="7706403"/>
            <a:ext cx="0" cy="799465"/>
          </a:xfrm>
          <a:custGeom>
            <a:avLst/>
            <a:gdLst/>
            <a:ahLst/>
            <a:cxnLst/>
            <a:rect l="l" t="t" r="r" b="b"/>
            <a:pathLst>
              <a:path w="0" h="799465">
                <a:moveTo>
                  <a:pt x="0" y="0"/>
                </a:moveTo>
                <a:lnTo>
                  <a:pt x="0" y="79944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925102" y="8875899"/>
            <a:ext cx="0" cy="612775"/>
          </a:xfrm>
          <a:custGeom>
            <a:avLst/>
            <a:gdLst/>
            <a:ahLst/>
            <a:cxnLst/>
            <a:rect l="l" t="t" r="r" b="b"/>
            <a:pathLst>
              <a:path w="0" h="612775">
                <a:moveTo>
                  <a:pt x="0" y="0"/>
                </a:moveTo>
                <a:lnTo>
                  <a:pt x="0" y="612535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8166" y="8875899"/>
            <a:ext cx="0" cy="516890"/>
          </a:xfrm>
          <a:custGeom>
            <a:avLst/>
            <a:gdLst/>
            <a:ahLst/>
            <a:cxnLst/>
            <a:rect l="l" t="t" r="r" b="b"/>
            <a:pathLst>
              <a:path w="0" h="516890">
                <a:moveTo>
                  <a:pt x="0" y="0"/>
                </a:moveTo>
                <a:lnTo>
                  <a:pt x="0" y="516479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78826" y="7801382"/>
            <a:ext cx="0" cy="48895"/>
          </a:xfrm>
          <a:custGeom>
            <a:avLst/>
            <a:gdLst/>
            <a:ahLst/>
            <a:cxnLst/>
            <a:rect l="l" t="t" r="r" b="b"/>
            <a:pathLst>
              <a:path w="0" h="48895">
                <a:moveTo>
                  <a:pt x="0" y="0"/>
                </a:moveTo>
                <a:lnTo>
                  <a:pt x="0" y="48446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578826" y="8009581"/>
            <a:ext cx="0" cy="501650"/>
          </a:xfrm>
          <a:custGeom>
            <a:avLst/>
            <a:gdLst/>
            <a:ahLst/>
            <a:cxnLst/>
            <a:rect l="l" t="t" r="r" b="b"/>
            <a:pathLst>
              <a:path w="0" h="501650">
                <a:moveTo>
                  <a:pt x="0" y="0"/>
                </a:moveTo>
                <a:lnTo>
                  <a:pt x="0" y="501332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26837" y="7801382"/>
            <a:ext cx="0" cy="48895"/>
          </a:xfrm>
          <a:custGeom>
            <a:avLst/>
            <a:gdLst/>
            <a:ahLst/>
            <a:cxnLst/>
            <a:rect l="l" t="t" r="r" b="b"/>
            <a:pathLst>
              <a:path w="0" h="48895">
                <a:moveTo>
                  <a:pt x="0" y="0"/>
                </a:moveTo>
                <a:lnTo>
                  <a:pt x="0" y="48446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26837" y="8009581"/>
            <a:ext cx="0" cy="496570"/>
          </a:xfrm>
          <a:custGeom>
            <a:avLst/>
            <a:gdLst/>
            <a:ahLst/>
            <a:cxnLst/>
            <a:rect l="l" t="t" r="r" b="b"/>
            <a:pathLst>
              <a:path w="0" h="496570">
                <a:moveTo>
                  <a:pt x="0" y="0"/>
                </a:moveTo>
                <a:lnTo>
                  <a:pt x="0" y="496262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899314" y="8615921"/>
            <a:ext cx="1550035" cy="142240"/>
          </a:xfrm>
          <a:custGeom>
            <a:avLst/>
            <a:gdLst/>
            <a:ahLst/>
            <a:cxnLst/>
            <a:rect l="l" t="t" r="r" b="b"/>
            <a:pathLst>
              <a:path w="1550034" h="142240">
                <a:moveTo>
                  <a:pt x="0" y="141910"/>
                </a:moveTo>
                <a:lnTo>
                  <a:pt x="1549903" y="141910"/>
                </a:lnTo>
                <a:lnTo>
                  <a:pt x="1549903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203816" y="8615921"/>
            <a:ext cx="1138555" cy="142240"/>
          </a:xfrm>
          <a:custGeom>
            <a:avLst/>
            <a:gdLst/>
            <a:ahLst/>
            <a:cxnLst/>
            <a:rect l="l" t="t" r="r" b="b"/>
            <a:pathLst>
              <a:path w="1138554" h="142240">
                <a:moveTo>
                  <a:pt x="0" y="141910"/>
                </a:moveTo>
                <a:lnTo>
                  <a:pt x="1138069" y="141910"/>
                </a:lnTo>
                <a:lnTo>
                  <a:pt x="1138069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46570" y="8615921"/>
            <a:ext cx="800100" cy="142240"/>
          </a:xfrm>
          <a:custGeom>
            <a:avLst/>
            <a:gdLst/>
            <a:ahLst/>
            <a:cxnLst/>
            <a:rect l="l" t="t" r="r" b="b"/>
            <a:pathLst>
              <a:path w="800100" h="142240">
                <a:moveTo>
                  <a:pt x="0" y="141910"/>
                </a:moveTo>
                <a:lnTo>
                  <a:pt x="799817" y="141910"/>
                </a:lnTo>
                <a:lnTo>
                  <a:pt x="799817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31394" y="8615921"/>
            <a:ext cx="657860" cy="142240"/>
          </a:xfrm>
          <a:custGeom>
            <a:avLst/>
            <a:gdLst/>
            <a:ahLst/>
            <a:cxnLst/>
            <a:rect l="l" t="t" r="r" b="b"/>
            <a:pathLst>
              <a:path w="657859" h="142240">
                <a:moveTo>
                  <a:pt x="0" y="141910"/>
                </a:moveTo>
                <a:lnTo>
                  <a:pt x="657747" y="141910"/>
                </a:lnTo>
                <a:lnTo>
                  <a:pt x="657747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05552" y="8615921"/>
            <a:ext cx="868680" cy="142240"/>
          </a:xfrm>
          <a:custGeom>
            <a:avLst/>
            <a:gdLst/>
            <a:ahLst/>
            <a:cxnLst/>
            <a:rect l="l" t="t" r="r" b="b"/>
            <a:pathLst>
              <a:path w="868679" h="142240">
                <a:moveTo>
                  <a:pt x="0" y="141910"/>
                </a:moveTo>
                <a:lnTo>
                  <a:pt x="868414" y="141910"/>
                </a:lnTo>
                <a:lnTo>
                  <a:pt x="868414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36659" y="8615921"/>
            <a:ext cx="1411605" cy="142240"/>
          </a:xfrm>
          <a:custGeom>
            <a:avLst/>
            <a:gdLst/>
            <a:ahLst/>
            <a:cxnLst/>
            <a:rect l="l" t="t" r="r" b="b"/>
            <a:pathLst>
              <a:path w="1411604" h="142240">
                <a:moveTo>
                  <a:pt x="0" y="141910"/>
                </a:moveTo>
                <a:lnTo>
                  <a:pt x="1411464" y="141910"/>
                </a:lnTo>
                <a:lnTo>
                  <a:pt x="1411464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48124" y="8606626"/>
            <a:ext cx="557530" cy="175260"/>
          </a:xfrm>
          <a:custGeom>
            <a:avLst/>
            <a:gdLst/>
            <a:ahLst/>
            <a:cxnLst/>
            <a:rect l="l" t="t" r="r" b="b"/>
            <a:pathLst>
              <a:path w="557529" h="175259">
                <a:moveTo>
                  <a:pt x="0" y="175028"/>
                </a:moveTo>
                <a:lnTo>
                  <a:pt x="557428" y="175028"/>
                </a:lnTo>
                <a:lnTo>
                  <a:pt x="55742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26170" y="8505843"/>
            <a:ext cx="201930" cy="175260"/>
          </a:xfrm>
          <a:custGeom>
            <a:avLst/>
            <a:gdLst/>
            <a:ahLst/>
            <a:cxnLst/>
            <a:rect l="l" t="t" r="r" b="b"/>
            <a:pathLst>
              <a:path w="201929" h="175259">
                <a:moveTo>
                  <a:pt x="0" y="175028"/>
                </a:moveTo>
                <a:lnTo>
                  <a:pt x="201331" y="175028"/>
                </a:lnTo>
                <a:lnTo>
                  <a:pt x="201331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441161" y="8571993"/>
            <a:ext cx="259715" cy="229870"/>
          </a:xfrm>
          <a:custGeom>
            <a:avLst/>
            <a:gdLst/>
            <a:ahLst/>
            <a:cxnLst/>
            <a:rect l="l" t="t" r="r" b="b"/>
            <a:pathLst>
              <a:path w="259715" h="229870">
                <a:moveTo>
                  <a:pt x="0" y="229764"/>
                </a:moveTo>
                <a:lnTo>
                  <a:pt x="259294" y="229764"/>
                </a:lnTo>
                <a:lnTo>
                  <a:pt x="259294" y="0"/>
                </a:lnTo>
                <a:lnTo>
                  <a:pt x="0" y="0"/>
                </a:lnTo>
                <a:lnTo>
                  <a:pt x="0" y="229764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89142" y="8611696"/>
            <a:ext cx="557530" cy="175260"/>
          </a:xfrm>
          <a:custGeom>
            <a:avLst/>
            <a:gdLst/>
            <a:ahLst/>
            <a:cxnLst/>
            <a:rect l="l" t="t" r="r" b="b"/>
            <a:pathLst>
              <a:path w="557529" h="175259">
                <a:moveTo>
                  <a:pt x="0" y="175028"/>
                </a:moveTo>
                <a:lnTo>
                  <a:pt x="557428" y="175028"/>
                </a:lnTo>
                <a:lnTo>
                  <a:pt x="55742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467190" y="8510913"/>
            <a:ext cx="201930" cy="175260"/>
          </a:xfrm>
          <a:custGeom>
            <a:avLst/>
            <a:gdLst/>
            <a:ahLst/>
            <a:cxnLst/>
            <a:rect l="l" t="t" r="r" b="b"/>
            <a:pathLst>
              <a:path w="201929" h="175259">
                <a:moveTo>
                  <a:pt x="0" y="175028"/>
                </a:moveTo>
                <a:lnTo>
                  <a:pt x="201331" y="175028"/>
                </a:lnTo>
                <a:lnTo>
                  <a:pt x="201331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73966" y="8600087"/>
            <a:ext cx="557530" cy="175260"/>
          </a:xfrm>
          <a:custGeom>
            <a:avLst/>
            <a:gdLst/>
            <a:ahLst/>
            <a:cxnLst/>
            <a:rect l="l" t="t" r="r" b="b"/>
            <a:pathLst>
              <a:path w="557529" h="175259">
                <a:moveTo>
                  <a:pt x="0" y="175028"/>
                </a:moveTo>
                <a:lnTo>
                  <a:pt x="557428" y="175028"/>
                </a:lnTo>
                <a:lnTo>
                  <a:pt x="55742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52014" y="8700871"/>
            <a:ext cx="201930" cy="175260"/>
          </a:xfrm>
          <a:custGeom>
            <a:avLst/>
            <a:gdLst/>
            <a:ahLst/>
            <a:cxnLst/>
            <a:rect l="l" t="t" r="r" b="b"/>
            <a:pathLst>
              <a:path w="201929" h="175259">
                <a:moveTo>
                  <a:pt x="0" y="175028"/>
                </a:moveTo>
                <a:lnTo>
                  <a:pt x="201331" y="175028"/>
                </a:lnTo>
                <a:lnTo>
                  <a:pt x="201331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46388" y="8600087"/>
            <a:ext cx="557530" cy="175260"/>
          </a:xfrm>
          <a:custGeom>
            <a:avLst/>
            <a:gdLst/>
            <a:ahLst/>
            <a:cxnLst/>
            <a:rect l="l" t="t" r="r" b="b"/>
            <a:pathLst>
              <a:path w="557529" h="175259">
                <a:moveTo>
                  <a:pt x="0" y="175028"/>
                </a:moveTo>
                <a:lnTo>
                  <a:pt x="557428" y="175028"/>
                </a:lnTo>
                <a:lnTo>
                  <a:pt x="55742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824434" y="8700871"/>
            <a:ext cx="201930" cy="175260"/>
          </a:xfrm>
          <a:custGeom>
            <a:avLst/>
            <a:gdLst/>
            <a:ahLst/>
            <a:cxnLst/>
            <a:rect l="l" t="t" r="r" b="b"/>
            <a:pathLst>
              <a:path w="201929" h="175259">
                <a:moveTo>
                  <a:pt x="0" y="175028"/>
                </a:moveTo>
                <a:lnTo>
                  <a:pt x="201331" y="175028"/>
                </a:lnTo>
                <a:lnTo>
                  <a:pt x="201331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341886" y="8606626"/>
            <a:ext cx="557530" cy="175260"/>
          </a:xfrm>
          <a:custGeom>
            <a:avLst/>
            <a:gdLst/>
            <a:ahLst/>
            <a:cxnLst/>
            <a:rect l="l" t="t" r="r" b="b"/>
            <a:pathLst>
              <a:path w="557529" h="175259">
                <a:moveTo>
                  <a:pt x="0" y="175028"/>
                </a:moveTo>
                <a:lnTo>
                  <a:pt x="557428" y="175028"/>
                </a:lnTo>
                <a:lnTo>
                  <a:pt x="55742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19932" y="8505843"/>
            <a:ext cx="201930" cy="175260"/>
          </a:xfrm>
          <a:custGeom>
            <a:avLst/>
            <a:gdLst/>
            <a:ahLst/>
            <a:cxnLst/>
            <a:rect l="l" t="t" r="r" b="b"/>
            <a:pathLst>
              <a:path w="201929" h="175259">
                <a:moveTo>
                  <a:pt x="0" y="175028"/>
                </a:moveTo>
                <a:lnTo>
                  <a:pt x="201331" y="175028"/>
                </a:lnTo>
                <a:lnTo>
                  <a:pt x="201331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147334" y="4269186"/>
            <a:ext cx="1817370" cy="1817370"/>
          </a:xfrm>
          <a:custGeom>
            <a:avLst/>
            <a:gdLst/>
            <a:ahLst/>
            <a:cxnLst/>
            <a:rect l="l" t="t" r="r" b="b"/>
            <a:pathLst>
              <a:path w="1817369" h="1817370">
                <a:moveTo>
                  <a:pt x="1550886" y="265860"/>
                </a:moveTo>
                <a:lnTo>
                  <a:pt x="1584118" y="300874"/>
                </a:lnTo>
                <a:lnTo>
                  <a:pt x="1615135" y="337176"/>
                </a:lnTo>
                <a:lnTo>
                  <a:pt x="1643937" y="374676"/>
                </a:lnTo>
                <a:lnTo>
                  <a:pt x="1670523" y="413287"/>
                </a:lnTo>
                <a:lnTo>
                  <a:pt x="1694894" y="452918"/>
                </a:lnTo>
                <a:lnTo>
                  <a:pt x="1717049" y="493483"/>
                </a:lnTo>
                <a:lnTo>
                  <a:pt x="1736988" y="534891"/>
                </a:lnTo>
                <a:lnTo>
                  <a:pt x="1754712" y="577054"/>
                </a:lnTo>
                <a:lnTo>
                  <a:pt x="1770221" y="619883"/>
                </a:lnTo>
                <a:lnTo>
                  <a:pt x="1783514" y="663289"/>
                </a:lnTo>
                <a:lnTo>
                  <a:pt x="1794591" y="707184"/>
                </a:lnTo>
                <a:lnTo>
                  <a:pt x="1803453" y="751478"/>
                </a:lnTo>
                <a:lnTo>
                  <a:pt x="1810100" y="796083"/>
                </a:lnTo>
                <a:lnTo>
                  <a:pt x="1814531" y="840910"/>
                </a:lnTo>
                <a:lnTo>
                  <a:pt x="1816746" y="885871"/>
                </a:lnTo>
                <a:lnTo>
                  <a:pt x="1816746" y="930875"/>
                </a:lnTo>
                <a:lnTo>
                  <a:pt x="1814531" y="975836"/>
                </a:lnTo>
                <a:lnTo>
                  <a:pt x="1810100" y="1020663"/>
                </a:lnTo>
                <a:lnTo>
                  <a:pt x="1803453" y="1065268"/>
                </a:lnTo>
                <a:lnTo>
                  <a:pt x="1794591" y="1109563"/>
                </a:lnTo>
                <a:lnTo>
                  <a:pt x="1783514" y="1153457"/>
                </a:lnTo>
                <a:lnTo>
                  <a:pt x="1770221" y="1196863"/>
                </a:lnTo>
                <a:lnTo>
                  <a:pt x="1754712" y="1239692"/>
                </a:lnTo>
                <a:lnTo>
                  <a:pt x="1736988" y="1281855"/>
                </a:lnTo>
                <a:lnTo>
                  <a:pt x="1717049" y="1323263"/>
                </a:lnTo>
                <a:lnTo>
                  <a:pt x="1694894" y="1363828"/>
                </a:lnTo>
                <a:lnTo>
                  <a:pt x="1670523" y="1403460"/>
                </a:lnTo>
                <a:lnTo>
                  <a:pt x="1643937" y="1442070"/>
                </a:lnTo>
                <a:lnTo>
                  <a:pt x="1615135" y="1479570"/>
                </a:lnTo>
                <a:lnTo>
                  <a:pt x="1584118" y="1515872"/>
                </a:lnTo>
                <a:lnTo>
                  <a:pt x="1550886" y="1550886"/>
                </a:lnTo>
                <a:lnTo>
                  <a:pt x="1515872" y="1584118"/>
                </a:lnTo>
                <a:lnTo>
                  <a:pt x="1479571" y="1615136"/>
                </a:lnTo>
                <a:lnTo>
                  <a:pt x="1442070" y="1643937"/>
                </a:lnTo>
                <a:lnTo>
                  <a:pt x="1403460" y="1670523"/>
                </a:lnTo>
                <a:lnTo>
                  <a:pt x="1363828" y="1694894"/>
                </a:lnTo>
                <a:lnTo>
                  <a:pt x="1323263" y="1717049"/>
                </a:lnTo>
                <a:lnTo>
                  <a:pt x="1281855" y="1736989"/>
                </a:lnTo>
                <a:lnTo>
                  <a:pt x="1239692" y="1754713"/>
                </a:lnTo>
                <a:lnTo>
                  <a:pt x="1196863" y="1770221"/>
                </a:lnTo>
                <a:lnTo>
                  <a:pt x="1153457" y="1783514"/>
                </a:lnTo>
                <a:lnTo>
                  <a:pt x="1109563" y="1794592"/>
                </a:lnTo>
                <a:lnTo>
                  <a:pt x="1065268" y="1803454"/>
                </a:lnTo>
                <a:lnTo>
                  <a:pt x="1020663" y="1810101"/>
                </a:lnTo>
                <a:lnTo>
                  <a:pt x="975836" y="1814532"/>
                </a:lnTo>
                <a:lnTo>
                  <a:pt x="930875" y="1816747"/>
                </a:lnTo>
                <a:lnTo>
                  <a:pt x="885871" y="1816747"/>
                </a:lnTo>
                <a:lnTo>
                  <a:pt x="840910" y="1814532"/>
                </a:lnTo>
                <a:lnTo>
                  <a:pt x="796083" y="1810101"/>
                </a:lnTo>
                <a:lnTo>
                  <a:pt x="751478" y="1803454"/>
                </a:lnTo>
                <a:lnTo>
                  <a:pt x="707184" y="1794592"/>
                </a:lnTo>
                <a:lnTo>
                  <a:pt x="663289" y="1783514"/>
                </a:lnTo>
                <a:lnTo>
                  <a:pt x="619883" y="1770221"/>
                </a:lnTo>
                <a:lnTo>
                  <a:pt x="577054" y="1754713"/>
                </a:lnTo>
                <a:lnTo>
                  <a:pt x="534891" y="1736989"/>
                </a:lnTo>
                <a:lnTo>
                  <a:pt x="493483" y="1717049"/>
                </a:lnTo>
                <a:lnTo>
                  <a:pt x="452918" y="1694894"/>
                </a:lnTo>
                <a:lnTo>
                  <a:pt x="413286" y="1670523"/>
                </a:lnTo>
                <a:lnTo>
                  <a:pt x="374676" y="1643937"/>
                </a:lnTo>
                <a:lnTo>
                  <a:pt x="337175" y="1615136"/>
                </a:lnTo>
                <a:lnTo>
                  <a:pt x="300874" y="1584118"/>
                </a:lnTo>
                <a:lnTo>
                  <a:pt x="265860" y="1550886"/>
                </a:lnTo>
                <a:lnTo>
                  <a:pt x="232628" y="1515872"/>
                </a:lnTo>
                <a:lnTo>
                  <a:pt x="201610" y="1479570"/>
                </a:lnTo>
                <a:lnTo>
                  <a:pt x="172809" y="1442070"/>
                </a:lnTo>
                <a:lnTo>
                  <a:pt x="146223" y="1403460"/>
                </a:lnTo>
                <a:lnTo>
                  <a:pt x="121852" y="1363828"/>
                </a:lnTo>
                <a:lnTo>
                  <a:pt x="99697" y="1323263"/>
                </a:lnTo>
                <a:lnTo>
                  <a:pt x="79758" y="1281855"/>
                </a:lnTo>
                <a:lnTo>
                  <a:pt x="62034" y="1239692"/>
                </a:lnTo>
                <a:lnTo>
                  <a:pt x="46525" y="1196863"/>
                </a:lnTo>
                <a:lnTo>
                  <a:pt x="33232" y="1153457"/>
                </a:lnTo>
                <a:lnTo>
                  <a:pt x="22155" y="1109563"/>
                </a:lnTo>
                <a:lnTo>
                  <a:pt x="13293" y="1065268"/>
                </a:lnTo>
                <a:lnTo>
                  <a:pt x="6646" y="1020663"/>
                </a:lnTo>
                <a:lnTo>
                  <a:pt x="2215" y="975836"/>
                </a:lnTo>
                <a:lnTo>
                  <a:pt x="0" y="930875"/>
                </a:lnTo>
                <a:lnTo>
                  <a:pt x="0" y="885871"/>
                </a:lnTo>
                <a:lnTo>
                  <a:pt x="2215" y="840910"/>
                </a:lnTo>
                <a:lnTo>
                  <a:pt x="6646" y="796083"/>
                </a:lnTo>
                <a:lnTo>
                  <a:pt x="13293" y="751478"/>
                </a:lnTo>
                <a:lnTo>
                  <a:pt x="22155" y="707184"/>
                </a:lnTo>
                <a:lnTo>
                  <a:pt x="33232" y="663289"/>
                </a:lnTo>
                <a:lnTo>
                  <a:pt x="46525" y="619883"/>
                </a:lnTo>
                <a:lnTo>
                  <a:pt x="62034" y="577054"/>
                </a:lnTo>
                <a:lnTo>
                  <a:pt x="79758" y="534891"/>
                </a:lnTo>
                <a:lnTo>
                  <a:pt x="99697" y="493483"/>
                </a:lnTo>
                <a:lnTo>
                  <a:pt x="121852" y="452918"/>
                </a:lnTo>
                <a:lnTo>
                  <a:pt x="146223" y="413287"/>
                </a:lnTo>
                <a:lnTo>
                  <a:pt x="172809" y="374676"/>
                </a:lnTo>
                <a:lnTo>
                  <a:pt x="201610" y="337176"/>
                </a:lnTo>
                <a:lnTo>
                  <a:pt x="232628" y="300874"/>
                </a:lnTo>
                <a:lnTo>
                  <a:pt x="265860" y="265860"/>
                </a:lnTo>
                <a:lnTo>
                  <a:pt x="300874" y="232628"/>
                </a:lnTo>
                <a:lnTo>
                  <a:pt x="337175" y="201611"/>
                </a:lnTo>
                <a:lnTo>
                  <a:pt x="374676" y="172809"/>
                </a:lnTo>
                <a:lnTo>
                  <a:pt x="413286" y="146223"/>
                </a:lnTo>
                <a:lnTo>
                  <a:pt x="452918" y="121852"/>
                </a:lnTo>
                <a:lnTo>
                  <a:pt x="493483" y="99697"/>
                </a:lnTo>
                <a:lnTo>
                  <a:pt x="534891" y="79758"/>
                </a:lnTo>
                <a:lnTo>
                  <a:pt x="577054" y="62034"/>
                </a:lnTo>
                <a:lnTo>
                  <a:pt x="619883" y="46525"/>
                </a:lnTo>
                <a:lnTo>
                  <a:pt x="663289" y="33232"/>
                </a:lnTo>
                <a:lnTo>
                  <a:pt x="707184" y="22155"/>
                </a:lnTo>
                <a:lnTo>
                  <a:pt x="751478" y="13293"/>
                </a:lnTo>
                <a:lnTo>
                  <a:pt x="796083" y="6646"/>
                </a:lnTo>
                <a:lnTo>
                  <a:pt x="840910" y="2215"/>
                </a:lnTo>
                <a:lnTo>
                  <a:pt x="885871" y="0"/>
                </a:lnTo>
                <a:lnTo>
                  <a:pt x="930875" y="0"/>
                </a:lnTo>
                <a:lnTo>
                  <a:pt x="975836" y="2215"/>
                </a:lnTo>
                <a:lnTo>
                  <a:pt x="1020663" y="6646"/>
                </a:lnTo>
                <a:lnTo>
                  <a:pt x="1065268" y="13293"/>
                </a:lnTo>
                <a:lnTo>
                  <a:pt x="1109563" y="22155"/>
                </a:lnTo>
                <a:lnTo>
                  <a:pt x="1153457" y="33232"/>
                </a:lnTo>
                <a:lnTo>
                  <a:pt x="1196863" y="46525"/>
                </a:lnTo>
                <a:lnTo>
                  <a:pt x="1239692" y="62034"/>
                </a:lnTo>
                <a:lnTo>
                  <a:pt x="1281855" y="79758"/>
                </a:lnTo>
                <a:lnTo>
                  <a:pt x="1323263" y="99697"/>
                </a:lnTo>
                <a:lnTo>
                  <a:pt x="1363828" y="121852"/>
                </a:lnTo>
                <a:lnTo>
                  <a:pt x="1403460" y="146223"/>
                </a:lnTo>
                <a:lnTo>
                  <a:pt x="1442070" y="172809"/>
                </a:lnTo>
                <a:lnTo>
                  <a:pt x="1479571" y="201611"/>
                </a:lnTo>
                <a:lnTo>
                  <a:pt x="1515872" y="232628"/>
                </a:lnTo>
                <a:lnTo>
                  <a:pt x="1550886" y="265860"/>
                </a:lnTo>
                <a:close/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937870" y="4154875"/>
            <a:ext cx="236220" cy="220345"/>
          </a:xfrm>
          <a:custGeom>
            <a:avLst/>
            <a:gdLst/>
            <a:ahLst/>
            <a:cxnLst/>
            <a:rect l="l" t="t" r="r" b="b"/>
            <a:pathLst>
              <a:path w="236219" h="220345">
                <a:moveTo>
                  <a:pt x="0" y="220193"/>
                </a:moveTo>
                <a:lnTo>
                  <a:pt x="235672" y="220193"/>
                </a:lnTo>
                <a:lnTo>
                  <a:pt x="235672" y="0"/>
                </a:lnTo>
                <a:lnTo>
                  <a:pt x="0" y="0"/>
                </a:lnTo>
                <a:lnTo>
                  <a:pt x="0" y="220193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937870" y="5962992"/>
            <a:ext cx="236220" cy="220345"/>
          </a:xfrm>
          <a:custGeom>
            <a:avLst/>
            <a:gdLst/>
            <a:ahLst/>
            <a:cxnLst/>
            <a:rect l="l" t="t" r="r" b="b"/>
            <a:pathLst>
              <a:path w="236219" h="220345">
                <a:moveTo>
                  <a:pt x="0" y="220193"/>
                </a:moveTo>
                <a:lnTo>
                  <a:pt x="235672" y="220193"/>
                </a:lnTo>
                <a:lnTo>
                  <a:pt x="235672" y="0"/>
                </a:lnTo>
                <a:lnTo>
                  <a:pt x="0" y="0"/>
                </a:lnTo>
                <a:lnTo>
                  <a:pt x="0" y="220193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026087" y="5067463"/>
            <a:ext cx="236220" cy="220345"/>
          </a:xfrm>
          <a:custGeom>
            <a:avLst/>
            <a:gdLst/>
            <a:ahLst/>
            <a:cxnLst/>
            <a:rect l="l" t="t" r="r" b="b"/>
            <a:pathLst>
              <a:path w="236219" h="220345">
                <a:moveTo>
                  <a:pt x="0" y="220193"/>
                </a:moveTo>
                <a:lnTo>
                  <a:pt x="235672" y="220193"/>
                </a:lnTo>
                <a:lnTo>
                  <a:pt x="235672" y="0"/>
                </a:lnTo>
                <a:lnTo>
                  <a:pt x="0" y="0"/>
                </a:lnTo>
                <a:lnTo>
                  <a:pt x="0" y="220193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849655" y="5067463"/>
            <a:ext cx="236220" cy="220345"/>
          </a:xfrm>
          <a:custGeom>
            <a:avLst/>
            <a:gdLst/>
            <a:ahLst/>
            <a:cxnLst/>
            <a:rect l="l" t="t" r="r" b="b"/>
            <a:pathLst>
              <a:path w="236219" h="220345">
                <a:moveTo>
                  <a:pt x="0" y="220193"/>
                </a:moveTo>
                <a:lnTo>
                  <a:pt x="235672" y="220193"/>
                </a:lnTo>
                <a:lnTo>
                  <a:pt x="235672" y="0"/>
                </a:lnTo>
                <a:lnTo>
                  <a:pt x="0" y="0"/>
                </a:lnTo>
                <a:lnTo>
                  <a:pt x="0" y="220193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318474" y="5177559"/>
            <a:ext cx="856615" cy="0"/>
          </a:xfrm>
          <a:custGeom>
            <a:avLst/>
            <a:gdLst/>
            <a:ahLst/>
            <a:cxnLst/>
            <a:rect l="l" t="t" r="r" b="b"/>
            <a:pathLst>
              <a:path w="856615" h="0">
                <a:moveTo>
                  <a:pt x="0" y="0"/>
                </a:moveTo>
                <a:lnTo>
                  <a:pt x="85657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023979" y="5177559"/>
            <a:ext cx="833755" cy="0"/>
          </a:xfrm>
          <a:custGeom>
            <a:avLst/>
            <a:gdLst/>
            <a:ahLst/>
            <a:cxnLst/>
            <a:rect l="l" t="t" r="r" b="b"/>
            <a:pathLst>
              <a:path w="833755" h="0">
                <a:moveTo>
                  <a:pt x="0" y="0"/>
                </a:moveTo>
                <a:lnTo>
                  <a:pt x="83313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057489" y="6134635"/>
            <a:ext cx="0" cy="539115"/>
          </a:xfrm>
          <a:custGeom>
            <a:avLst/>
            <a:gdLst/>
            <a:ahLst/>
            <a:cxnLst/>
            <a:rect l="l" t="t" r="r" b="b"/>
            <a:pathLst>
              <a:path w="0" h="539115">
                <a:moveTo>
                  <a:pt x="0" y="0"/>
                </a:moveTo>
                <a:lnTo>
                  <a:pt x="0" y="53899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034768" y="3333759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 h="0">
                <a:moveTo>
                  <a:pt x="0" y="0"/>
                </a:moveTo>
                <a:lnTo>
                  <a:pt x="41883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055709" y="3495667"/>
            <a:ext cx="0" cy="725170"/>
          </a:xfrm>
          <a:custGeom>
            <a:avLst/>
            <a:gdLst/>
            <a:ahLst/>
            <a:cxnLst/>
            <a:rect l="l" t="t" r="r" b="b"/>
            <a:pathLst>
              <a:path w="0" h="725170">
                <a:moveTo>
                  <a:pt x="0" y="0"/>
                </a:moveTo>
                <a:lnTo>
                  <a:pt x="0" y="724818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896417" y="5012462"/>
            <a:ext cx="753110" cy="873125"/>
          </a:xfrm>
          <a:custGeom>
            <a:avLst/>
            <a:gdLst/>
            <a:ahLst/>
            <a:cxnLst/>
            <a:rect l="l" t="t" r="r" b="b"/>
            <a:pathLst>
              <a:path w="753109" h="873125">
                <a:moveTo>
                  <a:pt x="739277" y="0"/>
                </a:moveTo>
                <a:lnTo>
                  <a:pt x="742100" y="15450"/>
                </a:lnTo>
                <a:lnTo>
                  <a:pt x="748043" y="67925"/>
                </a:lnTo>
                <a:lnTo>
                  <a:pt x="751582" y="118780"/>
                </a:lnTo>
                <a:lnTo>
                  <a:pt x="752718" y="168016"/>
                </a:lnTo>
                <a:lnTo>
                  <a:pt x="751451" y="215632"/>
                </a:lnTo>
                <a:lnTo>
                  <a:pt x="747780" y="261630"/>
                </a:lnTo>
                <a:lnTo>
                  <a:pt x="741705" y="306008"/>
                </a:lnTo>
                <a:lnTo>
                  <a:pt x="733227" y="348767"/>
                </a:lnTo>
                <a:lnTo>
                  <a:pt x="722346" y="389907"/>
                </a:lnTo>
                <a:lnTo>
                  <a:pt x="709061" y="429427"/>
                </a:lnTo>
                <a:lnTo>
                  <a:pt x="693373" y="467328"/>
                </a:lnTo>
                <a:lnTo>
                  <a:pt x="675282" y="503611"/>
                </a:lnTo>
                <a:lnTo>
                  <a:pt x="654786" y="538273"/>
                </a:lnTo>
                <a:lnTo>
                  <a:pt x="631888" y="571317"/>
                </a:lnTo>
                <a:lnTo>
                  <a:pt x="606586" y="602741"/>
                </a:lnTo>
                <a:lnTo>
                  <a:pt x="578881" y="632546"/>
                </a:lnTo>
                <a:lnTo>
                  <a:pt x="548772" y="660732"/>
                </a:lnTo>
                <a:lnTo>
                  <a:pt x="516260" y="687299"/>
                </a:lnTo>
                <a:lnTo>
                  <a:pt x="481344" y="712246"/>
                </a:lnTo>
                <a:lnTo>
                  <a:pt x="444025" y="735575"/>
                </a:lnTo>
                <a:lnTo>
                  <a:pt x="404303" y="757284"/>
                </a:lnTo>
                <a:lnTo>
                  <a:pt x="362177" y="777374"/>
                </a:lnTo>
                <a:lnTo>
                  <a:pt x="317647" y="795844"/>
                </a:lnTo>
                <a:lnTo>
                  <a:pt x="270715" y="812696"/>
                </a:lnTo>
                <a:lnTo>
                  <a:pt x="221378" y="827928"/>
                </a:lnTo>
                <a:lnTo>
                  <a:pt x="169639" y="841541"/>
                </a:lnTo>
                <a:lnTo>
                  <a:pt x="115496" y="853535"/>
                </a:lnTo>
                <a:lnTo>
                  <a:pt x="58949" y="863910"/>
                </a:lnTo>
                <a:lnTo>
                  <a:pt x="0" y="872665"/>
                </a:lnTo>
              </a:path>
            </a:pathLst>
          </a:custGeom>
          <a:ln w="31412">
            <a:solidFill>
              <a:srgbClr val="E249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570532" y="4891948"/>
            <a:ext cx="136525" cy="148590"/>
          </a:xfrm>
          <a:custGeom>
            <a:avLst/>
            <a:gdLst/>
            <a:ahLst/>
            <a:cxnLst/>
            <a:rect l="l" t="t" r="r" b="b"/>
            <a:pathLst>
              <a:path w="136525" h="148589">
                <a:moveTo>
                  <a:pt x="43140" y="0"/>
                </a:moveTo>
                <a:lnTo>
                  <a:pt x="0" y="148386"/>
                </a:lnTo>
                <a:lnTo>
                  <a:pt x="135964" y="123540"/>
                </a:lnTo>
                <a:lnTo>
                  <a:pt x="43140" y="0"/>
                </a:lnTo>
                <a:close/>
              </a:path>
            </a:pathLst>
          </a:custGeom>
          <a:solidFill>
            <a:srgbClr val="E249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4624561" y="9210055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匹配电阻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08705" y="5261505"/>
            <a:ext cx="0" cy="1078230"/>
          </a:xfrm>
          <a:custGeom>
            <a:avLst/>
            <a:gdLst/>
            <a:ahLst/>
            <a:cxnLst/>
            <a:rect l="l" t="t" r="r" b="b"/>
            <a:pathLst>
              <a:path w="0" h="1078229">
                <a:moveTo>
                  <a:pt x="0" y="0"/>
                </a:moveTo>
                <a:lnTo>
                  <a:pt x="0" y="1078098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77003" y="5057770"/>
            <a:ext cx="1212850" cy="0"/>
          </a:xfrm>
          <a:custGeom>
            <a:avLst/>
            <a:gdLst/>
            <a:ahLst/>
            <a:cxnLst/>
            <a:rect l="l" t="t" r="r" b="b"/>
            <a:pathLst>
              <a:path w="1212850" h="0">
                <a:moveTo>
                  <a:pt x="1212465" y="0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44681" y="5057770"/>
            <a:ext cx="1212850" cy="0"/>
          </a:xfrm>
          <a:custGeom>
            <a:avLst/>
            <a:gdLst/>
            <a:ahLst/>
            <a:cxnLst/>
            <a:rect l="l" t="t" r="r" b="b"/>
            <a:pathLst>
              <a:path w="1212850" h="0">
                <a:moveTo>
                  <a:pt x="1212465" y="0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08705" y="3581391"/>
            <a:ext cx="0" cy="1103630"/>
          </a:xfrm>
          <a:custGeom>
            <a:avLst/>
            <a:gdLst/>
            <a:ahLst/>
            <a:cxnLst/>
            <a:rect l="l" t="t" r="r" b="b"/>
            <a:pathLst>
              <a:path w="0" h="1103629">
                <a:moveTo>
                  <a:pt x="0" y="1103480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1663876" y="4963818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环形⽹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89701" y="6365335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总线⽹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48286" y="4963819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星形⽹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126996" y="3878883"/>
            <a:ext cx="421640" cy="1129665"/>
          </a:xfrm>
          <a:custGeom>
            <a:avLst/>
            <a:gdLst/>
            <a:ahLst/>
            <a:cxnLst/>
            <a:rect l="l" t="t" r="r" b="b"/>
            <a:pathLst>
              <a:path w="421640" h="1129664">
                <a:moveTo>
                  <a:pt x="421348" y="0"/>
                </a:moveTo>
                <a:lnTo>
                  <a:pt x="5490" y="1114637"/>
                </a:lnTo>
                <a:lnTo>
                  <a:pt x="0" y="1129353"/>
                </a:lnTo>
              </a:path>
            </a:pathLst>
          </a:custGeom>
          <a:ln w="31412">
            <a:solidFill>
              <a:srgbClr val="DC3A0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067731" y="4969362"/>
            <a:ext cx="129539" cy="153670"/>
          </a:xfrm>
          <a:custGeom>
            <a:avLst/>
            <a:gdLst/>
            <a:ahLst/>
            <a:cxnLst/>
            <a:rect l="l" t="t" r="r" b="b"/>
            <a:pathLst>
              <a:path w="129540" h="153670">
                <a:moveTo>
                  <a:pt x="0" y="0"/>
                </a:moveTo>
                <a:lnTo>
                  <a:pt x="16439" y="153653"/>
                </a:lnTo>
                <a:lnTo>
                  <a:pt x="129503" y="48313"/>
                </a:lnTo>
                <a:lnTo>
                  <a:pt x="0" y="0"/>
                </a:lnTo>
                <a:close/>
              </a:path>
            </a:pathLst>
          </a:custGeom>
          <a:solidFill>
            <a:srgbClr val="DC3A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78362" y="8995261"/>
            <a:ext cx="0" cy="285115"/>
          </a:xfrm>
          <a:custGeom>
            <a:avLst/>
            <a:gdLst/>
            <a:ahLst/>
            <a:cxnLst/>
            <a:rect l="l" t="t" r="r" b="b"/>
            <a:pathLst>
              <a:path w="0" h="285115">
                <a:moveTo>
                  <a:pt x="0" y="0"/>
                </a:moveTo>
                <a:lnTo>
                  <a:pt x="0" y="284560"/>
                </a:lnTo>
              </a:path>
            </a:pathLst>
          </a:custGeom>
          <a:ln w="31412">
            <a:solidFill>
              <a:srgbClr val="DC3A0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09253" y="887275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DC3A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6668959" y="3427216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⼲线耦合器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7987056" y="715916"/>
            <a:ext cx="41300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局域⽹拓扑结构</a:t>
            </a:r>
          </a:p>
        </p:txBody>
      </p:sp>
      <p:sp>
        <p:nvSpPr>
          <p:cNvPr id="54" name="object 54"/>
          <p:cNvSpPr/>
          <p:nvPr/>
        </p:nvSpPr>
        <p:spPr>
          <a:xfrm>
            <a:off x="12131421" y="7058104"/>
            <a:ext cx="978211" cy="1141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327177" y="3085393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89">
                <a:moveTo>
                  <a:pt x="175455" y="0"/>
                </a:moveTo>
                <a:lnTo>
                  <a:pt x="0" y="193854"/>
                </a:lnTo>
                <a:lnTo>
                  <a:pt x="1061166" y="199371"/>
                </a:lnTo>
                <a:lnTo>
                  <a:pt x="1163416" y="1329"/>
                </a:lnTo>
                <a:lnTo>
                  <a:pt x="17545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327177" y="3085392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89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91731" y="3089715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99213" y="0"/>
                </a:moveTo>
                <a:lnTo>
                  <a:pt x="4839" y="185015"/>
                </a:lnTo>
                <a:lnTo>
                  <a:pt x="0" y="352158"/>
                </a:lnTo>
                <a:lnTo>
                  <a:pt x="100000" y="205604"/>
                </a:lnTo>
                <a:lnTo>
                  <a:pt x="9921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91731" y="3089715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37827" y="2539245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4" h="97155">
                <a:moveTo>
                  <a:pt x="811561" y="0"/>
                </a:moveTo>
                <a:lnTo>
                  <a:pt x="122291" y="2"/>
                </a:lnTo>
                <a:lnTo>
                  <a:pt x="0" y="96956"/>
                </a:lnTo>
                <a:lnTo>
                  <a:pt x="732588" y="96953"/>
                </a:lnTo>
                <a:lnTo>
                  <a:pt x="769920" y="46789"/>
                </a:lnTo>
                <a:lnTo>
                  <a:pt x="81156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37827" y="2539245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4" h="97155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457811" y="3187898"/>
            <a:ext cx="881914" cy="175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525871" y="3244335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2" y="0"/>
                </a:lnTo>
              </a:path>
            </a:pathLst>
          </a:custGeom>
          <a:ln w="39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25871" y="3224546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586605" y="266902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6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29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1" y="510026"/>
                </a:lnTo>
                <a:lnTo>
                  <a:pt x="65921" y="517157"/>
                </a:lnTo>
                <a:lnTo>
                  <a:pt x="558196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586554" y="266902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39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537293" y="2631864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4" h="600710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537293" y="2631864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4" h="600710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586605" y="266902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6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29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1" y="510026"/>
                </a:lnTo>
                <a:lnTo>
                  <a:pt x="65921" y="517157"/>
                </a:lnTo>
                <a:lnTo>
                  <a:pt x="558196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86554" y="266902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39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325678" y="3280415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325678" y="3280415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362432" y="3412199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128481" y="0"/>
                </a:moveTo>
                <a:lnTo>
                  <a:pt x="0" y="155332"/>
                </a:lnTo>
                <a:lnTo>
                  <a:pt x="777064" y="159753"/>
                </a:lnTo>
                <a:lnTo>
                  <a:pt x="851939" y="1065"/>
                </a:lnTo>
                <a:lnTo>
                  <a:pt x="12848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362432" y="3412199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075954" y="3374984"/>
            <a:ext cx="209173" cy="304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138779" y="3406396"/>
            <a:ext cx="83523" cy="178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359468" y="3568171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5" h="13335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354232" y="3562936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79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017207" y="3339182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5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006736" y="3328711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194740" y="3052085"/>
            <a:ext cx="236131" cy="310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257564" y="3083498"/>
            <a:ext cx="110480" cy="1851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263764" y="2537314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3" y="0"/>
                </a:moveTo>
                <a:lnTo>
                  <a:pt x="2033" y="100286"/>
                </a:lnTo>
                <a:lnTo>
                  <a:pt x="0" y="691744"/>
                </a:lnTo>
                <a:lnTo>
                  <a:pt x="83887" y="525058"/>
                </a:lnTo>
                <a:lnTo>
                  <a:pt x="8549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263764" y="2537314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78394" y="5083810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175455" y="0"/>
                </a:moveTo>
                <a:lnTo>
                  <a:pt x="0" y="193854"/>
                </a:lnTo>
                <a:lnTo>
                  <a:pt x="1061166" y="199371"/>
                </a:lnTo>
                <a:lnTo>
                  <a:pt x="1163416" y="1328"/>
                </a:lnTo>
                <a:lnTo>
                  <a:pt x="17545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78394" y="5083810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242948" y="5088133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99213" y="0"/>
                </a:moveTo>
                <a:lnTo>
                  <a:pt x="4839" y="185015"/>
                </a:lnTo>
                <a:lnTo>
                  <a:pt x="0" y="352158"/>
                </a:lnTo>
                <a:lnTo>
                  <a:pt x="100000" y="205603"/>
                </a:lnTo>
                <a:lnTo>
                  <a:pt x="9921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242948" y="5088133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89044" y="4537662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4" h="97154">
                <a:moveTo>
                  <a:pt x="811561" y="0"/>
                </a:moveTo>
                <a:lnTo>
                  <a:pt x="122291" y="1"/>
                </a:lnTo>
                <a:lnTo>
                  <a:pt x="0" y="96956"/>
                </a:lnTo>
                <a:lnTo>
                  <a:pt x="732589" y="96953"/>
                </a:lnTo>
                <a:lnTo>
                  <a:pt x="769920" y="46789"/>
                </a:lnTo>
                <a:lnTo>
                  <a:pt x="81156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89044" y="4537662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4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09028" y="5186315"/>
            <a:ext cx="881914" cy="175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377089" y="5242752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2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377089" y="5222963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437822" y="4667441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7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30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1" y="510026"/>
                </a:lnTo>
                <a:lnTo>
                  <a:pt x="65921" y="517157"/>
                </a:lnTo>
                <a:lnTo>
                  <a:pt x="558197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5" y="50"/>
                </a:lnTo>
                <a:lnTo>
                  <a:pt x="55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437771" y="4667441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39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388510" y="4630282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4" h="600710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88510" y="4630282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4" h="600710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437822" y="4667441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7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30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1" y="510026"/>
                </a:lnTo>
                <a:lnTo>
                  <a:pt x="65921" y="517157"/>
                </a:lnTo>
                <a:lnTo>
                  <a:pt x="558197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5" y="50"/>
                </a:lnTo>
                <a:lnTo>
                  <a:pt x="55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37771" y="4667441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39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76896" y="5278832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76896" y="5278832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13649" y="5410617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128481" y="0"/>
                </a:moveTo>
                <a:lnTo>
                  <a:pt x="0" y="155332"/>
                </a:lnTo>
                <a:lnTo>
                  <a:pt x="777064" y="159752"/>
                </a:lnTo>
                <a:lnTo>
                  <a:pt x="851940" y="1065"/>
                </a:lnTo>
                <a:lnTo>
                  <a:pt x="12848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13649" y="5410617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927172" y="5373401"/>
            <a:ext cx="209173" cy="3042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989998" y="5404814"/>
            <a:ext cx="83523" cy="178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10685" y="5566589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5" h="13335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05450" y="5561353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80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868424" y="5337599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4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857953" y="5327129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045957" y="5050502"/>
            <a:ext cx="236131" cy="3108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108781" y="5081914"/>
            <a:ext cx="110480" cy="1851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14981" y="4535732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3" y="0"/>
                </a:moveTo>
                <a:lnTo>
                  <a:pt x="2033" y="100285"/>
                </a:lnTo>
                <a:lnTo>
                  <a:pt x="0" y="691744"/>
                </a:lnTo>
                <a:lnTo>
                  <a:pt x="83887" y="525058"/>
                </a:lnTo>
                <a:lnTo>
                  <a:pt x="8549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114981" y="4535732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480175" y="5116631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89">
                <a:moveTo>
                  <a:pt x="175455" y="0"/>
                </a:moveTo>
                <a:lnTo>
                  <a:pt x="0" y="193854"/>
                </a:lnTo>
                <a:lnTo>
                  <a:pt x="1061166" y="199371"/>
                </a:lnTo>
                <a:lnTo>
                  <a:pt x="1163416" y="1329"/>
                </a:lnTo>
                <a:lnTo>
                  <a:pt x="17545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480175" y="5116631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89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544729" y="512095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99213" y="0"/>
                </a:moveTo>
                <a:lnTo>
                  <a:pt x="4839" y="185015"/>
                </a:lnTo>
                <a:lnTo>
                  <a:pt x="0" y="352158"/>
                </a:lnTo>
                <a:lnTo>
                  <a:pt x="100000" y="205603"/>
                </a:lnTo>
                <a:lnTo>
                  <a:pt x="9921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544729" y="512095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690825" y="4570483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61" y="0"/>
                </a:moveTo>
                <a:lnTo>
                  <a:pt x="122291" y="2"/>
                </a:lnTo>
                <a:lnTo>
                  <a:pt x="0" y="96956"/>
                </a:lnTo>
                <a:lnTo>
                  <a:pt x="732589" y="96953"/>
                </a:lnTo>
                <a:lnTo>
                  <a:pt x="769920" y="46789"/>
                </a:lnTo>
                <a:lnTo>
                  <a:pt x="81156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690825" y="4570483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610809" y="5219136"/>
            <a:ext cx="881914" cy="1756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678870" y="5275573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2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678870" y="5255784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739603" y="4700262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7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30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30" y="504576"/>
                </a:lnTo>
                <a:lnTo>
                  <a:pt x="52793" y="517106"/>
                </a:lnTo>
                <a:lnTo>
                  <a:pt x="65921" y="517157"/>
                </a:lnTo>
                <a:lnTo>
                  <a:pt x="558197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739553" y="4700262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39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690291" y="4663102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4" h="600710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690291" y="4663102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4" h="600710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739603" y="4700262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7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30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30" y="504576"/>
                </a:lnTo>
                <a:lnTo>
                  <a:pt x="52793" y="517106"/>
                </a:lnTo>
                <a:lnTo>
                  <a:pt x="65921" y="517157"/>
                </a:lnTo>
                <a:lnTo>
                  <a:pt x="558197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739553" y="4700262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39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478677" y="5311653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478677" y="5311654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515431" y="5443438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128481" y="0"/>
                </a:moveTo>
                <a:lnTo>
                  <a:pt x="0" y="155332"/>
                </a:lnTo>
                <a:lnTo>
                  <a:pt x="777064" y="159753"/>
                </a:lnTo>
                <a:lnTo>
                  <a:pt x="851940" y="1065"/>
                </a:lnTo>
                <a:lnTo>
                  <a:pt x="12848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515431" y="5443438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228953" y="5406223"/>
            <a:ext cx="209173" cy="3042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291779" y="5437635"/>
            <a:ext cx="83523" cy="1786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512466" y="5599410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5" h="13335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507231" y="5594175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79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170205" y="5370421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5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159734" y="5359949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347738" y="5083323"/>
            <a:ext cx="236131" cy="3108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410562" y="5114736"/>
            <a:ext cx="110480" cy="1851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416762" y="4568552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3" y="0"/>
                </a:moveTo>
                <a:lnTo>
                  <a:pt x="2033" y="100286"/>
                </a:lnTo>
                <a:lnTo>
                  <a:pt x="0" y="691744"/>
                </a:lnTo>
                <a:lnTo>
                  <a:pt x="83887" y="525058"/>
                </a:lnTo>
                <a:lnTo>
                  <a:pt x="8549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416762" y="4568552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327177" y="6793131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175455" y="0"/>
                </a:moveTo>
                <a:lnTo>
                  <a:pt x="0" y="193855"/>
                </a:lnTo>
                <a:lnTo>
                  <a:pt x="1061166" y="199372"/>
                </a:lnTo>
                <a:lnTo>
                  <a:pt x="1163416" y="1329"/>
                </a:lnTo>
                <a:lnTo>
                  <a:pt x="17545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327177" y="6793131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391731" y="679745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99213" y="0"/>
                </a:moveTo>
                <a:lnTo>
                  <a:pt x="4839" y="185015"/>
                </a:lnTo>
                <a:lnTo>
                  <a:pt x="0" y="352158"/>
                </a:lnTo>
                <a:lnTo>
                  <a:pt x="100000" y="205603"/>
                </a:lnTo>
                <a:lnTo>
                  <a:pt x="9921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391731" y="679745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537827" y="6246984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4" h="97154">
                <a:moveTo>
                  <a:pt x="811561" y="0"/>
                </a:moveTo>
                <a:lnTo>
                  <a:pt x="122291" y="1"/>
                </a:lnTo>
                <a:lnTo>
                  <a:pt x="0" y="96956"/>
                </a:lnTo>
                <a:lnTo>
                  <a:pt x="732588" y="96953"/>
                </a:lnTo>
                <a:lnTo>
                  <a:pt x="769920" y="46789"/>
                </a:lnTo>
                <a:lnTo>
                  <a:pt x="81156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537827" y="6246984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4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457811" y="6895637"/>
            <a:ext cx="881914" cy="1756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525871" y="6952074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2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525871" y="6932285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586605" y="637676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6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29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1" y="510026"/>
                </a:lnTo>
                <a:lnTo>
                  <a:pt x="65921" y="517157"/>
                </a:lnTo>
                <a:lnTo>
                  <a:pt x="558196" y="517157"/>
                </a:lnTo>
                <a:lnTo>
                  <a:pt x="596915" y="513923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586554" y="637676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39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537293" y="6339603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4" h="600709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537293" y="6339603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4" h="600709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586605" y="637676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6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29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1" y="510026"/>
                </a:lnTo>
                <a:lnTo>
                  <a:pt x="65921" y="517157"/>
                </a:lnTo>
                <a:lnTo>
                  <a:pt x="558196" y="517157"/>
                </a:lnTo>
                <a:lnTo>
                  <a:pt x="596915" y="513923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586554" y="637676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39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325678" y="6988154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325678" y="6988154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362432" y="7119939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128481" y="0"/>
                </a:moveTo>
                <a:lnTo>
                  <a:pt x="0" y="155331"/>
                </a:lnTo>
                <a:lnTo>
                  <a:pt x="777064" y="159752"/>
                </a:lnTo>
                <a:lnTo>
                  <a:pt x="851939" y="1064"/>
                </a:lnTo>
                <a:lnTo>
                  <a:pt x="12848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362432" y="7119939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075954" y="7082722"/>
            <a:ext cx="209173" cy="3042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138779" y="7114135"/>
            <a:ext cx="83523" cy="1786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3359468" y="7275910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5" h="13334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354232" y="7270674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79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017207" y="7046921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5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006736" y="7036449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194740" y="6759824"/>
            <a:ext cx="236131" cy="3108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257564" y="6791236"/>
            <a:ext cx="110480" cy="1851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263764" y="6245053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3" y="0"/>
                </a:moveTo>
                <a:lnTo>
                  <a:pt x="2033" y="100285"/>
                </a:lnTo>
                <a:lnTo>
                  <a:pt x="0" y="691744"/>
                </a:lnTo>
                <a:lnTo>
                  <a:pt x="83887" y="525057"/>
                </a:lnTo>
                <a:lnTo>
                  <a:pt x="8549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263764" y="6245053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6345310" y="7654806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175455" y="0"/>
                </a:moveTo>
                <a:lnTo>
                  <a:pt x="0" y="193854"/>
                </a:lnTo>
                <a:lnTo>
                  <a:pt x="1061165" y="199371"/>
                </a:lnTo>
                <a:lnTo>
                  <a:pt x="1163416" y="1328"/>
                </a:lnTo>
                <a:lnTo>
                  <a:pt x="17545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345310" y="7654806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409863" y="7659129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99214" y="0"/>
                </a:moveTo>
                <a:lnTo>
                  <a:pt x="4839" y="185015"/>
                </a:lnTo>
                <a:lnTo>
                  <a:pt x="0" y="352158"/>
                </a:lnTo>
                <a:lnTo>
                  <a:pt x="100001" y="205603"/>
                </a:lnTo>
                <a:lnTo>
                  <a:pt x="9921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409863" y="7659129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555960" y="7108659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60" y="0"/>
                </a:moveTo>
                <a:lnTo>
                  <a:pt x="122290" y="1"/>
                </a:lnTo>
                <a:lnTo>
                  <a:pt x="0" y="96956"/>
                </a:lnTo>
                <a:lnTo>
                  <a:pt x="732588" y="96953"/>
                </a:lnTo>
                <a:lnTo>
                  <a:pt x="769918" y="46789"/>
                </a:lnTo>
                <a:lnTo>
                  <a:pt x="81156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555960" y="7108659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475944" y="7757311"/>
            <a:ext cx="881914" cy="1756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544005" y="7813748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2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544005" y="7793959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6604738" y="7238437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6" y="0"/>
                </a:moveTo>
                <a:lnTo>
                  <a:pt x="65921" y="0"/>
                </a:lnTo>
                <a:lnTo>
                  <a:pt x="52793" y="50"/>
                </a:lnTo>
                <a:lnTo>
                  <a:pt x="42205" y="404"/>
                </a:lnTo>
                <a:lnTo>
                  <a:pt x="33796" y="1364"/>
                </a:lnTo>
                <a:lnTo>
                  <a:pt x="27202" y="3233"/>
                </a:lnTo>
                <a:lnTo>
                  <a:pt x="1313" y="33847"/>
                </a:lnTo>
                <a:lnTo>
                  <a:pt x="0" y="52843"/>
                </a:lnTo>
                <a:lnTo>
                  <a:pt x="0" y="464313"/>
                </a:lnTo>
                <a:lnTo>
                  <a:pt x="12529" y="504576"/>
                </a:lnTo>
                <a:lnTo>
                  <a:pt x="52793" y="517106"/>
                </a:lnTo>
                <a:lnTo>
                  <a:pt x="65921" y="517157"/>
                </a:lnTo>
                <a:lnTo>
                  <a:pt x="558196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6604687" y="7238437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555426" y="7201278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6555426" y="7201278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6604738" y="7238437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6" y="0"/>
                </a:moveTo>
                <a:lnTo>
                  <a:pt x="65921" y="0"/>
                </a:lnTo>
                <a:lnTo>
                  <a:pt x="52793" y="50"/>
                </a:lnTo>
                <a:lnTo>
                  <a:pt x="42205" y="404"/>
                </a:lnTo>
                <a:lnTo>
                  <a:pt x="33796" y="1364"/>
                </a:lnTo>
                <a:lnTo>
                  <a:pt x="27202" y="3233"/>
                </a:lnTo>
                <a:lnTo>
                  <a:pt x="1313" y="33847"/>
                </a:lnTo>
                <a:lnTo>
                  <a:pt x="0" y="52843"/>
                </a:lnTo>
                <a:lnTo>
                  <a:pt x="0" y="464313"/>
                </a:lnTo>
                <a:lnTo>
                  <a:pt x="12529" y="504576"/>
                </a:lnTo>
                <a:lnTo>
                  <a:pt x="52793" y="517106"/>
                </a:lnTo>
                <a:lnTo>
                  <a:pt x="65921" y="517157"/>
                </a:lnTo>
                <a:lnTo>
                  <a:pt x="558196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6604687" y="7238437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343812" y="7849828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343812" y="7849829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380565" y="7981613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128480" y="0"/>
                </a:moveTo>
                <a:lnTo>
                  <a:pt x="0" y="155332"/>
                </a:lnTo>
                <a:lnTo>
                  <a:pt x="777064" y="159752"/>
                </a:lnTo>
                <a:lnTo>
                  <a:pt x="851939" y="1065"/>
                </a:lnTo>
                <a:lnTo>
                  <a:pt x="12848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380565" y="7981613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094087" y="7944397"/>
            <a:ext cx="209173" cy="30425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156912" y="7975810"/>
            <a:ext cx="83523" cy="1786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377601" y="8137585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4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372366" y="8132349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79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7035341" y="7908594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5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024869" y="7898124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212872" y="7621498"/>
            <a:ext cx="236131" cy="31082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275697" y="7652911"/>
            <a:ext cx="110480" cy="1851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281897" y="7106728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3" y="0"/>
                </a:moveTo>
                <a:lnTo>
                  <a:pt x="2033" y="100285"/>
                </a:lnTo>
                <a:lnTo>
                  <a:pt x="0" y="691744"/>
                </a:lnTo>
                <a:lnTo>
                  <a:pt x="83886" y="525058"/>
                </a:lnTo>
                <a:lnTo>
                  <a:pt x="8549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281897" y="7106728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997298" y="7654806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175455" y="0"/>
                </a:moveTo>
                <a:lnTo>
                  <a:pt x="0" y="193854"/>
                </a:lnTo>
                <a:lnTo>
                  <a:pt x="1061166" y="199371"/>
                </a:lnTo>
                <a:lnTo>
                  <a:pt x="1163417" y="1328"/>
                </a:lnTo>
                <a:lnTo>
                  <a:pt x="17545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997298" y="7654806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0061852" y="7659129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99213" y="0"/>
                </a:moveTo>
                <a:lnTo>
                  <a:pt x="4839" y="185015"/>
                </a:lnTo>
                <a:lnTo>
                  <a:pt x="0" y="352158"/>
                </a:lnTo>
                <a:lnTo>
                  <a:pt x="100000" y="205603"/>
                </a:lnTo>
                <a:lnTo>
                  <a:pt x="9921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0061852" y="7659129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207948" y="7108659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61" y="0"/>
                </a:moveTo>
                <a:lnTo>
                  <a:pt x="122291" y="1"/>
                </a:lnTo>
                <a:lnTo>
                  <a:pt x="0" y="96956"/>
                </a:lnTo>
                <a:lnTo>
                  <a:pt x="732589" y="96953"/>
                </a:lnTo>
                <a:lnTo>
                  <a:pt x="769920" y="46789"/>
                </a:lnTo>
                <a:lnTo>
                  <a:pt x="81156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9207948" y="7108659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127932" y="7757311"/>
            <a:ext cx="881914" cy="1756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9195992" y="7813748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2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9195993" y="7793959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256726" y="7238437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7" y="0"/>
                </a:moveTo>
                <a:lnTo>
                  <a:pt x="65921" y="0"/>
                </a:lnTo>
                <a:lnTo>
                  <a:pt x="52793" y="50"/>
                </a:lnTo>
                <a:lnTo>
                  <a:pt x="42206" y="404"/>
                </a:lnTo>
                <a:lnTo>
                  <a:pt x="33797" y="1364"/>
                </a:lnTo>
                <a:lnTo>
                  <a:pt x="27203" y="3233"/>
                </a:lnTo>
                <a:lnTo>
                  <a:pt x="1313" y="33847"/>
                </a:lnTo>
                <a:lnTo>
                  <a:pt x="0" y="52843"/>
                </a:lnTo>
                <a:lnTo>
                  <a:pt x="0" y="464313"/>
                </a:lnTo>
                <a:lnTo>
                  <a:pt x="12530" y="504576"/>
                </a:lnTo>
                <a:lnTo>
                  <a:pt x="52793" y="517106"/>
                </a:lnTo>
                <a:lnTo>
                  <a:pt x="65921" y="517157"/>
                </a:lnTo>
                <a:lnTo>
                  <a:pt x="558197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52843"/>
                </a:lnTo>
                <a:lnTo>
                  <a:pt x="623764" y="42256"/>
                </a:lnTo>
                <a:lnTo>
                  <a:pt x="604806" y="7130"/>
                </a:lnTo>
                <a:lnTo>
                  <a:pt x="571325" y="50"/>
                </a:lnTo>
                <a:lnTo>
                  <a:pt x="55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256676" y="7238437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207414" y="7201278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207414" y="7201278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256726" y="7238437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7" y="0"/>
                </a:moveTo>
                <a:lnTo>
                  <a:pt x="65921" y="0"/>
                </a:lnTo>
                <a:lnTo>
                  <a:pt x="52793" y="50"/>
                </a:lnTo>
                <a:lnTo>
                  <a:pt x="42206" y="404"/>
                </a:lnTo>
                <a:lnTo>
                  <a:pt x="33797" y="1364"/>
                </a:lnTo>
                <a:lnTo>
                  <a:pt x="27203" y="3233"/>
                </a:lnTo>
                <a:lnTo>
                  <a:pt x="1313" y="33847"/>
                </a:lnTo>
                <a:lnTo>
                  <a:pt x="0" y="52843"/>
                </a:lnTo>
                <a:lnTo>
                  <a:pt x="0" y="464313"/>
                </a:lnTo>
                <a:lnTo>
                  <a:pt x="12530" y="504576"/>
                </a:lnTo>
                <a:lnTo>
                  <a:pt x="52793" y="517106"/>
                </a:lnTo>
                <a:lnTo>
                  <a:pt x="65921" y="517157"/>
                </a:lnTo>
                <a:lnTo>
                  <a:pt x="558197" y="517157"/>
                </a:lnTo>
                <a:lnTo>
                  <a:pt x="596915" y="513924"/>
                </a:lnTo>
                <a:lnTo>
                  <a:pt x="622804" y="483309"/>
                </a:lnTo>
                <a:lnTo>
                  <a:pt x="624117" y="52843"/>
                </a:lnTo>
                <a:lnTo>
                  <a:pt x="623764" y="42256"/>
                </a:lnTo>
                <a:lnTo>
                  <a:pt x="604806" y="7130"/>
                </a:lnTo>
                <a:lnTo>
                  <a:pt x="571325" y="50"/>
                </a:lnTo>
                <a:lnTo>
                  <a:pt x="55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256676" y="7238437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8995800" y="7849828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8995800" y="7849829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032555" y="7981613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128480" y="0"/>
                </a:moveTo>
                <a:lnTo>
                  <a:pt x="0" y="155332"/>
                </a:lnTo>
                <a:lnTo>
                  <a:pt x="777063" y="159752"/>
                </a:lnTo>
                <a:lnTo>
                  <a:pt x="851939" y="1065"/>
                </a:lnTo>
                <a:lnTo>
                  <a:pt x="12848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032555" y="7981613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746077" y="7944397"/>
            <a:ext cx="209173" cy="3042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808902" y="7975810"/>
            <a:ext cx="83523" cy="1786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9029589" y="8137585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4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9024354" y="8132349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79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687328" y="7908594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5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9676858" y="7898124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864861" y="7621498"/>
            <a:ext cx="236131" cy="31082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927686" y="7652911"/>
            <a:ext cx="110480" cy="18517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933885" y="7106728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3" y="0"/>
                </a:moveTo>
                <a:lnTo>
                  <a:pt x="2033" y="100285"/>
                </a:lnTo>
                <a:lnTo>
                  <a:pt x="0" y="691744"/>
                </a:lnTo>
                <a:lnTo>
                  <a:pt x="83887" y="525058"/>
                </a:lnTo>
                <a:lnTo>
                  <a:pt x="8549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933885" y="7106728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0343577" y="9941962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175452" y="0"/>
                </a:moveTo>
                <a:lnTo>
                  <a:pt x="0" y="193855"/>
                </a:lnTo>
                <a:lnTo>
                  <a:pt x="1061163" y="199371"/>
                </a:lnTo>
                <a:lnTo>
                  <a:pt x="1163422" y="1329"/>
                </a:lnTo>
                <a:lnTo>
                  <a:pt x="17545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343577" y="9941962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1408134" y="994628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99211" y="0"/>
                </a:moveTo>
                <a:lnTo>
                  <a:pt x="4837" y="185015"/>
                </a:lnTo>
                <a:lnTo>
                  <a:pt x="0" y="352159"/>
                </a:lnTo>
                <a:lnTo>
                  <a:pt x="99996" y="205604"/>
                </a:lnTo>
                <a:lnTo>
                  <a:pt x="9921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1408134" y="994628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0554233" y="9395815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56" y="0"/>
                </a:moveTo>
                <a:lnTo>
                  <a:pt x="122289" y="1"/>
                </a:lnTo>
                <a:lnTo>
                  <a:pt x="0" y="96955"/>
                </a:lnTo>
                <a:lnTo>
                  <a:pt x="732585" y="96953"/>
                </a:lnTo>
                <a:lnTo>
                  <a:pt x="769913" y="46788"/>
                </a:lnTo>
                <a:lnTo>
                  <a:pt x="81155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0554233" y="9395815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0474214" y="10044467"/>
            <a:ext cx="881914" cy="17569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0542275" y="10100904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88" y="0"/>
                </a:lnTo>
              </a:path>
            </a:pathLst>
          </a:custGeom>
          <a:ln w="39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0542275" y="10081116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0603005" y="952559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4" y="0"/>
                </a:moveTo>
                <a:lnTo>
                  <a:pt x="65926" y="0"/>
                </a:lnTo>
                <a:lnTo>
                  <a:pt x="52796" y="50"/>
                </a:lnTo>
                <a:lnTo>
                  <a:pt x="12532" y="12580"/>
                </a:lnTo>
                <a:lnTo>
                  <a:pt x="0" y="52843"/>
                </a:lnTo>
                <a:lnTo>
                  <a:pt x="0" y="464312"/>
                </a:lnTo>
                <a:lnTo>
                  <a:pt x="353" y="474900"/>
                </a:lnTo>
                <a:lnTo>
                  <a:pt x="19314" y="510026"/>
                </a:lnTo>
                <a:lnTo>
                  <a:pt x="65926" y="517157"/>
                </a:lnTo>
                <a:lnTo>
                  <a:pt x="558194" y="517157"/>
                </a:lnTo>
                <a:lnTo>
                  <a:pt x="596915" y="513923"/>
                </a:lnTo>
                <a:lnTo>
                  <a:pt x="622806" y="483309"/>
                </a:lnTo>
                <a:lnTo>
                  <a:pt x="624120" y="52843"/>
                </a:lnTo>
                <a:lnTo>
                  <a:pt x="623766" y="42256"/>
                </a:lnTo>
                <a:lnTo>
                  <a:pt x="604806" y="713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0602954" y="952559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553699" y="9488434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0553700" y="9488434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0603005" y="952559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4" y="0"/>
                </a:moveTo>
                <a:lnTo>
                  <a:pt x="65926" y="0"/>
                </a:lnTo>
                <a:lnTo>
                  <a:pt x="52796" y="50"/>
                </a:lnTo>
                <a:lnTo>
                  <a:pt x="12532" y="12580"/>
                </a:lnTo>
                <a:lnTo>
                  <a:pt x="0" y="52843"/>
                </a:lnTo>
                <a:lnTo>
                  <a:pt x="0" y="464312"/>
                </a:lnTo>
                <a:lnTo>
                  <a:pt x="353" y="474900"/>
                </a:lnTo>
                <a:lnTo>
                  <a:pt x="19314" y="510026"/>
                </a:lnTo>
                <a:lnTo>
                  <a:pt x="65926" y="517157"/>
                </a:lnTo>
                <a:lnTo>
                  <a:pt x="558194" y="517157"/>
                </a:lnTo>
                <a:lnTo>
                  <a:pt x="596915" y="513923"/>
                </a:lnTo>
                <a:lnTo>
                  <a:pt x="622806" y="483309"/>
                </a:lnTo>
                <a:lnTo>
                  <a:pt x="624120" y="52843"/>
                </a:lnTo>
                <a:lnTo>
                  <a:pt x="623766" y="42256"/>
                </a:lnTo>
                <a:lnTo>
                  <a:pt x="604806" y="713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0602954" y="952559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0342079" y="10136985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0342079" y="10136984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0378834" y="10268770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128478" y="0"/>
                </a:moveTo>
                <a:lnTo>
                  <a:pt x="0" y="155331"/>
                </a:lnTo>
                <a:lnTo>
                  <a:pt x="777066" y="159752"/>
                </a:lnTo>
                <a:lnTo>
                  <a:pt x="851943" y="1065"/>
                </a:lnTo>
                <a:lnTo>
                  <a:pt x="12847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0378834" y="10268770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1092353" y="10231553"/>
            <a:ext cx="209173" cy="30425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1155178" y="10262965"/>
            <a:ext cx="83523" cy="1786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0375869" y="10424741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4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370633" y="10419505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79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1033611" y="10195751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5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1023141" y="10185280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1211142" y="9908654"/>
            <a:ext cx="236131" cy="31082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1273970" y="9940067"/>
            <a:ext cx="110480" cy="1851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1280169" y="9393883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4" y="0"/>
                </a:moveTo>
                <a:lnTo>
                  <a:pt x="2031" y="100286"/>
                </a:lnTo>
                <a:lnTo>
                  <a:pt x="0" y="691745"/>
                </a:lnTo>
                <a:lnTo>
                  <a:pt x="83882" y="525058"/>
                </a:lnTo>
                <a:lnTo>
                  <a:pt x="8549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1280169" y="9393883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5475968" y="7127154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90">
                <a:moveTo>
                  <a:pt x="175450" y="0"/>
                </a:moveTo>
                <a:lnTo>
                  <a:pt x="0" y="193854"/>
                </a:lnTo>
                <a:lnTo>
                  <a:pt x="1061161" y="199371"/>
                </a:lnTo>
                <a:lnTo>
                  <a:pt x="1163409" y="1329"/>
                </a:lnTo>
                <a:lnTo>
                  <a:pt x="17545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5475968" y="7127154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90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6540522" y="7131477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99211" y="0"/>
                </a:moveTo>
                <a:lnTo>
                  <a:pt x="4837" y="185015"/>
                </a:lnTo>
                <a:lnTo>
                  <a:pt x="0" y="352158"/>
                </a:lnTo>
                <a:lnTo>
                  <a:pt x="99996" y="205604"/>
                </a:lnTo>
                <a:lnTo>
                  <a:pt x="9921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6540522" y="7131477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5686611" y="6581006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66" y="0"/>
                </a:moveTo>
                <a:lnTo>
                  <a:pt x="122289" y="2"/>
                </a:lnTo>
                <a:lnTo>
                  <a:pt x="0" y="96956"/>
                </a:lnTo>
                <a:lnTo>
                  <a:pt x="732595" y="96953"/>
                </a:lnTo>
                <a:lnTo>
                  <a:pt x="769924" y="46789"/>
                </a:lnTo>
                <a:lnTo>
                  <a:pt x="81156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5686611" y="6581006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5606593" y="7229659"/>
            <a:ext cx="881914" cy="17569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5674654" y="7286097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9" y="0"/>
                </a:lnTo>
              </a:path>
            </a:pathLst>
          </a:custGeom>
          <a:ln w="39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5674654" y="7266308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5735393" y="6710784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16" y="0"/>
                </a:lnTo>
                <a:lnTo>
                  <a:pt x="52787" y="50"/>
                </a:lnTo>
                <a:lnTo>
                  <a:pt x="12528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28" y="504576"/>
                </a:lnTo>
                <a:lnTo>
                  <a:pt x="52787" y="517106"/>
                </a:lnTo>
                <a:lnTo>
                  <a:pt x="65916" y="517157"/>
                </a:lnTo>
                <a:lnTo>
                  <a:pt x="558194" y="517157"/>
                </a:lnTo>
                <a:lnTo>
                  <a:pt x="596915" y="513924"/>
                </a:lnTo>
                <a:lnTo>
                  <a:pt x="622806" y="483309"/>
                </a:lnTo>
                <a:lnTo>
                  <a:pt x="624120" y="464313"/>
                </a:lnTo>
                <a:lnTo>
                  <a:pt x="624120" y="52843"/>
                </a:lnTo>
                <a:lnTo>
                  <a:pt x="611587" y="12580"/>
                </a:lnTo>
                <a:lnTo>
                  <a:pt x="571322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5735343" y="6710784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5686076" y="6673625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5686078" y="6673625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5735393" y="6710784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16" y="0"/>
                </a:lnTo>
                <a:lnTo>
                  <a:pt x="52787" y="50"/>
                </a:lnTo>
                <a:lnTo>
                  <a:pt x="12528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28" y="504576"/>
                </a:lnTo>
                <a:lnTo>
                  <a:pt x="52787" y="517106"/>
                </a:lnTo>
                <a:lnTo>
                  <a:pt x="65916" y="517157"/>
                </a:lnTo>
                <a:lnTo>
                  <a:pt x="558194" y="517157"/>
                </a:lnTo>
                <a:lnTo>
                  <a:pt x="596915" y="513924"/>
                </a:lnTo>
                <a:lnTo>
                  <a:pt x="622806" y="483309"/>
                </a:lnTo>
                <a:lnTo>
                  <a:pt x="624120" y="464313"/>
                </a:lnTo>
                <a:lnTo>
                  <a:pt x="624120" y="52843"/>
                </a:lnTo>
                <a:lnTo>
                  <a:pt x="611587" y="12580"/>
                </a:lnTo>
                <a:lnTo>
                  <a:pt x="571322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5735343" y="6710784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5474460" y="7322177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5474460" y="7322177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5511223" y="7453961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128477" y="0"/>
                </a:moveTo>
                <a:lnTo>
                  <a:pt x="0" y="155332"/>
                </a:lnTo>
                <a:lnTo>
                  <a:pt x="777054" y="159753"/>
                </a:lnTo>
                <a:lnTo>
                  <a:pt x="851932" y="1065"/>
                </a:lnTo>
                <a:lnTo>
                  <a:pt x="12847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5511223" y="7453961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6224741" y="7416745"/>
            <a:ext cx="209173" cy="3042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6287567" y="7448158"/>
            <a:ext cx="83523" cy="17860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5508250" y="7609933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4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5503014" y="7604698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80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6165989" y="7380944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4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6155519" y="7370473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6343531" y="7093847"/>
            <a:ext cx="236131" cy="31082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6406348" y="7125260"/>
            <a:ext cx="110480" cy="18517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6412547" y="6579075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4" y="0"/>
                </a:moveTo>
                <a:lnTo>
                  <a:pt x="2041" y="100286"/>
                </a:lnTo>
                <a:lnTo>
                  <a:pt x="0" y="691744"/>
                </a:lnTo>
                <a:lnTo>
                  <a:pt x="83892" y="525058"/>
                </a:lnTo>
                <a:lnTo>
                  <a:pt x="8549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6412547" y="6579075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3385623" y="5203599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175450" y="0"/>
                </a:moveTo>
                <a:lnTo>
                  <a:pt x="0" y="193855"/>
                </a:lnTo>
                <a:lnTo>
                  <a:pt x="1061161" y="199371"/>
                </a:lnTo>
                <a:lnTo>
                  <a:pt x="1163409" y="1329"/>
                </a:lnTo>
                <a:lnTo>
                  <a:pt x="17545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3385623" y="5203600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4450178" y="5207922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99211" y="0"/>
                </a:moveTo>
                <a:lnTo>
                  <a:pt x="4837" y="185015"/>
                </a:lnTo>
                <a:lnTo>
                  <a:pt x="0" y="352158"/>
                </a:lnTo>
                <a:lnTo>
                  <a:pt x="99996" y="205604"/>
                </a:lnTo>
                <a:lnTo>
                  <a:pt x="9921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4450178" y="5207922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3596266" y="4657452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66" y="0"/>
                </a:moveTo>
                <a:lnTo>
                  <a:pt x="122299" y="1"/>
                </a:lnTo>
                <a:lnTo>
                  <a:pt x="0" y="96955"/>
                </a:lnTo>
                <a:lnTo>
                  <a:pt x="732595" y="96953"/>
                </a:lnTo>
                <a:lnTo>
                  <a:pt x="769924" y="46788"/>
                </a:lnTo>
                <a:lnTo>
                  <a:pt x="81156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3596266" y="4657452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3516258" y="5306104"/>
            <a:ext cx="881914" cy="17569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3584319" y="5362542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88" y="0"/>
                </a:lnTo>
              </a:path>
            </a:pathLst>
          </a:custGeom>
          <a:ln w="39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3584319" y="5342753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3645049" y="4787231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26" y="0"/>
                </a:lnTo>
                <a:lnTo>
                  <a:pt x="52796" y="50"/>
                </a:lnTo>
                <a:lnTo>
                  <a:pt x="12532" y="12579"/>
                </a:lnTo>
                <a:lnTo>
                  <a:pt x="0" y="52843"/>
                </a:lnTo>
                <a:lnTo>
                  <a:pt x="0" y="464312"/>
                </a:lnTo>
                <a:lnTo>
                  <a:pt x="12532" y="504576"/>
                </a:lnTo>
                <a:lnTo>
                  <a:pt x="52796" y="517106"/>
                </a:lnTo>
                <a:lnTo>
                  <a:pt x="65926" y="517157"/>
                </a:lnTo>
                <a:lnTo>
                  <a:pt x="558194" y="517157"/>
                </a:lnTo>
                <a:lnTo>
                  <a:pt x="596915" y="513923"/>
                </a:lnTo>
                <a:lnTo>
                  <a:pt x="622806" y="483309"/>
                </a:lnTo>
                <a:lnTo>
                  <a:pt x="624120" y="464312"/>
                </a:lnTo>
                <a:lnTo>
                  <a:pt x="624120" y="52843"/>
                </a:lnTo>
                <a:lnTo>
                  <a:pt x="611587" y="12579"/>
                </a:lnTo>
                <a:lnTo>
                  <a:pt x="571322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3644998" y="4787231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3595732" y="4750072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3595732" y="4750072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3645049" y="4787231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26" y="0"/>
                </a:lnTo>
                <a:lnTo>
                  <a:pt x="52796" y="50"/>
                </a:lnTo>
                <a:lnTo>
                  <a:pt x="12532" y="12579"/>
                </a:lnTo>
                <a:lnTo>
                  <a:pt x="0" y="52843"/>
                </a:lnTo>
                <a:lnTo>
                  <a:pt x="0" y="464312"/>
                </a:lnTo>
                <a:lnTo>
                  <a:pt x="12532" y="504576"/>
                </a:lnTo>
                <a:lnTo>
                  <a:pt x="52796" y="517106"/>
                </a:lnTo>
                <a:lnTo>
                  <a:pt x="65926" y="517157"/>
                </a:lnTo>
                <a:lnTo>
                  <a:pt x="558194" y="517157"/>
                </a:lnTo>
                <a:lnTo>
                  <a:pt x="596915" y="513923"/>
                </a:lnTo>
                <a:lnTo>
                  <a:pt x="622806" y="483309"/>
                </a:lnTo>
                <a:lnTo>
                  <a:pt x="624120" y="464312"/>
                </a:lnTo>
                <a:lnTo>
                  <a:pt x="624120" y="52843"/>
                </a:lnTo>
                <a:lnTo>
                  <a:pt x="611587" y="12579"/>
                </a:lnTo>
                <a:lnTo>
                  <a:pt x="571322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3644998" y="4787231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3384127" y="5398622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3384127" y="5398622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3420880" y="5530407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128477" y="0"/>
                </a:moveTo>
                <a:lnTo>
                  <a:pt x="0" y="155331"/>
                </a:lnTo>
                <a:lnTo>
                  <a:pt x="777065" y="159752"/>
                </a:lnTo>
                <a:lnTo>
                  <a:pt x="851942" y="1064"/>
                </a:lnTo>
                <a:lnTo>
                  <a:pt x="12847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3420880" y="5530407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4134396" y="5493191"/>
            <a:ext cx="209173" cy="30425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4197221" y="5524603"/>
            <a:ext cx="83523" cy="17860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3417915" y="5686378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5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3412680" y="5681143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80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4075655" y="5457388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4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4065184" y="5446917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4253187" y="5170292"/>
            <a:ext cx="236131" cy="31082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4316003" y="5201705"/>
            <a:ext cx="110480" cy="18517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4322212" y="4655521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84" y="0"/>
                </a:moveTo>
                <a:lnTo>
                  <a:pt x="2031" y="100286"/>
                </a:lnTo>
                <a:lnTo>
                  <a:pt x="0" y="691745"/>
                </a:lnTo>
                <a:lnTo>
                  <a:pt x="83882" y="525058"/>
                </a:lnTo>
                <a:lnTo>
                  <a:pt x="8548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4322212" y="4655521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7646991" y="5203599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175460" y="0"/>
                </a:moveTo>
                <a:lnTo>
                  <a:pt x="0" y="193855"/>
                </a:lnTo>
                <a:lnTo>
                  <a:pt x="1061171" y="199371"/>
                </a:lnTo>
                <a:lnTo>
                  <a:pt x="1163420" y="1329"/>
                </a:lnTo>
                <a:lnTo>
                  <a:pt x="17546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7646991" y="5203600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8711544" y="5207922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99222" y="0"/>
                </a:moveTo>
                <a:lnTo>
                  <a:pt x="4848" y="185015"/>
                </a:lnTo>
                <a:lnTo>
                  <a:pt x="0" y="352158"/>
                </a:lnTo>
                <a:lnTo>
                  <a:pt x="100007" y="205604"/>
                </a:lnTo>
                <a:lnTo>
                  <a:pt x="9922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8711546" y="5207922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7857644" y="4657452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66" y="0"/>
                </a:moveTo>
                <a:lnTo>
                  <a:pt x="122289" y="1"/>
                </a:lnTo>
                <a:lnTo>
                  <a:pt x="0" y="96955"/>
                </a:lnTo>
                <a:lnTo>
                  <a:pt x="732585" y="96953"/>
                </a:lnTo>
                <a:lnTo>
                  <a:pt x="769924" y="46788"/>
                </a:lnTo>
                <a:lnTo>
                  <a:pt x="81156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7857644" y="4657452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7777626" y="5306104"/>
            <a:ext cx="881914" cy="17569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7845687" y="5362542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9" y="0"/>
                </a:lnTo>
              </a:path>
            </a:pathLst>
          </a:custGeom>
          <a:ln w="39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7845687" y="5342753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7906426" y="4787231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16" y="0"/>
                </a:lnTo>
                <a:lnTo>
                  <a:pt x="52787" y="50"/>
                </a:lnTo>
                <a:lnTo>
                  <a:pt x="12526" y="12579"/>
                </a:lnTo>
                <a:lnTo>
                  <a:pt x="0" y="52843"/>
                </a:lnTo>
                <a:lnTo>
                  <a:pt x="0" y="464312"/>
                </a:lnTo>
                <a:lnTo>
                  <a:pt x="12526" y="504576"/>
                </a:lnTo>
                <a:lnTo>
                  <a:pt x="52787" y="517106"/>
                </a:lnTo>
                <a:lnTo>
                  <a:pt x="65916" y="517157"/>
                </a:lnTo>
                <a:lnTo>
                  <a:pt x="558194" y="517157"/>
                </a:lnTo>
                <a:lnTo>
                  <a:pt x="596915" y="513923"/>
                </a:lnTo>
                <a:lnTo>
                  <a:pt x="622800" y="483309"/>
                </a:lnTo>
                <a:lnTo>
                  <a:pt x="624110" y="464312"/>
                </a:lnTo>
                <a:lnTo>
                  <a:pt x="624110" y="52843"/>
                </a:lnTo>
                <a:lnTo>
                  <a:pt x="611588" y="12579"/>
                </a:lnTo>
                <a:lnTo>
                  <a:pt x="571322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7906376" y="4787231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7857110" y="4750072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7857111" y="4750072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7906426" y="4787231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16" y="0"/>
                </a:lnTo>
                <a:lnTo>
                  <a:pt x="52787" y="50"/>
                </a:lnTo>
                <a:lnTo>
                  <a:pt x="12526" y="12579"/>
                </a:lnTo>
                <a:lnTo>
                  <a:pt x="0" y="52843"/>
                </a:lnTo>
                <a:lnTo>
                  <a:pt x="0" y="464312"/>
                </a:lnTo>
                <a:lnTo>
                  <a:pt x="12526" y="504576"/>
                </a:lnTo>
                <a:lnTo>
                  <a:pt x="52787" y="517106"/>
                </a:lnTo>
                <a:lnTo>
                  <a:pt x="65916" y="517157"/>
                </a:lnTo>
                <a:lnTo>
                  <a:pt x="558194" y="517157"/>
                </a:lnTo>
                <a:lnTo>
                  <a:pt x="596915" y="513923"/>
                </a:lnTo>
                <a:lnTo>
                  <a:pt x="622800" y="483309"/>
                </a:lnTo>
                <a:lnTo>
                  <a:pt x="624110" y="464312"/>
                </a:lnTo>
                <a:lnTo>
                  <a:pt x="624110" y="52843"/>
                </a:lnTo>
                <a:lnTo>
                  <a:pt x="611588" y="12579"/>
                </a:lnTo>
                <a:lnTo>
                  <a:pt x="571322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7906376" y="4787231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7645493" y="5398622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7645493" y="5398622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7682246" y="5530407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128488" y="0"/>
                </a:moveTo>
                <a:lnTo>
                  <a:pt x="0" y="155331"/>
                </a:lnTo>
                <a:lnTo>
                  <a:pt x="777065" y="159752"/>
                </a:lnTo>
                <a:lnTo>
                  <a:pt x="851942" y="1064"/>
                </a:lnTo>
                <a:lnTo>
                  <a:pt x="12848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7682246" y="5530407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8395774" y="5493191"/>
            <a:ext cx="209173" cy="30425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8458600" y="5524603"/>
            <a:ext cx="83523" cy="17860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7679283" y="5686378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5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7674048" y="5681143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80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8337023" y="5457388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4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8326552" y="5446917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8514553" y="5170292"/>
            <a:ext cx="236131" cy="31082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8577382" y="5201705"/>
            <a:ext cx="110480" cy="18517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8583580" y="4655521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4" y="0"/>
                </a:moveTo>
                <a:lnTo>
                  <a:pt x="2031" y="100286"/>
                </a:lnTo>
                <a:lnTo>
                  <a:pt x="0" y="691745"/>
                </a:lnTo>
                <a:lnTo>
                  <a:pt x="83892" y="525058"/>
                </a:lnTo>
                <a:lnTo>
                  <a:pt x="8549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8583580" y="4655521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5475968" y="3140892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175450" y="0"/>
                </a:moveTo>
                <a:lnTo>
                  <a:pt x="0" y="193854"/>
                </a:lnTo>
                <a:lnTo>
                  <a:pt x="1061161" y="199371"/>
                </a:lnTo>
                <a:lnTo>
                  <a:pt x="1163409" y="1328"/>
                </a:lnTo>
                <a:lnTo>
                  <a:pt x="17545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5475968" y="3140892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6540522" y="3145215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99211" y="0"/>
                </a:moveTo>
                <a:lnTo>
                  <a:pt x="4837" y="185015"/>
                </a:lnTo>
                <a:lnTo>
                  <a:pt x="0" y="352158"/>
                </a:lnTo>
                <a:lnTo>
                  <a:pt x="99996" y="205603"/>
                </a:lnTo>
                <a:lnTo>
                  <a:pt x="9921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6540522" y="3145215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5686611" y="2594745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5">
                <a:moveTo>
                  <a:pt x="811566" y="0"/>
                </a:moveTo>
                <a:lnTo>
                  <a:pt x="122289" y="1"/>
                </a:lnTo>
                <a:lnTo>
                  <a:pt x="0" y="96956"/>
                </a:lnTo>
                <a:lnTo>
                  <a:pt x="732595" y="96953"/>
                </a:lnTo>
                <a:lnTo>
                  <a:pt x="769924" y="46789"/>
                </a:lnTo>
                <a:lnTo>
                  <a:pt x="81156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5686611" y="2594745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5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5606593" y="3243397"/>
            <a:ext cx="881914" cy="17569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5674654" y="3299834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9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5674654" y="3280045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5735393" y="272452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16" y="0"/>
                </a:lnTo>
                <a:lnTo>
                  <a:pt x="52787" y="50"/>
                </a:lnTo>
                <a:lnTo>
                  <a:pt x="12528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28" y="504576"/>
                </a:lnTo>
                <a:lnTo>
                  <a:pt x="52787" y="517106"/>
                </a:lnTo>
                <a:lnTo>
                  <a:pt x="65916" y="517157"/>
                </a:lnTo>
                <a:lnTo>
                  <a:pt x="558194" y="517157"/>
                </a:lnTo>
                <a:lnTo>
                  <a:pt x="596915" y="513924"/>
                </a:lnTo>
                <a:lnTo>
                  <a:pt x="622806" y="483309"/>
                </a:lnTo>
                <a:lnTo>
                  <a:pt x="624120" y="464313"/>
                </a:lnTo>
                <a:lnTo>
                  <a:pt x="624120" y="52843"/>
                </a:lnTo>
                <a:lnTo>
                  <a:pt x="611587" y="12580"/>
                </a:lnTo>
                <a:lnTo>
                  <a:pt x="571322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5735343" y="272452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5686076" y="2687364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5686078" y="2687364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5735393" y="272452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16" y="0"/>
                </a:lnTo>
                <a:lnTo>
                  <a:pt x="52787" y="50"/>
                </a:lnTo>
                <a:lnTo>
                  <a:pt x="12528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28" y="504576"/>
                </a:lnTo>
                <a:lnTo>
                  <a:pt x="52787" y="517106"/>
                </a:lnTo>
                <a:lnTo>
                  <a:pt x="65916" y="517157"/>
                </a:lnTo>
                <a:lnTo>
                  <a:pt x="558194" y="517157"/>
                </a:lnTo>
                <a:lnTo>
                  <a:pt x="596915" y="513924"/>
                </a:lnTo>
                <a:lnTo>
                  <a:pt x="622806" y="483309"/>
                </a:lnTo>
                <a:lnTo>
                  <a:pt x="624120" y="464313"/>
                </a:lnTo>
                <a:lnTo>
                  <a:pt x="624120" y="52843"/>
                </a:lnTo>
                <a:lnTo>
                  <a:pt x="611587" y="12580"/>
                </a:lnTo>
                <a:lnTo>
                  <a:pt x="571322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5735343" y="272452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5474460" y="3335914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5474460" y="3335915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15511223" y="3467699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128477" y="0"/>
                </a:moveTo>
                <a:lnTo>
                  <a:pt x="0" y="155332"/>
                </a:lnTo>
                <a:lnTo>
                  <a:pt x="777054" y="159752"/>
                </a:lnTo>
                <a:lnTo>
                  <a:pt x="851932" y="1065"/>
                </a:lnTo>
                <a:lnTo>
                  <a:pt x="12847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15511223" y="3467699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16224741" y="3430484"/>
            <a:ext cx="209173" cy="30425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16287567" y="3461896"/>
            <a:ext cx="83523" cy="17860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15508250" y="3623671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5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15503014" y="3618435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80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16165989" y="3394681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4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16155519" y="3384211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16343531" y="3107584"/>
            <a:ext cx="236131" cy="31082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16406348" y="3138997"/>
            <a:ext cx="110480" cy="18517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16412547" y="2592814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4" y="0"/>
                </a:moveTo>
                <a:lnTo>
                  <a:pt x="2041" y="100286"/>
                </a:lnTo>
                <a:lnTo>
                  <a:pt x="0" y="691744"/>
                </a:lnTo>
                <a:lnTo>
                  <a:pt x="83892" y="525058"/>
                </a:lnTo>
                <a:lnTo>
                  <a:pt x="8549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16412547" y="2592814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7750538" y="9308296"/>
            <a:ext cx="1215253" cy="121525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3162981" y="4659713"/>
            <a:ext cx="1491571" cy="79612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 txBox="1"/>
          <p:nvPr/>
        </p:nvSpPr>
        <p:spPr>
          <a:xfrm>
            <a:off x="4215036" y="4095369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集线器</a:t>
            </a:r>
            <a:endParaRPr sz="24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6691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896610"/>
          </a:xfrm>
          <a:custGeom>
            <a:avLst/>
            <a:gdLst/>
            <a:ahLst/>
            <a:cxnLst/>
            <a:rect l="l" t="t" r="r" b="b"/>
            <a:pathLst>
              <a:path w="12963525" h="589660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637902"/>
                </a:lnTo>
                <a:lnTo>
                  <a:pt x="197" y="5689272"/>
                </a:lnTo>
                <a:lnTo>
                  <a:pt x="1581" y="5730699"/>
                </a:lnTo>
                <a:lnTo>
                  <a:pt x="12649" y="5789408"/>
                </a:lnTo>
                <a:lnTo>
                  <a:pt x="49226" y="5846821"/>
                </a:lnTo>
                <a:lnTo>
                  <a:pt x="106640" y="5883397"/>
                </a:lnTo>
                <a:lnTo>
                  <a:pt x="165348" y="5894466"/>
                </a:lnTo>
                <a:lnTo>
                  <a:pt x="206776" y="5895850"/>
                </a:lnTo>
                <a:lnTo>
                  <a:pt x="258146" y="5896047"/>
                </a:lnTo>
                <a:lnTo>
                  <a:pt x="12705299" y="5896047"/>
                </a:lnTo>
                <a:lnTo>
                  <a:pt x="12756671" y="5895850"/>
                </a:lnTo>
                <a:lnTo>
                  <a:pt x="12798099" y="5894466"/>
                </a:lnTo>
                <a:lnTo>
                  <a:pt x="12856802" y="5883397"/>
                </a:lnTo>
                <a:lnTo>
                  <a:pt x="12914218" y="5846821"/>
                </a:lnTo>
                <a:lnTo>
                  <a:pt x="12950799" y="5789408"/>
                </a:lnTo>
                <a:lnTo>
                  <a:pt x="12961867" y="5730699"/>
                </a:lnTo>
                <a:lnTo>
                  <a:pt x="12963250" y="5689272"/>
                </a:lnTo>
                <a:lnTo>
                  <a:pt x="12963448" y="563790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896610"/>
          </a:xfrm>
          <a:custGeom>
            <a:avLst/>
            <a:gdLst/>
            <a:ahLst/>
            <a:cxnLst/>
            <a:rect l="l" t="t" r="r" b="b"/>
            <a:pathLst>
              <a:path w="12963525" h="589660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637902"/>
                </a:lnTo>
                <a:lnTo>
                  <a:pt x="12963250" y="5689272"/>
                </a:lnTo>
                <a:lnTo>
                  <a:pt x="12961867" y="5730699"/>
                </a:lnTo>
                <a:lnTo>
                  <a:pt x="12950799" y="5789408"/>
                </a:lnTo>
                <a:lnTo>
                  <a:pt x="12914218" y="5846821"/>
                </a:lnTo>
                <a:lnTo>
                  <a:pt x="12856802" y="5883397"/>
                </a:lnTo>
                <a:lnTo>
                  <a:pt x="12798099" y="5894466"/>
                </a:lnTo>
                <a:lnTo>
                  <a:pt x="12756671" y="5895850"/>
                </a:lnTo>
                <a:lnTo>
                  <a:pt x="12705299" y="5896047"/>
                </a:lnTo>
                <a:lnTo>
                  <a:pt x="258145" y="5896047"/>
                </a:lnTo>
                <a:lnTo>
                  <a:pt x="206775" y="5895850"/>
                </a:lnTo>
                <a:lnTo>
                  <a:pt x="165348" y="5894466"/>
                </a:lnTo>
                <a:lnTo>
                  <a:pt x="106640" y="5883397"/>
                </a:lnTo>
                <a:lnTo>
                  <a:pt x="49226" y="5846821"/>
                </a:lnTo>
                <a:lnTo>
                  <a:pt x="12650" y="5789408"/>
                </a:lnTo>
                <a:lnTo>
                  <a:pt x="1581" y="5730699"/>
                </a:lnTo>
                <a:lnTo>
                  <a:pt x="197" y="5689272"/>
                </a:lnTo>
                <a:lnTo>
                  <a:pt x="0" y="563790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767379"/>
            <a:ext cx="110489" cy="31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8108" y="2716084"/>
            <a:ext cx="6153150" cy="4127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500" spc="30">
                <a:solidFill>
                  <a:srgbClr val="FF2600"/>
                </a:solidFill>
                <a:latin typeface="Microsoft JhengHei UI"/>
                <a:cs typeface="Microsoft JhengHei UI"/>
              </a:rPr>
              <a:t>静态划分信道</a:t>
            </a:r>
            <a:r>
              <a:rPr dirty="0" sz="2500" spc="30">
                <a:latin typeface="Microsoft JhengHei UI"/>
                <a:cs typeface="Microsoft JhengHei UI"/>
              </a:rPr>
              <a:t>（代价⾼，不适合局域⽹）：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4068" y="3847975"/>
            <a:ext cx="110489" cy="31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4068" y="4388272"/>
            <a:ext cx="110489" cy="31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4068" y="4928570"/>
            <a:ext cx="110489" cy="31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4068" y="3103087"/>
            <a:ext cx="2059305" cy="2186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343535" marR="5080" indent="-330835">
              <a:lnSpc>
                <a:spcPct val="141800"/>
              </a:lnSpc>
              <a:spcBef>
                <a:spcPts val="90"/>
              </a:spcBef>
              <a:buSzPct val="76000"/>
              <a:buFont typeface="Arial"/>
              <a:buChar char="•"/>
              <a:tabLst>
                <a:tab pos="344170" algn="l"/>
              </a:tabLst>
            </a:pPr>
            <a:r>
              <a:rPr dirty="0" sz="2500" spc="30">
                <a:latin typeface="Microsoft JhengHei UI"/>
                <a:cs typeface="Microsoft JhengHei UI"/>
              </a:rPr>
              <a:t>频分复⽤；  时分复⽤；  波分复⽤；  码分复⽤</a:t>
            </a:r>
            <a:r>
              <a:rPr dirty="0" sz="2500">
                <a:latin typeface="Microsoft JhengHei UI"/>
                <a:cs typeface="Microsoft JhengHei UI"/>
              </a:rPr>
              <a:t> </a:t>
            </a:r>
            <a:r>
              <a:rPr dirty="0" sz="2500" spc="30">
                <a:latin typeface="Microsoft JhengHei UI"/>
                <a:cs typeface="Microsoft JhengHei UI"/>
              </a:rPr>
              <a:t>。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5479419"/>
            <a:ext cx="110489" cy="31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98108" y="5428122"/>
            <a:ext cx="4863465" cy="4127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500" spc="30">
                <a:solidFill>
                  <a:srgbClr val="FF2600"/>
                </a:solidFill>
                <a:latin typeface="Microsoft JhengHei UI"/>
                <a:cs typeface="Microsoft JhengHei UI"/>
              </a:rPr>
              <a:t>动态媒体接⼊控制（多点接⼊）</a:t>
            </a:r>
            <a:r>
              <a:rPr dirty="0" sz="2500" spc="30">
                <a:latin typeface="Microsoft JhengHei UI"/>
                <a:cs typeface="Microsoft JhengHei UI"/>
              </a:rPr>
              <a:t>：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6560015"/>
            <a:ext cx="110489" cy="31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5815126"/>
            <a:ext cx="10121900" cy="1657350"/>
          </a:xfrm>
          <a:prstGeom prst="rect">
            <a:avLst/>
          </a:prstGeom>
        </p:spPr>
        <p:txBody>
          <a:bodyPr wrap="square" lIns="0" tIns="170815" rIns="0" bIns="0" rtlCol="0" vert="horz">
            <a:spAutoFit/>
          </a:bodyPr>
          <a:lstStyle/>
          <a:p>
            <a:pPr marL="343535" indent="-330835">
              <a:lnSpc>
                <a:spcPct val="100000"/>
              </a:lnSpc>
              <a:spcBef>
                <a:spcPts val="1345"/>
              </a:spcBef>
              <a:buSzPct val="76000"/>
              <a:buFont typeface="Arial"/>
              <a:buChar char="•"/>
              <a:tabLst>
                <a:tab pos="343535" algn="l"/>
                <a:tab pos="344170" algn="l"/>
              </a:tabLst>
            </a:pPr>
            <a:r>
              <a:rPr dirty="0" sz="2500" spc="30">
                <a:latin typeface="Microsoft JhengHei UI"/>
                <a:cs typeface="Microsoft JhengHei UI"/>
              </a:rPr>
              <a:t>随机接⼊（以太⽹）；</a:t>
            </a:r>
            <a:endParaRPr sz="2500">
              <a:latin typeface="Microsoft JhengHei UI"/>
              <a:cs typeface="Microsoft JhengHei UI"/>
            </a:endParaRPr>
          </a:p>
          <a:p>
            <a:pPr marL="343535">
              <a:lnSpc>
                <a:spcPct val="100000"/>
              </a:lnSpc>
              <a:spcBef>
                <a:spcPts val="1255"/>
              </a:spcBef>
            </a:pPr>
            <a:r>
              <a:rPr dirty="0" sz="2500" spc="30">
                <a:latin typeface="Microsoft JhengHei UI"/>
                <a:cs typeface="Microsoft JhengHei UI"/>
              </a:rPr>
              <a:t>受控接⼊</a:t>
            </a:r>
            <a:r>
              <a:rPr dirty="0" sz="2500" spc="100">
                <a:latin typeface="Microsoft JhengHei UI"/>
                <a:cs typeface="Microsoft JhengHei UI"/>
              </a:rPr>
              <a:t> </a:t>
            </a:r>
            <a:r>
              <a:rPr dirty="0" sz="2500" spc="30">
                <a:latin typeface="Microsoft JhengHei UI"/>
                <a:cs typeface="Microsoft JhengHei UI"/>
              </a:rPr>
              <a:t>，例如</a:t>
            </a:r>
            <a:r>
              <a:rPr dirty="0" sz="2500" spc="30">
                <a:solidFill>
                  <a:srgbClr val="FF2600"/>
                </a:solidFill>
                <a:latin typeface="Microsoft JhengHei UI"/>
                <a:cs typeface="Microsoft JhengHei UI"/>
              </a:rPr>
              <a:t>分散控制</a:t>
            </a:r>
            <a:r>
              <a:rPr dirty="0" sz="2500" spc="30">
                <a:latin typeface="Microsoft JhengHei UI"/>
                <a:cs typeface="Microsoft JhengHei UI"/>
              </a:rPr>
              <a:t>的令牌环局域⽹和</a:t>
            </a:r>
            <a:r>
              <a:rPr dirty="0" sz="2500" spc="30">
                <a:solidFill>
                  <a:srgbClr val="FF2600"/>
                </a:solidFill>
                <a:latin typeface="Microsoft JhengHei UI"/>
                <a:cs typeface="Microsoft JhengHei UI"/>
              </a:rPr>
              <a:t>集中控制</a:t>
            </a:r>
            <a:r>
              <a:rPr dirty="0" sz="2500" spc="30">
                <a:latin typeface="Microsoft JhengHei UI"/>
                <a:cs typeface="Microsoft JhengHei UI"/>
              </a:rPr>
              <a:t>的多点线路探询</a:t>
            </a:r>
            <a:endParaRPr sz="2500">
              <a:latin typeface="Microsoft JhengHei UI"/>
              <a:cs typeface="Microsoft JhengHei UI"/>
            </a:endParaRPr>
          </a:p>
          <a:p>
            <a:pPr marL="343535">
              <a:lnSpc>
                <a:spcPct val="100000"/>
              </a:lnSpc>
              <a:spcBef>
                <a:spcPts val="1335"/>
              </a:spcBef>
            </a:pPr>
            <a:r>
              <a:rPr dirty="0" sz="2500" spc="10">
                <a:latin typeface="Arial"/>
                <a:cs typeface="Arial"/>
              </a:rPr>
              <a:t>(polling)</a:t>
            </a:r>
            <a:r>
              <a:rPr dirty="0" sz="2500" spc="10">
                <a:latin typeface="Microsoft JhengHei UI"/>
                <a:cs typeface="Microsoft JhengHei UI"/>
              </a:rPr>
              <a:t>，</a:t>
            </a:r>
            <a:r>
              <a:rPr dirty="0" sz="2500" spc="30">
                <a:latin typeface="Microsoft JhengHei UI"/>
                <a:cs typeface="Microsoft JhengHei UI"/>
              </a:rPr>
              <a:t>或称为轮询。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28483" y="3737463"/>
            <a:ext cx="0" cy="780415"/>
          </a:xfrm>
          <a:custGeom>
            <a:avLst/>
            <a:gdLst/>
            <a:ahLst/>
            <a:cxnLst/>
            <a:rect l="l" t="t" r="r" b="b"/>
            <a:pathLst>
              <a:path w="0" h="780414">
                <a:moveTo>
                  <a:pt x="0" y="779853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068838" y="3737462"/>
            <a:ext cx="0" cy="780415"/>
          </a:xfrm>
          <a:custGeom>
            <a:avLst/>
            <a:gdLst/>
            <a:ahLst/>
            <a:cxnLst/>
            <a:rect l="l" t="t" r="r" b="b"/>
            <a:pathLst>
              <a:path w="0" h="780414">
                <a:moveTo>
                  <a:pt x="0" y="779853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48666" y="3737463"/>
            <a:ext cx="0" cy="780415"/>
          </a:xfrm>
          <a:custGeom>
            <a:avLst/>
            <a:gdLst/>
            <a:ahLst/>
            <a:cxnLst/>
            <a:rect l="l" t="t" r="r" b="b"/>
            <a:pathLst>
              <a:path w="0" h="780414">
                <a:moveTo>
                  <a:pt x="0" y="779853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927451" y="4491367"/>
            <a:ext cx="0" cy="744220"/>
          </a:xfrm>
          <a:custGeom>
            <a:avLst/>
            <a:gdLst/>
            <a:ahLst/>
            <a:cxnLst/>
            <a:rect l="l" t="t" r="r" b="b"/>
            <a:pathLst>
              <a:path w="0" h="744220">
                <a:moveTo>
                  <a:pt x="0" y="0"/>
                </a:moveTo>
                <a:lnTo>
                  <a:pt x="0" y="744043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969871" y="4491367"/>
            <a:ext cx="0" cy="744220"/>
          </a:xfrm>
          <a:custGeom>
            <a:avLst/>
            <a:gdLst/>
            <a:ahLst/>
            <a:cxnLst/>
            <a:rect l="l" t="t" r="r" b="b"/>
            <a:pathLst>
              <a:path w="0" h="744220">
                <a:moveTo>
                  <a:pt x="0" y="0"/>
                </a:moveTo>
                <a:lnTo>
                  <a:pt x="0" y="744043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955673" y="868308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2335" y="8447929"/>
            <a:ext cx="11041380" cy="1872614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使⽤⼀对多的⼴播通信⽅式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400050" marR="5080" indent="-377190">
              <a:lnSpc>
                <a:spcPts val="4850"/>
              </a:lnSpc>
              <a:spcBef>
                <a:spcPts val="395"/>
              </a:spcBef>
              <a:buClr>
                <a:srgbClr val="000000"/>
              </a:buClr>
              <a:buSzPct val="75438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问题：</a:t>
            </a:r>
            <a:r>
              <a:rPr dirty="0" sz="2850" spc="25">
                <a:latin typeface="Microsoft JhengHei UI"/>
                <a:cs typeface="Microsoft JhengHei UI"/>
              </a:rPr>
              <a:t>若多个设备在共享的⼴播信道上同时发送数据，则会造成彼 </a:t>
            </a:r>
            <a:r>
              <a:rPr dirty="0" sz="2850" spc="30">
                <a:latin typeface="Microsoft JhengHei UI"/>
                <a:cs typeface="Microsoft JhengHei UI"/>
              </a:rPr>
              <a:t>此⼲扰，导致发送失败。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043361" y="4496373"/>
            <a:ext cx="5535295" cy="0"/>
          </a:xfrm>
          <a:custGeom>
            <a:avLst/>
            <a:gdLst/>
            <a:ahLst/>
            <a:cxnLst/>
            <a:rect l="l" t="t" r="r" b="b"/>
            <a:pathLst>
              <a:path w="5535294" h="0">
                <a:moveTo>
                  <a:pt x="0" y="0"/>
                </a:moveTo>
                <a:lnTo>
                  <a:pt x="5534762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890592" y="4350219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4" h="0">
                <a:moveTo>
                  <a:pt x="887034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735626" y="426226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768840" y="3902265"/>
            <a:ext cx="0" cy="458470"/>
          </a:xfrm>
          <a:custGeom>
            <a:avLst/>
            <a:gdLst/>
            <a:ahLst/>
            <a:cxnLst/>
            <a:rect l="l" t="t" r="r" b="b"/>
            <a:pathLst>
              <a:path w="0" h="458470">
                <a:moveTo>
                  <a:pt x="0" y="0"/>
                </a:moveTo>
                <a:lnTo>
                  <a:pt x="0" y="457987"/>
                </a:lnTo>
              </a:path>
            </a:pathLst>
          </a:custGeom>
          <a:ln w="41883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119696" y="4350219"/>
            <a:ext cx="2431415" cy="0"/>
          </a:xfrm>
          <a:custGeom>
            <a:avLst/>
            <a:gdLst/>
            <a:ahLst/>
            <a:cxnLst/>
            <a:rect l="l" t="t" r="r" b="b"/>
            <a:pathLst>
              <a:path w="2431415" h="0">
                <a:moveTo>
                  <a:pt x="0" y="0"/>
                </a:moveTo>
                <a:lnTo>
                  <a:pt x="2410111" y="0"/>
                </a:lnTo>
                <a:lnTo>
                  <a:pt x="2431053" y="0"/>
                </a:lnTo>
              </a:path>
            </a:pathLst>
          </a:custGeom>
          <a:ln w="41883">
            <a:solidFill>
              <a:srgbClr val="870E0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529800" y="426226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870E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717793" y="4349781"/>
            <a:ext cx="0" cy="578485"/>
          </a:xfrm>
          <a:custGeom>
            <a:avLst/>
            <a:gdLst/>
            <a:ahLst/>
            <a:cxnLst/>
            <a:rect l="l" t="t" r="r" b="b"/>
            <a:pathLst>
              <a:path w="0" h="578485">
                <a:moveTo>
                  <a:pt x="0" y="0"/>
                </a:moveTo>
                <a:lnTo>
                  <a:pt x="0" y="577992"/>
                </a:lnTo>
              </a:path>
            </a:pathLst>
          </a:custGeom>
          <a:ln w="41883">
            <a:solidFill>
              <a:srgbClr val="870E0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629837" y="490683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870E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70682" y="4054502"/>
            <a:ext cx="0" cy="295910"/>
          </a:xfrm>
          <a:custGeom>
            <a:avLst/>
            <a:gdLst/>
            <a:ahLst/>
            <a:cxnLst/>
            <a:rect l="l" t="t" r="r" b="b"/>
            <a:pathLst>
              <a:path w="0" h="295910">
                <a:moveTo>
                  <a:pt x="0" y="0"/>
                </a:moveTo>
                <a:lnTo>
                  <a:pt x="0" y="295278"/>
                </a:lnTo>
              </a:path>
            </a:pathLst>
          </a:custGeom>
          <a:ln w="41883">
            <a:solidFill>
              <a:srgbClr val="870E0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682726" y="389953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870E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149432" y="3899533"/>
            <a:ext cx="0" cy="450850"/>
          </a:xfrm>
          <a:custGeom>
            <a:avLst/>
            <a:gdLst/>
            <a:ahLst/>
            <a:cxnLst/>
            <a:rect l="l" t="t" r="r" b="b"/>
            <a:pathLst>
              <a:path w="0" h="450850">
                <a:moveTo>
                  <a:pt x="0" y="0"/>
                </a:moveTo>
                <a:lnTo>
                  <a:pt x="0" y="450248"/>
                </a:lnTo>
              </a:path>
            </a:pathLst>
          </a:custGeom>
          <a:ln w="41883">
            <a:solidFill>
              <a:srgbClr val="870E0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509643" y="3745633"/>
            <a:ext cx="481170" cy="481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媒体共享技术</a:t>
            </a:r>
          </a:p>
        </p:txBody>
      </p:sp>
      <p:sp>
        <p:nvSpPr>
          <p:cNvPr id="39" name="object 39"/>
          <p:cNvSpPr/>
          <p:nvPr/>
        </p:nvSpPr>
        <p:spPr>
          <a:xfrm>
            <a:off x="13634474" y="3457483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131053" y="0"/>
                </a:moveTo>
                <a:lnTo>
                  <a:pt x="0" y="144795"/>
                </a:lnTo>
                <a:lnTo>
                  <a:pt x="792625" y="148916"/>
                </a:lnTo>
                <a:lnTo>
                  <a:pt x="868989" y="992"/>
                </a:lnTo>
                <a:lnTo>
                  <a:pt x="13105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634474" y="3457483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0" y="144796"/>
                </a:moveTo>
                <a:lnTo>
                  <a:pt x="131052" y="0"/>
                </a:lnTo>
                <a:lnTo>
                  <a:pt x="868991" y="993"/>
                </a:lnTo>
                <a:lnTo>
                  <a:pt x="792617" y="148917"/>
                </a:lnTo>
                <a:lnTo>
                  <a:pt x="0" y="14479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429623" y="3460711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74102" y="0"/>
                </a:moveTo>
                <a:lnTo>
                  <a:pt x="3612" y="138193"/>
                </a:lnTo>
                <a:lnTo>
                  <a:pt x="0" y="263038"/>
                </a:lnTo>
                <a:lnTo>
                  <a:pt x="74699" y="153571"/>
                </a:lnTo>
                <a:lnTo>
                  <a:pt x="7410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429623" y="3460711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0" y="263038"/>
                </a:moveTo>
                <a:lnTo>
                  <a:pt x="74693" y="153571"/>
                </a:lnTo>
                <a:lnTo>
                  <a:pt x="74105" y="0"/>
                </a:lnTo>
                <a:lnTo>
                  <a:pt x="3614" y="138193"/>
                </a:lnTo>
                <a:lnTo>
                  <a:pt x="0" y="263038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791820" y="3049549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606180" y="0"/>
                </a:moveTo>
                <a:lnTo>
                  <a:pt x="91337" y="1"/>
                </a:lnTo>
                <a:lnTo>
                  <a:pt x="0" y="72419"/>
                </a:lnTo>
                <a:lnTo>
                  <a:pt x="547187" y="72417"/>
                </a:lnTo>
                <a:lnTo>
                  <a:pt x="575071" y="34947"/>
                </a:lnTo>
                <a:lnTo>
                  <a:pt x="60618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791821" y="3049549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0" y="72419"/>
                </a:moveTo>
                <a:lnTo>
                  <a:pt x="91343" y="0"/>
                </a:lnTo>
                <a:lnTo>
                  <a:pt x="606179" y="0"/>
                </a:lnTo>
                <a:lnTo>
                  <a:pt x="575076" y="34948"/>
                </a:lnTo>
                <a:lnTo>
                  <a:pt x="547192" y="72417"/>
                </a:lnTo>
                <a:lnTo>
                  <a:pt x="0" y="724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714827" y="3524773"/>
            <a:ext cx="693177" cy="165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782888" y="3576201"/>
            <a:ext cx="557530" cy="0"/>
          </a:xfrm>
          <a:custGeom>
            <a:avLst/>
            <a:gdLst/>
            <a:ahLst/>
            <a:cxnLst/>
            <a:rect l="l" t="t" r="r" b="b"/>
            <a:pathLst>
              <a:path w="557530" h="0">
                <a:moveTo>
                  <a:pt x="0" y="0"/>
                </a:moveTo>
                <a:lnTo>
                  <a:pt x="557051" y="0"/>
                </a:lnTo>
              </a:path>
            </a:pathLst>
          </a:custGeom>
          <a:ln w="295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782888" y="3561420"/>
            <a:ext cx="557530" cy="29845"/>
          </a:xfrm>
          <a:custGeom>
            <a:avLst/>
            <a:gdLst/>
            <a:ahLst/>
            <a:cxnLst/>
            <a:rect l="l" t="t" r="r" b="b"/>
            <a:pathLst>
              <a:path w="557530" h="29845">
                <a:moveTo>
                  <a:pt x="16818" y="0"/>
                </a:moveTo>
                <a:lnTo>
                  <a:pt x="0" y="29075"/>
                </a:lnTo>
                <a:lnTo>
                  <a:pt x="557055" y="29561"/>
                </a:lnTo>
                <a:lnTo>
                  <a:pt x="549352" y="754"/>
                </a:lnTo>
                <a:lnTo>
                  <a:pt x="1681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28255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1" y="37"/>
                </a:lnTo>
                <a:lnTo>
                  <a:pt x="2370" y="20356"/>
                </a:lnTo>
                <a:lnTo>
                  <a:pt x="0" y="39470"/>
                </a:lnTo>
                <a:lnTo>
                  <a:pt x="0" y="346809"/>
                </a:lnTo>
                <a:lnTo>
                  <a:pt x="20317" y="383865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54" y="374261"/>
                </a:lnTo>
                <a:lnTo>
                  <a:pt x="466172" y="346809"/>
                </a:lnTo>
                <a:lnTo>
                  <a:pt x="466172" y="39470"/>
                </a:lnTo>
                <a:lnTo>
                  <a:pt x="445854" y="2414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828217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791423" y="3118729"/>
            <a:ext cx="540385" cy="448309"/>
          </a:xfrm>
          <a:custGeom>
            <a:avLst/>
            <a:gdLst/>
            <a:ahLst/>
            <a:cxnLst/>
            <a:rect l="l" t="t" r="r" b="b"/>
            <a:pathLst>
              <a:path w="540384" h="448310">
                <a:moveTo>
                  <a:pt x="0" y="0"/>
                </a:moveTo>
                <a:lnTo>
                  <a:pt x="539837" y="0"/>
                </a:lnTo>
                <a:lnTo>
                  <a:pt x="539837" y="448235"/>
                </a:lnTo>
                <a:lnTo>
                  <a:pt x="0" y="44823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828255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1" y="37"/>
                </a:lnTo>
                <a:lnTo>
                  <a:pt x="2370" y="20356"/>
                </a:lnTo>
                <a:lnTo>
                  <a:pt x="0" y="39470"/>
                </a:lnTo>
                <a:lnTo>
                  <a:pt x="0" y="346809"/>
                </a:lnTo>
                <a:lnTo>
                  <a:pt x="20317" y="383865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54" y="374261"/>
                </a:lnTo>
                <a:lnTo>
                  <a:pt x="466172" y="346809"/>
                </a:lnTo>
                <a:lnTo>
                  <a:pt x="466172" y="39470"/>
                </a:lnTo>
                <a:lnTo>
                  <a:pt x="445854" y="2414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828217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633353" y="3603151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119323"/>
                </a:moveTo>
                <a:lnTo>
                  <a:pt x="793298" y="119323"/>
                </a:lnTo>
                <a:lnTo>
                  <a:pt x="793298" y="0"/>
                </a:lnTo>
                <a:lnTo>
                  <a:pt x="0" y="0"/>
                </a:lnTo>
                <a:lnTo>
                  <a:pt x="0" y="11932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633353" y="3603150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0"/>
                </a:moveTo>
                <a:lnTo>
                  <a:pt x="793298" y="0"/>
                </a:lnTo>
                <a:lnTo>
                  <a:pt x="793298" y="119323"/>
                </a:lnTo>
                <a:lnTo>
                  <a:pt x="0" y="1193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660809" y="3701584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95965" y="0"/>
                </a:moveTo>
                <a:lnTo>
                  <a:pt x="0" y="116022"/>
                </a:lnTo>
                <a:lnTo>
                  <a:pt x="580411" y="119324"/>
                </a:lnTo>
                <a:lnTo>
                  <a:pt x="636336" y="795"/>
                </a:lnTo>
                <a:lnTo>
                  <a:pt x="9596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660809" y="3701585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0" y="116022"/>
                </a:moveTo>
                <a:lnTo>
                  <a:pt x="95966" y="0"/>
                </a:lnTo>
                <a:lnTo>
                  <a:pt x="636339" y="795"/>
                </a:lnTo>
                <a:lnTo>
                  <a:pt x="580412" y="119323"/>
                </a:lnTo>
                <a:lnTo>
                  <a:pt x="0" y="11602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176542" y="3664512"/>
            <a:ext cx="190686" cy="2617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239368" y="3695925"/>
            <a:ext cx="65035" cy="136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658600" y="3823022"/>
            <a:ext cx="584200" cy="0"/>
          </a:xfrm>
          <a:custGeom>
            <a:avLst/>
            <a:gdLst/>
            <a:ahLst/>
            <a:cxnLst/>
            <a:rect l="l" t="t" r="r" b="b"/>
            <a:pathLst>
              <a:path w="584200" h="0">
                <a:moveTo>
                  <a:pt x="0" y="0"/>
                </a:moveTo>
                <a:lnTo>
                  <a:pt x="583677" y="0"/>
                </a:lnTo>
              </a:path>
            </a:pathLst>
          </a:custGeom>
          <a:ln w="987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653365" y="3823022"/>
            <a:ext cx="594360" cy="0"/>
          </a:xfrm>
          <a:custGeom>
            <a:avLst/>
            <a:gdLst/>
            <a:ahLst/>
            <a:cxnLst/>
            <a:rect l="l" t="t" r="r" b="b"/>
            <a:pathLst>
              <a:path w="594359" h="0">
                <a:moveTo>
                  <a:pt x="0" y="0"/>
                </a:moveTo>
                <a:lnTo>
                  <a:pt x="594148" y="0"/>
                </a:lnTo>
              </a:path>
            </a:pathLst>
          </a:custGeom>
          <a:ln w="2034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149883" y="3647045"/>
            <a:ext cx="212090" cy="13970"/>
          </a:xfrm>
          <a:custGeom>
            <a:avLst/>
            <a:gdLst/>
            <a:ahLst/>
            <a:cxnLst/>
            <a:rect l="l" t="t" r="r" b="b"/>
            <a:pathLst>
              <a:path w="212090" h="13970">
                <a:moveTo>
                  <a:pt x="0" y="13893"/>
                </a:moveTo>
                <a:lnTo>
                  <a:pt x="211636" y="13893"/>
                </a:lnTo>
                <a:lnTo>
                  <a:pt x="211636" y="0"/>
                </a:lnTo>
                <a:lnTo>
                  <a:pt x="0" y="0"/>
                </a:lnTo>
                <a:lnTo>
                  <a:pt x="0" y="1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139412" y="3636575"/>
            <a:ext cx="233045" cy="34925"/>
          </a:xfrm>
          <a:custGeom>
            <a:avLst/>
            <a:gdLst/>
            <a:ahLst/>
            <a:cxnLst/>
            <a:rect l="l" t="t" r="r" b="b"/>
            <a:pathLst>
              <a:path w="233044" h="34925">
                <a:moveTo>
                  <a:pt x="0" y="34835"/>
                </a:moveTo>
                <a:lnTo>
                  <a:pt x="232577" y="34835"/>
                </a:lnTo>
                <a:lnTo>
                  <a:pt x="232577" y="0"/>
                </a:lnTo>
                <a:lnTo>
                  <a:pt x="0" y="0"/>
                </a:lnTo>
                <a:lnTo>
                  <a:pt x="0" y="34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265261" y="3423330"/>
            <a:ext cx="210821" cy="2666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328086" y="3454743"/>
            <a:ext cx="85171" cy="140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334045" y="3048107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63851" y="0"/>
                </a:moveTo>
                <a:lnTo>
                  <a:pt x="1518" y="74906"/>
                </a:lnTo>
                <a:lnTo>
                  <a:pt x="0" y="516684"/>
                </a:lnTo>
                <a:lnTo>
                  <a:pt x="62657" y="392180"/>
                </a:lnTo>
                <a:lnTo>
                  <a:pt x="6385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334045" y="3048107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0" y="516684"/>
                </a:moveTo>
                <a:lnTo>
                  <a:pt x="62657" y="392181"/>
                </a:lnTo>
                <a:lnTo>
                  <a:pt x="63857" y="0"/>
                </a:lnTo>
                <a:lnTo>
                  <a:pt x="1518" y="74906"/>
                </a:lnTo>
                <a:lnTo>
                  <a:pt x="0" y="51668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514302" y="3457483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131053" y="0"/>
                </a:moveTo>
                <a:lnTo>
                  <a:pt x="0" y="144795"/>
                </a:lnTo>
                <a:lnTo>
                  <a:pt x="792614" y="148916"/>
                </a:lnTo>
                <a:lnTo>
                  <a:pt x="868989" y="992"/>
                </a:lnTo>
                <a:lnTo>
                  <a:pt x="13105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5514302" y="3457483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0" y="144796"/>
                </a:moveTo>
                <a:lnTo>
                  <a:pt x="131052" y="0"/>
                </a:lnTo>
                <a:lnTo>
                  <a:pt x="868991" y="993"/>
                </a:lnTo>
                <a:lnTo>
                  <a:pt x="792617" y="148917"/>
                </a:lnTo>
                <a:lnTo>
                  <a:pt x="0" y="14479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309451" y="3460711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74102" y="0"/>
                </a:moveTo>
                <a:lnTo>
                  <a:pt x="3612" y="138193"/>
                </a:lnTo>
                <a:lnTo>
                  <a:pt x="0" y="263038"/>
                </a:lnTo>
                <a:lnTo>
                  <a:pt x="74688" y="153571"/>
                </a:lnTo>
                <a:lnTo>
                  <a:pt x="7410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6309451" y="3460711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0" y="263038"/>
                </a:moveTo>
                <a:lnTo>
                  <a:pt x="74693" y="153571"/>
                </a:lnTo>
                <a:lnTo>
                  <a:pt x="74105" y="0"/>
                </a:lnTo>
                <a:lnTo>
                  <a:pt x="3614" y="138193"/>
                </a:lnTo>
                <a:lnTo>
                  <a:pt x="0" y="263038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671638" y="3049549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606180" y="0"/>
                </a:moveTo>
                <a:lnTo>
                  <a:pt x="91348" y="1"/>
                </a:lnTo>
                <a:lnTo>
                  <a:pt x="0" y="72419"/>
                </a:lnTo>
                <a:lnTo>
                  <a:pt x="547197" y="72417"/>
                </a:lnTo>
                <a:lnTo>
                  <a:pt x="575081" y="34947"/>
                </a:lnTo>
                <a:lnTo>
                  <a:pt x="60618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5671638" y="3049549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0" y="72419"/>
                </a:moveTo>
                <a:lnTo>
                  <a:pt x="91343" y="0"/>
                </a:lnTo>
                <a:lnTo>
                  <a:pt x="606179" y="0"/>
                </a:lnTo>
                <a:lnTo>
                  <a:pt x="575076" y="34948"/>
                </a:lnTo>
                <a:lnTo>
                  <a:pt x="547192" y="72417"/>
                </a:lnTo>
                <a:lnTo>
                  <a:pt x="0" y="724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594655" y="3524773"/>
            <a:ext cx="693177" cy="1656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662716" y="3576201"/>
            <a:ext cx="557530" cy="0"/>
          </a:xfrm>
          <a:custGeom>
            <a:avLst/>
            <a:gdLst/>
            <a:ahLst/>
            <a:cxnLst/>
            <a:rect l="l" t="t" r="r" b="b"/>
            <a:pathLst>
              <a:path w="557530" h="0">
                <a:moveTo>
                  <a:pt x="0" y="0"/>
                </a:moveTo>
                <a:lnTo>
                  <a:pt x="557051" y="0"/>
                </a:lnTo>
              </a:path>
            </a:pathLst>
          </a:custGeom>
          <a:ln w="295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662716" y="3561420"/>
            <a:ext cx="557530" cy="29845"/>
          </a:xfrm>
          <a:custGeom>
            <a:avLst/>
            <a:gdLst/>
            <a:ahLst/>
            <a:cxnLst/>
            <a:rect l="l" t="t" r="r" b="b"/>
            <a:pathLst>
              <a:path w="557530" h="29845">
                <a:moveTo>
                  <a:pt x="16818" y="0"/>
                </a:moveTo>
                <a:lnTo>
                  <a:pt x="0" y="29075"/>
                </a:lnTo>
                <a:lnTo>
                  <a:pt x="557055" y="29561"/>
                </a:lnTo>
                <a:lnTo>
                  <a:pt x="549352" y="754"/>
                </a:lnTo>
                <a:lnTo>
                  <a:pt x="1681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708072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3" y="37"/>
                </a:lnTo>
                <a:lnTo>
                  <a:pt x="2380" y="20356"/>
                </a:lnTo>
                <a:lnTo>
                  <a:pt x="0" y="346809"/>
                </a:lnTo>
                <a:lnTo>
                  <a:pt x="264" y="354717"/>
                </a:lnTo>
                <a:lnTo>
                  <a:pt x="25245" y="385261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64" y="374261"/>
                </a:lnTo>
                <a:lnTo>
                  <a:pt x="466172" y="346809"/>
                </a:lnTo>
                <a:lnTo>
                  <a:pt x="466172" y="39470"/>
                </a:lnTo>
                <a:lnTo>
                  <a:pt x="445854" y="2414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708034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671240" y="3118729"/>
            <a:ext cx="540385" cy="448309"/>
          </a:xfrm>
          <a:custGeom>
            <a:avLst/>
            <a:gdLst/>
            <a:ahLst/>
            <a:cxnLst/>
            <a:rect l="l" t="t" r="r" b="b"/>
            <a:pathLst>
              <a:path w="540384" h="448310">
                <a:moveTo>
                  <a:pt x="0" y="0"/>
                </a:moveTo>
                <a:lnTo>
                  <a:pt x="539837" y="0"/>
                </a:lnTo>
                <a:lnTo>
                  <a:pt x="539837" y="448235"/>
                </a:lnTo>
                <a:lnTo>
                  <a:pt x="0" y="44823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708072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3" y="37"/>
                </a:lnTo>
                <a:lnTo>
                  <a:pt x="2380" y="20356"/>
                </a:lnTo>
                <a:lnTo>
                  <a:pt x="0" y="346809"/>
                </a:lnTo>
                <a:lnTo>
                  <a:pt x="264" y="354717"/>
                </a:lnTo>
                <a:lnTo>
                  <a:pt x="25245" y="385261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64" y="374261"/>
                </a:lnTo>
                <a:lnTo>
                  <a:pt x="466172" y="346809"/>
                </a:lnTo>
                <a:lnTo>
                  <a:pt x="466172" y="39470"/>
                </a:lnTo>
                <a:lnTo>
                  <a:pt x="445854" y="2414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5708034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5513181" y="3603151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119323"/>
                </a:moveTo>
                <a:lnTo>
                  <a:pt x="793298" y="119323"/>
                </a:lnTo>
                <a:lnTo>
                  <a:pt x="793298" y="0"/>
                </a:lnTo>
                <a:lnTo>
                  <a:pt x="0" y="0"/>
                </a:lnTo>
                <a:lnTo>
                  <a:pt x="0" y="11932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513181" y="3603150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0"/>
                </a:moveTo>
                <a:lnTo>
                  <a:pt x="793298" y="0"/>
                </a:lnTo>
                <a:lnTo>
                  <a:pt x="793298" y="119323"/>
                </a:lnTo>
                <a:lnTo>
                  <a:pt x="0" y="1193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5540637" y="3701584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95965" y="0"/>
                </a:moveTo>
                <a:lnTo>
                  <a:pt x="0" y="116022"/>
                </a:lnTo>
                <a:lnTo>
                  <a:pt x="580411" y="119324"/>
                </a:lnTo>
                <a:lnTo>
                  <a:pt x="636336" y="795"/>
                </a:lnTo>
                <a:lnTo>
                  <a:pt x="9596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5540637" y="3701585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0" y="116022"/>
                </a:moveTo>
                <a:lnTo>
                  <a:pt x="95966" y="0"/>
                </a:lnTo>
                <a:lnTo>
                  <a:pt x="636339" y="795"/>
                </a:lnTo>
                <a:lnTo>
                  <a:pt x="580412" y="119323"/>
                </a:lnTo>
                <a:lnTo>
                  <a:pt x="0" y="11602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056359" y="3664512"/>
            <a:ext cx="190686" cy="2617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6119185" y="3695925"/>
            <a:ext cx="65035" cy="136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5538417" y="3823022"/>
            <a:ext cx="584200" cy="0"/>
          </a:xfrm>
          <a:custGeom>
            <a:avLst/>
            <a:gdLst/>
            <a:ahLst/>
            <a:cxnLst/>
            <a:rect l="l" t="t" r="r" b="b"/>
            <a:pathLst>
              <a:path w="584200" h="0">
                <a:moveTo>
                  <a:pt x="0" y="0"/>
                </a:moveTo>
                <a:lnTo>
                  <a:pt x="583677" y="0"/>
                </a:lnTo>
              </a:path>
            </a:pathLst>
          </a:custGeom>
          <a:ln w="987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5533182" y="3823022"/>
            <a:ext cx="594360" cy="0"/>
          </a:xfrm>
          <a:custGeom>
            <a:avLst/>
            <a:gdLst/>
            <a:ahLst/>
            <a:cxnLst/>
            <a:rect l="l" t="t" r="r" b="b"/>
            <a:pathLst>
              <a:path w="594359" h="0">
                <a:moveTo>
                  <a:pt x="0" y="0"/>
                </a:moveTo>
                <a:lnTo>
                  <a:pt x="594148" y="0"/>
                </a:lnTo>
              </a:path>
            </a:pathLst>
          </a:custGeom>
          <a:ln w="2034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6029700" y="3647045"/>
            <a:ext cx="212090" cy="13970"/>
          </a:xfrm>
          <a:custGeom>
            <a:avLst/>
            <a:gdLst/>
            <a:ahLst/>
            <a:cxnLst/>
            <a:rect l="l" t="t" r="r" b="b"/>
            <a:pathLst>
              <a:path w="212090" h="13970">
                <a:moveTo>
                  <a:pt x="0" y="13893"/>
                </a:moveTo>
                <a:lnTo>
                  <a:pt x="211636" y="13893"/>
                </a:lnTo>
                <a:lnTo>
                  <a:pt x="211636" y="0"/>
                </a:lnTo>
                <a:lnTo>
                  <a:pt x="0" y="0"/>
                </a:lnTo>
                <a:lnTo>
                  <a:pt x="0" y="1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6019229" y="3636575"/>
            <a:ext cx="233045" cy="34925"/>
          </a:xfrm>
          <a:custGeom>
            <a:avLst/>
            <a:gdLst/>
            <a:ahLst/>
            <a:cxnLst/>
            <a:rect l="l" t="t" r="r" b="b"/>
            <a:pathLst>
              <a:path w="233044" h="34925">
                <a:moveTo>
                  <a:pt x="0" y="34835"/>
                </a:moveTo>
                <a:lnTo>
                  <a:pt x="232577" y="34835"/>
                </a:lnTo>
                <a:lnTo>
                  <a:pt x="232577" y="0"/>
                </a:lnTo>
                <a:lnTo>
                  <a:pt x="0" y="0"/>
                </a:lnTo>
                <a:lnTo>
                  <a:pt x="0" y="34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145088" y="3423330"/>
            <a:ext cx="210821" cy="2666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6207914" y="3454743"/>
            <a:ext cx="85171" cy="1409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6213863" y="3048107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63861" y="0"/>
                </a:moveTo>
                <a:lnTo>
                  <a:pt x="1518" y="74906"/>
                </a:lnTo>
                <a:lnTo>
                  <a:pt x="0" y="516684"/>
                </a:lnTo>
                <a:lnTo>
                  <a:pt x="62657" y="392180"/>
                </a:lnTo>
                <a:lnTo>
                  <a:pt x="6386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213863" y="3048107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0" y="516684"/>
                </a:moveTo>
                <a:lnTo>
                  <a:pt x="62657" y="392181"/>
                </a:lnTo>
                <a:lnTo>
                  <a:pt x="63857" y="0"/>
                </a:lnTo>
                <a:lnTo>
                  <a:pt x="1518" y="74906"/>
                </a:lnTo>
                <a:lnTo>
                  <a:pt x="0" y="51668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7394119" y="3457483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131053" y="0"/>
                </a:moveTo>
                <a:lnTo>
                  <a:pt x="0" y="144795"/>
                </a:lnTo>
                <a:lnTo>
                  <a:pt x="792625" y="148916"/>
                </a:lnTo>
                <a:lnTo>
                  <a:pt x="868999" y="992"/>
                </a:lnTo>
                <a:lnTo>
                  <a:pt x="13105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7394119" y="3457483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0" y="144796"/>
                </a:moveTo>
                <a:lnTo>
                  <a:pt x="131052" y="0"/>
                </a:lnTo>
                <a:lnTo>
                  <a:pt x="868991" y="993"/>
                </a:lnTo>
                <a:lnTo>
                  <a:pt x="792617" y="148917"/>
                </a:lnTo>
                <a:lnTo>
                  <a:pt x="0" y="14479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8189268" y="3460711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74112" y="0"/>
                </a:moveTo>
                <a:lnTo>
                  <a:pt x="3622" y="138193"/>
                </a:lnTo>
                <a:lnTo>
                  <a:pt x="0" y="263038"/>
                </a:lnTo>
                <a:lnTo>
                  <a:pt x="74699" y="153571"/>
                </a:lnTo>
                <a:lnTo>
                  <a:pt x="7411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8189268" y="3460711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0" y="263038"/>
                </a:moveTo>
                <a:lnTo>
                  <a:pt x="74693" y="153571"/>
                </a:lnTo>
                <a:lnTo>
                  <a:pt x="74105" y="0"/>
                </a:lnTo>
                <a:lnTo>
                  <a:pt x="3614" y="138193"/>
                </a:lnTo>
                <a:lnTo>
                  <a:pt x="0" y="263038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7551465" y="3049549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606180" y="0"/>
                </a:moveTo>
                <a:lnTo>
                  <a:pt x="91337" y="1"/>
                </a:lnTo>
                <a:lnTo>
                  <a:pt x="0" y="72419"/>
                </a:lnTo>
                <a:lnTo>
                  <a:pt x="547187" y="72417"/>
                </a:lnTo>
                <a:lnTo>
                  <a:pt x="575071" y="34947"/>
                </a:lnTo>
                <a:lnTo>
                  <a:pt x="60618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7551465" y="3049549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0" y="72419"/>
                </a:moveTo>
                <a:lnTo>
                  <a:pt x="91343" y="0"/>
                </a:lnTo>
                <a:lnTo>
                  <a:pt x="606179" y="0"/>
                </a:lnTo>
                <a:lnTo>
                  <a:pt x="575076" y="34948"/>
                </a:lnTo>
                <a:lnTo>
                  <a:pt x="547192" y="72417"/>
                </a:lnTo>
                <a:lnTo>
                  <a:pt x="0" y="724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7474472" y="3524773"/>
            <a:ext cx="693177" cy="1656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7542533" y="3576201"/>
            <a:ext cx="557530" cy="0"/>
          </a:xfrm>
          <a:custGeom>
            <a:avLst/>
            <a:gdLst/>
            <a:ahLst/>
            <a:cxnLst/>
            <a:rect l="l" t="t" r="r" b="b"/>
            <a:pathLst>
              <a:path w="557530" h="0">
                <a:moveTo>
                  <a:pt x="0" y="0"/>
                </a:moveTo>
                <a:lnTo>
                  <a:pt x="557061" y="0"/>
                </a:lnTo>
              </a:path>
            </a:pathLst>
          </a:custGeom>
          <a:ln w="295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7542533" y="3561420"/>
            <a:ext cx="557530" cy="29845"/>
          </a:xfrm>
          <a:custGeom>
            <a:avLst/>
            <a:gdLst/>
            <a:ahLst/>
            <a:cxnLst/>
            <a:rect l="l" t="t" r="r" b="b"/>
            <a:pathLst>
              <a:path w="557530" h="29845">
                <a:moveTo>
                  <a:pt x="16818" y="0"/>
                </a:moveTo>
                <a:lnTo>
                  <a:pt x="0" y="29075"/>
                </a:lnTo>
                <a:lnTo>
                  <a:pt x="557055" y="29561"/>
                </a:lnTo>
                <a:lnTo>
                  <a:pt x="549352" y="754"/>
                </a:lnTo>
                <a:lnTo>
                  <a:pt x="1681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7587900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1" y="37"/>
                </a:lnTo>
                <a:lnTo>
                  <a:pt x="2370" y="20356"/>
                </a:lnTo>
                <a:lnTo>
                  <a:pt x="0" y="39470"/>
                </a:lnTo>
                <a:lnTo>
                  <a:pt x="0" y="346809"/>
                </a:lnTo>
                <a:lnTo>
                  <a:pt x="20317" y="383865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54" y="374261"/>
                </a:lnTo>
                <a:lnTo>
                  <a:pt x="466172" y="39470"/>
                </a:lnTo>
                <a:lnTo>
                  <a:pt x="465907" y="31562"/>
                </a:lnTo>
                <a:lnTo>
                  <a:pt x="440926" y="1018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7587862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7551068" y="3118729"/>
            <a:ext cx="540385" cy="448309"/>
          </a:xfrm>
          <a:custGeom>
            <a:avLst/>
            <a:gdLst/>
            <a:ahLst/>
            <a:cxnLst/>
            <a:rect l="l" t="t" r="r" b="b"/>
            <a:pathLst>
              <a:path w="540384" h="448310">
                <a:moveTo>
                  <a:pt x="0" y="0"/>
                </a:moveTo>
                <a:lnTo>
                  <a:pt x="539837" y="0"/>
                </a:lnTo>
                <a:lnTo>
                  <a:pt x="539837" y="448235"/>
                </a:lnTo>
                <a:lnTo>
                  <a:pt x="0" y="44823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7587900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1" y="37"/>
                </a:lnTo>
                <a:lnTo>
                  <a:pt x="2370" y="20356"/>
                </a:lnTo>
                <a:lnTo>
                  <a:pt x="0" y="39470"/>
                </a:lnTo>
                <a:lnTo>
                  <a:pt x="0" y="346809"/>
                </a:lnTo>
                <a:lnTo>
                  <a:pt x="20317" y="383865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54" y="374261"/>
                </a:lnTo>
                <a:lnTo>
                  <a:pt x="466172" y="39470"/>
                </a:lnTo>
                <a:lnTo>
                  <a:pt x="465907" y="31562"/>
                </a:lnTo>
                <a:lnTo>
                  <a:pt x="440926" y="1018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7587862" y="3146484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7393009" y="3603151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119323"/>
                </a:moveTo>
                <a:lnTo>
                  <a:pt x="793298" y="119323"/>
                </a:lnTo>
                <a:lnTo>
                  <a:pt x="793298" y="0"/>
                </a:lnTo>
                <a:lnTo>
                  <a:pt x="0" y="0"/>
                </a:lnTo>
                <a:lnTo>
                  <a:pt x="0" y="11932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7393009" y="3603150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0"/>
                </a:moveTo>
                <a:lnTo>
                  <a:pt x="793298" y="0"/>
                </a:lnTo>
                <a:lnTo>
                  <a:pt x="793298" y="119323"/>
                </a:lnTo>
                <a:lnTo>
                  <a:pt x="0" y="1193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7420454" y="3701584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95965" y="0"/>
                </a:moveTo>
                <a:lnTo>
                  <a:pt x="0" y="116022"/>
                </a:lnTo>
                <a:lnTo>
                  <a:pt x="580411" y="119324"/>
                </a:lnTo>
                <a:lnTo>
                  <a:pt x="636347" y="795"/>
                </a:lnTo>
                <a:lnTo>
                  <a:pt x="9596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7420454" y="3701585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0" y="116022"/>
                </a:moveTo>
                <a:lnTo>
                  <a:pt x="95966" y="0"/>
                </a:lnTo>
                <a:lnTo>
                  <a:pt x="636339" y="795"/>
                </a:lnTo>
                <a:lnTo>
                  <a:pt x="580412" y="119323"/>
                </a:lnTo>
                <a:lnTo>
                  <a:pt x="0" y="11602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7936187" y="3664512"/>
            <a:ext cx="190686" cy="2617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7999012" y="3695925"/>
            <a:ext cx="65035" cy="1360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7418243" y="3823022"/>
            <a:ext cx="584200" cy="0"/>
          </a:xfrm>
          <a:custGeom>
            <a:avLst/>
            <a:gdLst/>
            <a:ahLst/>
            <a:cxnLst/>
            <a:rect l="l" t="t" r="r" b="b"/>
            <a:pathLst>
              <a:path w="584200" h="0">
                <a:moveTo>
                  <a:pt x="0" y="0"/>
                </a:moveTo>
                <a:lnTo>
                  <a:pt x="583677" y="0"/>
                </a:lnTo>
              </a:path>
            </a:pathLst>
          </a:custGeom>
          <a:ln w="987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7413008" y="3823022"/>
            <a:ext cx="594360" cy="0"/>
          </a:xfrm>
          <a:custGeom>
            <a:avLst/>
            <a:gdLst/>
            <a:ahLst/>
            <a:cxnLst/>
            <a:rect l="l" t="t" r="r" b="b"/>
            <a:pathLst>
              <a:path w="594359" h="0">
                <a:moveTo>
                  <a:pt x="0" y="0"/>
                </a:moveTo>
                <a:lnTo>
                  <a:pt x="594148" y="0"/>
                </a:lnTo>
              </a:path>
            </a:pathLst>
          </a:custGeom>
          <a:ln w="2034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7909528" y="3647045"/>
            <a:ext cx="212090" cy="13970"/>
          </a:xfrm>
          <a:custGeom>
            <a:avLst/>
            <a:gdLst/>
            <a:ahLst/>
            <a:cxnLst/>
            <a:rect l="l" t="t" r="r" b="b"/>
            <a:pathLst>
              <a:path w="212090" h="13970">
                <a:moveTo>
                  <a:pt x="0" y="13893"/>
                </a:moveTo>
                <a:lnTo>
                  <a:pt x="211636" y="13893"/>
                </a:lnTo>
                <a:lnTo>
                  <a:pt x="211636" y="0"/>
                </a:lnTo>
                <a:lnTo>
                  <a:pt x="0" y="0"/>
                </a:lnTo>
                <a:lnTo>
                  <a:pt x="0" y="1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7899057" y="3636575"/>
            <a:ext cx="233045" cy="34925"/>
          </a:xfrm>
          <a:custGeom>
            <a:avLst/>
            <a:gdLst/>
            <a:ahLst/>
            <a:cxnLst/>
            <a:rect l="l" t="t" r="r" b="b"/>
            <a:pathLst>
              <a:path w="233044" h="34925">
                <a:moveTo>
                  <a:pt x="0" y="34835"/>
                </a:moveTo>
                <a:lnTo>
                  <a:pt x="232577" y="34835"/>
                </a:lnTo>
                <a:lnTo>
                  <a:pt x="232577" y="0"/>
                </a:lnTo>
                <a:lnTo>
                  <a:pt x="0" y="0"/>
                </a:lnTo>
                <a:lnTo>
                  <a:pt x="0" y="34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8024905" y="3423330"/>
            <a:ext cx="210821" cy="2666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8087731" y="3454743"/>
            <a:ext cx="85171" cy="1409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8093689" y="3048107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63861" y="0"/>
                </a:moveTo>
                <a:lnTo>
                  <a:pt x="1518" y="74906"/>
                </a:lnTo>
                <a:lnTo>
                  <a:pt x="0" y="516684"/>
                </a:lnTo>
                <a:lnTo>
                  <a:pt x="62657" y="392180"/>
                </a:lnTo>
                <a:lnTo>
                  <a:pt x="6386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8093689" y="3048107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0" y="516684"/>
                </a:moveTo>
                <a:lnTo>
                  <a:pt x="62657" y="392181"/>
                </a:lnTo>
                <a:lnTo>
                  <a:pt x="63857" y="0"/>
                </a:lnTo>
                <a:lnTo>
                  <a:pt x="1518" y="74906"/>
                </a:lnTo>
                <a:lnTo>
                  <a:pt x="0" y="51668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4493087" y="5574165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131053" y="0"/>
                </a:moveTo>
                <a:lnTo>
                  <a:pt x="0" y="144795"/>
                </a:lnTo>
                <a:lnTo>
                  <a:pt x="792625" y="148916"/>
                </a:lnTo>
                <a:lnTo>
                  <a:pt x="868989" y="992"/>
                </a:lnTo>
                <a:lnTo>
                  <a:pt x="13105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4493087" y="5574165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0" y="144796"/>
                </a:moveTo>
                <a:lnTo>
                  <a:pt x="131052" y="0"/>
                </a:lnTo>
                <a:lnTo>
                  <a:pt x="868991" y="993"/>
                </a:lnTo>
                <a:lnTo>
                  <a:pt x="792617" y="148917"/>
                </a:lnTo>
                <a:lnTo>
                  <a:pt x="0" y="14479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5288235" y="5577393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74102" y="0"/>
                </a:moveTo>
                <a:lnTo>
                  <a:pt x="3612" y="138193"/>
                </a:lnTo>
                <a:lnTo>
                  <a:pt x="0" y="263038"/>
                </a:lnTo>
                <a:lnTo>
                  <a:pt x="74699" y="153571"/>
                </a:lnTo>
                <a:lnTo>
                  <a:pt x="7410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5288235" y="5577393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0" y="263038"/>
                </a:moveTo>
                <a:lnTo>
                  <a:pt x="74693" y="153571"/>
                </a:lnTo>
                <a:lnTo>
                  <a:pt x="74105" y="0"/>
                </a:lnTo>
                <a:lnTo>
                  <a:pt x="3614" y="138193"/>
                </a:lnTo>
                <a:lnTo>
                  <a:pt x="0" y="263038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4650432" y="5166231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606180" y="0"/>
                </a:moveTo>
                <a:lnTo>
                  <a:pt x="91337" y="1"/>
                </a:lnTo>
                <a:lnTo>
                  <a:pt x="0" y="72418"/>
                </a:lnTo>
                <a:lnTo>
                  <a:pt x="547187" y="72417"/>
                </a:lnTo>
                <a:lnTo>
                  <a:pt x="575071" y="34947"/>
                </a:lnTo>
                <a:lnTo>
                  <a:pt x="60618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4650432" y="5166231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0" y="72419"/>
                </a:moveTo>
                <a:lnTo>
                  <a:pt x="91343" y="0"/>
                </a:lnTo>
                <a:lnTo>
                  <a:pt x="606179" y="0"/>
                </a:lnTo>
                <a:lnTo>
                  <a:pt x="575076" y="34948"/>
                </a:lnTo>
                <a:lnTo>
                  <a:pt x="547192" y="72417"/>
                </a:lnTo>
                <a:lnTo>
                  <a:pt x="0" y="724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4573440" y="5641455"/>
            <a:ext cx="693177" cy="1656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4641501" y="5692883"/>
            <a:ext cx="557530" cy="0"/>
          </a:xfrm>
          <a:custGeom>
            <a:avLst/>
            <a:gdLst/>
            <a:ahLst/>
            <a:cxnLst/>
            <a:rect l="l" t="t" r="r" b="b"/>
            <a:pathLst>
              <a:path w="557530" h="0">
                <a:moveTo>
                  <a:pt x="0" y="0"/>
                </a:moveTo>
                <a:lnTo>
                  <a:pt x="557051" y="0"/>
                </a:lnTo>
              </a:path>
            </a:pathLst>
          </a:custGeom>
          <a:ln w="295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4641501" y="5678102"/>
            <a:ext cx="557530" cy="29845"/>
          </a:xfrm>
          <a:custGeom>
            <a:avLst/>
            <a:gdLst/>
            <a:ahLst/>
            <a:cxnLst/>
            <a:rect l="l" t="t" r="r" b="b"/>
            <a:pathLst>
              <a:path w="557530" h="29845">
                <a:moveTo>
                  <a:pt x="16818" y="0"/>
                </a:moveTo>
                <a:lnTo>
                  <a:pt x="0" y="29075"/>
                </a:lnTo>
                <a:lnTo>
                  <a:pt x="557055" y="29561"/>
                </a:lnTo>
                <a:lnTo>
                  <a:pt x="549352" y="754"/>
                </a:lnTo>
                <a:lnTo>
                  <a:pt x="1681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4686867" y="5263166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1" y="37"/>
                </a:lnTo>
                <a:lnTo>
                  <a:pt x="2370" y="20356"/>
                </a:lnTo>
                <a:lnTo>
                  <a:pt x="0" y="39470"/>
                </a:lnTo>
                <a:lnTo>
                  <a:pt x="0" y="346809"/>
                </a:lnTo>
                <a:lnTo>
                  <a:pt x="20317" y="383865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54" y="374261"/>
                </a:lnTo>
                <a:lnTo>
                  <a:pt x="466172" y="346809"/>
                </a:lnTo>
                <a:lnTo>
                  <a:pt x="466172" y="39470"/>
                </a:lnTo>
                <a:lnTo>
                  <a:pt x="445854" y="2414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4686830" y="5263166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4650036" y="5235411"/>
            <a:ext cx="540385" cy="448309"/>
          </a:xfrm>
          <a:custGeom>
            <a:avLst/>
            <a:gdLst/>
            <a:ahLst/>
            <a:cxnLst/>
            <a:rect l="l" t="t" r="r" b="b"/>
            <a:pathLst>
              <a:path w="540384" h="448310">
                <a:moveTo>
                  <a:pt x="0" y="0"/>
                </a:moveTo>
                <a:lnTo>
                  <a:pt x="539837" y="0"/>
                </a:lnTo>
                <a:lnTo>
                  <a:pt x="539837" y="448235"/>
                </a:lnTo>
                <a:lnTo>
                  <a:pt x="0" y="44823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4686867" y="5263166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1" y="37"/>
                </a:lnTo>
                <a:lnTo>
                  <a:pt x="2370" y="20356"/>
                </a:lnTo>
                <a:lnTo>
                  <a:pt x="0" y="39470"/>
                </a:lnTo>
                <a:lnTo>
                  <a:pt x="0" y="346809"/>
                </a:lnTo>
                <a:lnTo>
                  <a:pt x="20317" y="383865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54" y="374261"/>
                </a:lnTo>
                <a:lnTo>
                  <a:pt x="466172" y="346809"/>
                </a:lnTo>
                <a:lnTo>
                  <a:pt x="466172" y="39470"/>
                </a:lnTo>
                <a:lnTo>
                  <a:pt x="445854" y="2414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686830" y="5263166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4491966" y="5719833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119323"/>
                </a:moveTo>
                <a:lnTo>
                  <a:pt x="793298" y="119323"/>
                </a:lnTo>
                <a:lnTo>
                  <a:pt x="793298" y="0"/>
                </a:lnTo>
                <a:lnTo>
                  <a:pt x="0" y="0"/>
                </a:lnTo>
                <a:lnTo>
                  <a:pt x="0" y="11932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4491966" y="5719833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0"/>
                </a:moveTo>
                <a:lnTo>
                  <a:pt x="793298" y="0"/>
                </a:lnTo>
                <a:lnTo>
                  <a:pt x="793298" y="119323"/>
                </a:lnTo>
                <a:lnTo>
                  <a:pt x="0" y="1193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4519422" y="5818266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95965" y="0"/>
                </a:moveTo>
                <a:lnTo>
                  <a:pt x="0" y="116022"/>
                </a:lnTo>
                <a:lnTo>
                  <a:pt x="580411" y="119324"/>
                </a:lnTo>
                <a:lnTo>
                  <a:pt x="636336" y="795"/>
                </a:lnTo>
                <a:lnTo>
                  <a:pt x="9596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4519422" y="5818267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0" y="116022"/>
                </a:moveTo>
                <a:lnTo>
                  <a:pt x="95966" y="0"/>
                </a:lnTo>
                <a:lnTo>
                  <a:pt x="636339" y="795"/>
                </a:lnTo>
                <a:lnTo>
                  <a:pt x="580412" y="119323"/>
                </a:lnTo>
                <a:lnTo>
                  <a:pt x="0" y="11602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5035155" y="5781194"/>
            <a:ext cx="190686" cy="2617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5097980" y="5812607"/>
            <a:ext cx="65035" cy="136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4517213" y="5939704"/>
            <a:ext cx="584200" cy="0"/>
          </a:xfrm>
          <a:custGeom>
            <a:avLst/>
            <a:gdLst/>
            <a:ahLst/>
            <a:cxnLst/>
            <a:rect l="l" t="t" r="r" b="b"/>
            <a:pathLst>
              <a:path w="584200" h="0">
                <a:moveTo>
                  <a:pt x="0" y="0"/>
                </a:moveTo>
                <a:lnTo>
                  <a:pt x="583677" y="0"/>
                </a:lnTo>
              </a:path>
            </a:pathLst>
          </a:custGeom>
          <a:ln w="987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4511977" y="5939704"/>
            <a:ext cx="594360" cy="0"/>
          </a:xfrm>
          <a:custGeom>
            <a:avLst/>
            <a:gdLst/>
            <a:ahLst/>
            <a:cxnLst/>
            <a:rect l="l" t="t" r="r" b="b"/>
            <a:pathLst>
              <a:path w="594359" h="0">
                <a:moveTo>
                  <a:pt x="0" y="0"/>
                </a:moveTo>
                <a:lnTo>
                  <a:pt x="594148" y="0"/>
                </a:lnTo>
              </a:path>
            </a:pathLst>
          </a:custGeom>
          <a:ln w="2034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5008496" y="5763728"/>
            <a:ext cx="212090" cy="13970"/>
          </a:xfrm>
          <a:custGeom>
            <a:avLst/>
            <a:gdLst/>
            <a:ahLst/>
            <a:cxnLst/>
            <a:rect l="l" t="t" r="r" b="b"/>
            <a:pathLst>
              <a:path w="212090" h="13970">
                <a:moveTo>
                  <a:pt x="0" y="13893"/>
                </a:moveTo>
                <a:lnTo>
                  <a:pt x="211636" y="13893"/>
                </a:lnTo>
                <a:lnTo>
                  <a:pt x="211636" y="0"/>
                </a:lnTo>
                <a:lnTo>
                  <a:pt x="0" y="0"/>
                </a:lnTo>
                <a:lnTo>
                  <a:pt x="0" y="1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4998025" y="5753257"/>
            <a:ext cx="233045" cy="34925"/>
          </a:xfrm>
          <a:custGeom>
            <a:avLst/>
            <a:gdLst/>
            <a:ahLst/>
            <a:cxnLst/>
            <a:rect l="l" t="t" r="r" b="b"/>
            <a:pathLst>
              <a:path w="233044" h="34925">
                <a:moveTo>
                  <a:pt x="0" y="34835"/>
                </a:moveTo>
                <a:lnTo>
                  <a:pt x="232577" y="34835"/>
                </a:lnTo>
                <a:lnTo>
                  <a:pt x="232577" y="0"/>
                </a:lnTo>
                <a:lnTo>
                  <a:pt x="0" y="0"/>
                </a:lnTo>
                <a:lnTo>
                  <a:pt x="0" y="34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5123873" y="5540012"/>
            <a:ext cx="210821" cy="2666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5186699" y="5571425"/>
            <a:ext cx="85171" cy="1409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5192657" y="5164788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63851" y="0"/>
                </a:moveTo>
                <a:lnTo>
                  <a:pt x="1518" y="74907"/>
                </a:lnTo>
                <a:lnTo>
                  <a:pt x="0" y="516684"/>
                </a:lnTo>
                <a:lnTo>
                  <a:pt x="62657" y="392181"/>
                </a:lnTo>
                <a:lnTo>
                  <a:pt x="6385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5192657" y="5164788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0" y="516684"/>
                </a:moveTo>
                <a:lnTo>
                  <a:pt x="62657" y="392181"/>
                </a:lnTo>
                <a:lnTo>
                  <a:pt x="63857" y="0"/>
                </a:lnTo>
                <a:lnTo>
                  <a:pt x="1518" y="74906"/>
                </a:lnTo>
                <a:lnTo>
                  <a:pt x="0" y="51668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6535506" y="5574165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131053" y="0"/>
                </a:moveTo>
                <a:lnTo>
                  <a:pt x="0" y="144795"/>
                </a:lnTo>
                <a:lnTo>
                  <a:pt x="792625" y="148916"/>
                </a:lnTo>
                <a:lnTo>
                  <a:pt x="868999" y="992"/>
                </a:lnTo>
                <a:lnTo>
                  <a:pt x="13105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6535506" y="5574165"/>
            <a:ext cx="869315" cy="149225"/>
          </a:xfrm>
          <a:custGeom>
            <a:avLst/>
            <a:gdLst/>
            <a:ahLst/>
            <a:cxnLst/>
            <a:rect l="l" t="t" r="r" b="b"/>
            <a:pathLst>
              <a:path w="869315" h="149225">
                <a:moveTo>
                  <a:pt x="0" y="144796"/>
                </a:moveTo>
                <a:lnTo>
                  <a:pt x="131052" y="0"/>
                </a:lnTo>
                <a:lnTo>
                  <a:pt x="868991" y="993"/>
                </a:lnTo>
                <a:lnTo>
                  <a:pt x="792617" y="148917"/>
                </a:lnTo>
                <a:lnTo>
                  <a:pt x="0" y="14479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7330655" y="5577393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74112" y="0"/>
                </a:moveTo>
                <a:lnTo>
                  <a:pt x="3622" y="138193"/>
                </a:lnTo>
                <a:lnTo>
                  <a:pt x="0" y="263038"/>
                </a:lnTo>
                <a:lnTo>
                  <a:pt x="74699" y="153571"/>
                </a:lnTo>
                <a:lnTo>
                  <a:pt x="7411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7330655" y="5577393"/>
            <a:ext cx="74930" cy="263525"/>
          </a:xfrm>
          <a:custGeom>
            <a:avLst/>
            <a:gdLst/>
            <a:ahLst/>
            <a:cxnLst/>
            <a:rect l="l" t="t" r="r" b="b"/>
            <a:pathLst>
              <a:path w="74930" h="263525">
                <a:moveTo>
                  <a:pt x="0" y="263038"/>
                </a:moveTo>
                <a:lnTo>
                  <a:pt x="74693" y="153571"/>
                </a:lnTo>
                <a:lnTo>
                  <a:pt x="74105" y="0"/>
                </a:lnTo>
                <a:lnTo>
                  <a:pt x="3614" y="138193"/>
                </a:lnTo>
                <a:lnTo>
                  <a:pt x="0" y="263038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6692852" y="5166231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606180" y="0"/>
                </a:moveTo>
                <a:lnTo>
                  <a:pt x="91337" y="1"/>
                </a:lnTo>
                <a:lnTo>
                  <a:pt x="0" y="72418"/>
                </a:lnTo>
                <a:lnTo>
                  <a:pt x="547187" y="72417"/>
                </a:lnTo>
                <a:lnTo>
                  <a:pt x="575071" y="34947"/>
                </a:lnTo>
                <a:lnTo>
                  <a:pt x="60618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6692852" y="5166231"/>
            <a:ext cx="606425" cy="73025"/>
          </a:xfrm>
          <a:custGeom>
            <a:avLst/>
            <a:gdLst/>
            <a:ahLst/>
            <a:cxnLst/>
            <a:rect l="l" t="t" r="r" b="b"/>
            <a:pathLst>
              <a:path w="606425" h="73025">
                <a:moveTo>
                  <a:pt x="0" y="72419"/>
                </a:moveTo>
                <a:lnTo>
                  <a:pt x="91343" y="0"/>
                </a:lnTo>
                <a:lnTo>
                  <a:pt x="606179" y="0"/>
                </a:lnTo>
                <a:lnTo>
                  <a:pt x="575076" y="34948"/>
                </a:lnTo>
                <a:lnTo>
                  <a:pt x="547192" y="72417"/>
                </a:lnTo>
                <a:lnTo>
                  <a:pt x="0" y="724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6615860" y="5641455"/>
            <a:ext cx="693177" cy="1656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6683921" y="5692883"/>
            <a:ext cx="557530" cy="0"/>
          </a:xfrm>
          <a:custGeom>
            <a:avLst/>
            <a:gdLst/>
            <a:ahLst/>
            <a:cxnLst/>
            <a:rect l="l" t="t" r="r" b="b"/>
            <a:pathLst>
              <a:path w="557530" h="0">
                <a:moveTo>
                  <a:pt x="0" y="0"/>
                </a:moveTo>
                <a:lnTo>
                  <a:pt x="557061" y="0"/>
                </a:lnTo>
              </a:path>
            </a:pathLst>
          </a:custGeom>
          <a:ln w="295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6683921" y="5678102"/>
            <a:ext cx="557530" cy="29845"/>
          </a:xfrm>
          <a:custGeom>
            <a:avLst/>
            <a:gdLst/>
            <a:ahLst/>
            <a:cxnLst/>
            <a:rect l="l" t="t" r="r" b="b"/>
            <a:pathLst>
              <a:path w="557530" h="29845">
                <a:moveTo>
                  <a:pt x="16818" y="0"/>
                </a:moveTo>
                <a:lnTo>
                  <a:pt x="0" y="29075"/>
                </a:lnTo>
                <a:lnTo>
                  <a:pt x="557055" y="29561"/>
                </a:lnTo>
                <a:lnTo>
                  <a:pt x="549352" y="754"/>
                </a:lnTo>
                <a:lnTo>
                  <a:pt x="16818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6729287" y="5263166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1" y="37"/>
                </a:lnTo>
                <a:lnTo>
                  <a:pt x="2370" y="20356"/>
                </a:lnTo>
                <a:lnTo>
                  <a:pt x="0" y="39470"/>
                </a:lnTo>
                <a:lnTo>
                  <a:pt x="0" y="346809"/>
                </a:lnTo>
                <a:lnTo>
                  <a:pt x="20317" y="383865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54" y="374261"/>
                </a:lnTo>
                <a:lnTo>
                  <a:pt x="466172" y="39470"/>
                </a:lnTo>
                <a:lnTo>
                  <a:pt x="465907" y="31562"/>
                </a:lnTo>
                <a:lnTo>
                  <a:pt x="440926" y="1018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6729250" y="5263166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6692455" y="5235411"/>
            <a:ext cx="540385" cy="448309"/>
          </a:xfrm>
          <a:custGeom>
            <a:avLst/>
            <a:gdLst/>
            <a:ahLst/>
            <a:cxnLst/>
            <a:rect l="l" t="t" r="r" b="b"/>
            <a:pathLst>
              <a:path w="540384" h="448310">
                <a:moveTo>
                  <a:pt x="0" y="0"/>
                </a:moveTo>
                <a:lnTo>
                  <a:pt x="539837" y="0"/>
                </a:lnTo>
                <a:lnTo>
                  <a:pt x="539837" y="448235"/>
                </a:lnTo>
                <a:lnTo>
                  <a:pt x="0" y="44823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6729287" y="5263166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16933" y="0"/>
                </a:moveTo>
                <a:lnTo>
                  <a:pt x="49238" y="0"/>
                </a:lnTo>
                <a:lnTo>
                  <a:pt x="39431" y="37"/>
                </a:lnTo>
                <a:lnTo>
                  <a:pt x="2370" y="20356"/>
                </a:lnTo>
                <a:lnTo>
                  <a:pt x="0" y="39470"/>
                </a:lnTo>
                <a:lnTo>
                  <a:pt x="0" y="346809"/>
                </a:lnTo>
                <a:lnTo>
                  <a:pt x="20317" y="383865"/>
                </a:lnTo>
                <a:lnTo>
                  <a:pt x="49238" y="386280"/>
                </a:lnTo>
                <a:lnTo>
                  <a:pt x="416933" y="386280"/>
                </a:lnTo>
                <a:lnTo>
                  <a:pt x="460754" y="374261"/>
                </a:lnTo>
                <a:lnTo>
                  <a:pt x="466172" y="39470"/>
                </a:lnTo>
                <a:lnTo>
                  <a:pt x="465907" y="31562"/>
                </a:lnTo>
                <a:lnTo>
                  <a:pt x="440926" y="1018"/>
                </a:lnTo>
                <a:lnTo>
                  <a:pt x="416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6729250" y="5263166"/>
            <a:ext cx="466725" cy="386715"/>
          </a:xfrm>
          <a:custGeom>
            <a:avLst/>
            <a:gdLst/>
            <a:ahLst/>
            <a:cxnLst/>
            <a:rect l="l" t="t" r="r" b="b"/>
            <a:pathLst>
              <a:path w="466725" h="386714">
                <a:moveTo>
                  <a:pt x="49276" y="0"/>
                </a:moveTo>
                <a:lnTo>
                  <a:pt x="416971" y="0"/>
                </a:lnTo>
                <a:lnTo>
                  <a:pt x="426777" y="37"/>
                </a:lnTo>
                <a:lnTo>
                  <a:pt x="463832" y="20356"/>
                </a:lnTo>
                <a:lnTo>
                  <a:pt x="466247" y="49276"/>
                </a:lnTo>
                <a:lnTo>
                  <a:pt x="466247" y="337003"/>
                </a:lnTo>
                <a:lnTo>
                  <a:pt x="454229" y="380830"/>
                </a:lnTo>
                <a:lnTo>
                  <a:pt x="416971" y="386280"/>
                </a:lnTo>
                <a:lnTo>
                  <a:pt x="49276" y="386280"/>
                </a:lnTo>
                <a:lnTo>
                  <a:pt x="5449" y="374262"/>
                </a:lnTo>
                <a:lnTo>
                  <a:pt x="0" y="337003"/>
                </a:lnTo>
                <a:lnTo>
                  <a:pt x="0" y="49276"/>
                </a:lnTo>
                <a:lnTo>
                  <a:pt x="12017" y="5449"/>
                </a:lnTo>
                <a:lnTo>
                  <a:pt x="4927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6534396" y="5719833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119323"/>
                </a:moveTo>
                <a:lnTo>
                  <a:pt x="793298" y="119323"/>
                </a:lnTo>
                <a:lnTo>
                  <a:pt x="793298" y="0"/>
                </a:lnTo>
                <a:lnTo>
                  <a:pt x="0" y="0"/>
                </a:lnTo>
                <a:lnTo>
                  <a:pt x="0" y="11932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6534396" y="5719833"/>
            <a:ext cx="793750" cy="119380"/>
          </a:xfrm>
          <a:custGeom>
            <a:avLst/>
            <a:gdLst/>
            <a:ahLst/>
            <a:cxnLst/>
            <a:rect l="l" t="t" r="r" b="b"/>
            <a:pathLst>
              <a:path w="793750" h="119379">
                <a:moveTo>
                  <a:pt x="0" y="0"/>
                </a:moveTo>
                <a:lnTo>
                  <a:pt x="793298" y="0"/>
                </a:lnTo>
                <a:lnTo>
                  <a:pt x="793298" y="119323"/>
                </a:lnTo>
                <a:lnTo>
                  <a:pt x="0" y="1193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6561841" y="5818266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95965" y="0"/>
                </a:moveTo>
                <a:lnTo>
                  <a:pt x="0" y="116022"/>
                </a:lnTo>
                <a:lnTo>
                  <a:pt x="580411" y="119324"/>
                </a:lnTo>
                <a:lnTo>
                  <a:pt x="636347" y="795"/>
                </a:lnTo>
                <a:lnTo>
                  <a:pt x="9596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6561841" y="5818267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0" y="116022"/>
                </a:moveTo>
                <a:lnTo>
                  <a:pt x="95966" y="0"/>
                </a:lnTo>
                <a:lnTo>
                  <a:pt x="636339" y="795"/>
                </a:lnTo>
                <a:lnTo>
                  <a:pt x="580412" y="119323"/>
                </a:lnTo>
                <a:lnTo>
                  <a:pt x="0" y="11602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7077574" y="5781194"/>
            <a:ext cx="190686" cy="2617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7140400" y="5812607"/>
            <a:ext cx="65035" cy="1360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6559632" y="5939704"/>
            <a:ext cx="584200" cy="0"/>
          </a:xfrm>
          <a:custGeom>
            <a:avLst/>
            <a:gdLst/>
            <a:ahLst/>
            <a:cxnLst/>
            <a:rect l="l" t="t" r="r" b="b"/>
            <a:pathLst>
              <a:path w="584200" h="0">
                <a:moveTo>
                  <a:pt x="0" y="0"/>
                </a:moveTo>
                <a:lnTo>
                  <a:pt x="583677" y="0"/>
                </a:lnTo>
              </a:path>
            </a:pathLst>
          </a:custGeom>
          <a:ln w="987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6554397" y="5939704"/>
            <a:ext cx="594360" cy="0"/>
          </a:xfrm>
          <a:custGeom>
            <a:avLst/>
            <a:gdLst/>
            <a:ahLst/>
            <a:cxnLst/>
            <a:rect l="l" t="t" r="r" b="b"/>
            <a:pathLst>
              <a:path w="594359" h="0">
                <a:moveTo>
                  <a:pt x="0" y="0"/>
                </a:moveTo>
                <a:lnTo>
                  <a:pt x="594148" y="0"/>
                </a:lnTo>
              </a:path>
            </a:pathLst>
          </a:custGeom>
          <a:ln w="2034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7050915" y="5763728"/>
            <a:ext cx="212090" cy="13970"/>
          </a:xfrm>
          <a:custGeom>
            <a:avLst/>
            <a:gdLst/>
            <a:ahLst/>
            <a:cxnLst/>
            <a:rect l="l" t="t" r="r" b="b"/>
            <a:pathLst>
              <a:path w="212090" h="13970">
                <a:moveTo>
                  <a:pt x="0" y="13893"/>
                </a:moveTo>
                <a:lnTo>
                  <a:pt x="211636" y="13893"/>
                </a:lnTo>
                <a:lnTo>
                  <a:pt x="211636" y="0"/>
                </a:lnTo>
                <a:lnTo>
                  <a:pt x="0" y="0"/>
                </a:lnTo>
                <a:lnTo>
                  <a:pt x="0" y="1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7040445" y="5753257"/>
            <a:ext cx="233045" cy="34925"/>
          </a:xfrm>
          <a:custGeom>
            <a:avLst/>
            <a:gdLst/>
            <a:ahLst/>
            <a:cxnLst/>
            <a:rect l="l" t="t" r="r" b="b"/>
            <a:pathLst>
              <a:path w="233044" h="34925">
                <a:moveTo>
                  <a:pt x="0" y="34835"/>
                </a:moveTo>
                <a:lnTo>
                  <a:pt x="232577" y="34835"/>
                </a:lnTo>
                <a:lnTo>
                  <a:pt x="232577" y="0"/>
                </a:lnTo>
                <a:lnTo>
                  <a:pt x="0" y="0"/>
                </a:lnTo>
                <a:lnTo>
                  <a:pt x="0" y="34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7166293" y="5540012"/>
            <a:ext cx="210821" cy="26661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7229118" y="5571425"/>
            <a:ext cx="85171" cy="1409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7235076" y="5164788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63861" y="0"/>
                </a:moveTo>
                <a:lnTo>
                  <a:pt x="1518" y="74907"/>
                </a:lnTo>
                <a:lnTo>
                  <a:pt x="0" y="516684"/>
                </a:lnTo>
                <a:lnTo>
                  <a:pt x="62657" y="392181"/>
                </a:lnTo>
                <a:lnTo>
                  <a:pt x="6386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7235076" y="5164788"/>
            <a:ext cx="64135" cy="516890"/>
          </a:xfrm>
          <a:custGeom>
            <a:avLst/>
            <a:gdLst/>
            <a:ahLst/>
            <a:cxnLst/>
            <a:rect l="l" t="t" r="r" b="b"/>
            <a:pathLst>
              <a:path w="64134" h="516889">
                <a:moveTo>
                  <a:pt x="0" y="516684"/>
                </a:moveTo>
                <a:lnTo>
                  <a:pt x="62657" y="392181"/>
                </a:lnTo>
                <a:lnTo>
                  <a:pt x="63857" y="0"/>
                </a:lnTo>
                <a:lnTo>
                  <a:pt x="1518" y="74906"/>
                </a:lnTo>
                <a:lnTo>
                  <a:pt x="0" y="51668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CSMA</a:t>
            </a:r>
            <a:r>
              <a:rPr dirty="0" sz="3600">
                <a:latin typeface="Arial"/>
                <a:cs typeface="Arial"/>
              </a:rPr>
              <a:t>/</a:t>
            </a:r>
            <a:r>
              <a:rPr dirty="0" sz="3600" spc="15">
                <a:latin typeface="Arial"/>
                <a:cs typeface="Arial"/>
              </a:rPr>
              <a:t>CD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93871" y="715916"/>
            <a:ext cx="47167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以太⽹的两个标准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973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178300"/>
          </a:xfrm>
          <a:custGeom>
            <a:avLst/>
            <a:gdLst/>
            <a:ahLst/>
            <a:cxnLst/>
            <a:rect l="l" t="t" r="r" b="b"/>
            <a:pathLst>
              <a:path w="12963525" h="41783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919778"/>
                </a:lnTo>
                <a:lnTo>
                  <a:pt x="197" y="3971147"/>
                </a:lnTo>
                <a:lnTo>
                  <a:pt x="1581" y="4012574"/>
                </a:lnTo>
                <a:lnTo>
                  <a:pt x="12649" y="4071283"/>
                </a:lnTo>
                <a:lnTo>
                  <a:pt x="49226" y="4128696"/>
                </a:lnTo>
                <a:lnTo>
                  <a:pt x="106640" y="4165273"/>
                </a:lnTo>
                <a:lnTo>
                  <a:pt x="165348" y="4176341"/>
                </a:lnTo>
                <a:lnTo>
                  <a:pt x="206776" y="4177725"/>
                </a:lnTo>
                <a:lnTo>
                  <a:pt x="258146" y="4177923"/>
                </a:lnTo>
                <a:lnTo>
                  <a:pt x="12705299" y="4177923"/>
                </a:lnTo>
                <a:lnTo>
                  <a:pt x="12756671" y="4177725"/>
                </a:lnTo>
                <a:lnTo>
                  <a:pt x="12798099" y="4176341"/>
                </a:lnTo>
                <a:lnTo>
                  <a:pt x="12856802" y="4165273"/>
                </a:lnTo>
                <a:lnTo>
                  <a:pt x="12914218" y="4128696"/>
                </a:lnTo>
                <a:lnTo>
                  <a:pt x="12950799" y="4071283"/>
                </a:lnTo>
                <a:lnTo>
                  <a:pt x="12961867" y="4012574"/>
                </a:lnTo>
                <a:lnTo>
                  <a:pt x="12963250" y="3971147"/>
                </a:lnTo>
                <a:lnTo>
                  <a:pt x="12963448" y="39197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178300"/>
          </a:xfrm>
          <a:custGeom>
            <a:avLst/>
            <a:gdLst/>
            <a:ahLst/>
            <a:cxnLst/>
            <a:rect l="l" t="t" r="r" b="b"/>
            <a:pathLst>
              <a:path w="12963525" h="41783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919778"/>
                </a:lnTo>
                <a:lnTo>
                  <a:pt x="12963250" y="3971147"/>
                </a:lnTo>
                <a:lnTo>
                  <a:pt x="12961867" y="4012574"/>
                </a:lnTo>
                <a:lnTo>
                  <a:pt x="12950799" y="4071283"/>
                </a:lnTo>
                <a:lnTo>
                  <a:pt x="12914218" y="4128696"/>
                </a:lnTo>
                <a:lnTo>
                  <a:pt x="12856802" y="4165273"/>
                </a:lnTo>
                <a:lnTo>
                  <a:pt x="12798099" y="4176341"/>
                </a:lnTo>
                <a:lnTo>
                  <a:pt x="12756671" y="4177725"/>
                </a:lnTo>
                <a:lnTo>
                  <a:pt x="12705299" y="4177923"/>
                </a:lnTo>
                <a:lnTo>
                  <a:pt x="258145" y="4177923"/>
                </a:lnTo>
                <a:lnTo>
                  <a:pt x="206775" y="4177725"/>
                </a:lnTo>
                <a:lnTo>
                  <a:pt x="165348" y="4176341"/>
                </a:lnTo>
                <a:lnTo>
                  <a:pt x="106640" y="4165273"/>
                </a:lnTo>
                <a:lnTo>
                  <a:pt x="49226" y="4128696"/>
                </a:lnTo>
                <a:lnTo>
                  <a:pt x="12650" y="4071283"/>
                </a:lnTo>
                <a:lnTo>
                  <a:pt x="1581" y="4012574"/>
                </a:lnTo>
                <a:lnTo>
                  <a:pt x="197" y="3971147"/>
                </a:lnTo>
                <a:lnTo>
                  <a:pt x="0" y="39197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792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40689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307" y="2532079"/>
            <a:ext cx="10471785" cy="12807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DIX</a:t>
            </a:r>
            <a:r>
              <a:rPr dirty="0" sz="28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Ethernet</a:t>
            </a:r>
            <a:r>
              <a:rPr dirty="0" sz="28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V2</a:t>
            </a:r>
            <a:r>
              <a:rPr dirty="0" sz="285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是世界上第⼀个局域⽹产品（以太⽹）的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规约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10">
                <a:latin typeface="Arial"/>
                <a:cs typeface="Arial"/>
              </a:rPr>
              <a:t>IEEE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802.3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是第⼀个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IEEE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的以太⽹标准：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28993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3787434"/>
            <a:ext cx="11194415" cy="1908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23495" indent="-376555">
              <a:lnSpc>
                <a:spcPct val="144500"/>
              </a:lnSpc>
              <a:spcBef>
                <a:spcPts val="90"/>
              </a:spcBef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10">
                <a:latin typeface="Arial"/>
                <a:cs typeface="Arial"/>
              </a:rPr>
              <a:t>DIX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Ethernet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V2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标准与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IEEE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802.3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标准只有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很⼩的差别</a:t>
            </a:r>
            <a:r>
              <a:rPr dirty="0" sz="2850" spc="30">
                <a:latin typeface="Microsoft JhengHei UI"/>
                <a:cs typeface="Microsoft JhengHei UI"/>
              </a:rPr>
              <a:t>，因此 可以将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802.3 </a:t>
            </a:r>
            <a:r>
              <a:rPr dirty="0" sz="2850" spc="30">
                <a:latin typeface="Microsoft JhengHei UI"/>
                <a:cs typeface="Microsoft JhengHei UI"/>
              </a:rPr>
              <a:t>局域⽹简称为</a:t>
            </a: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latin typeface="Microsoft JhengHei UI"/>
                <a:cs typeface="Microsoft JhengHei UI"/>
              </a:rPr>
              <a:t>以太⽹</a:t>
            </a:r>
            <a:r>
              <a:rPr dirty="0" sz="2850" spc="15">
                <a:latin typeface="Arial"/>
                <a:cs typeface="Arial"/>
              </a:rPr>
              <a:t>”</a:t>
            </a:r>
            <a:r>
              <a:rPr dirty="0" sz="2850" spc="15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5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严格说来</a:t>
            </a:r>
            <a:r>
              <a:rPr dirty="0" sz="2850" spc="15">
                <a:latin typeface="Microsoft JhengHei UI"/>
                <a:cs typeface="Microsoft JhengHei UI"/>
              </a:rPr>
              <a:t>，</a:t>
            </a:r>
            <a:r>
              <a:rPr dirty="0" sz="2850" spc="15">
                <a:latin typeface="Arial"/>
                <a:cs typeface="Arial"/>
              </a:rPr>
              <a:t>“</a:t>
            </a:r>
            <a:r>
              <a:rPr dirty="0" sz="2850" spc="30">
                <a:latin typeface="Microsoft JhengHei UI"/>
                <a:cs typeface="Microsoft JhengHei UI"/>
              </a:rPr>
              <a:t>以太⽹</a:t>
            </a:r>
            <a:r>
              <a:rPr dirty="0" sz="2850" spc="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应当是指符合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DIX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Ethernet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V2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标准的局域⽹。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83584" y="6209234"/>
            <a:ext cx="13759235" cy="480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81478" y="6586187"/>
            <a:ext cx="12963525" cy="4010660"/>
          </a:xfrm>
          <a:custGeom>
            <a:avLst/>
            <a:gdLst/>
            <a:ahLst/>
            <a:cxnLst/>
            <a:rect l="l" t="t" r="r" b="b"/>
            <a:pathLst>
              <a:path w="12963525" h="40106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51916"/>
                </a:lnTo>
                <a:lnTo>
                  <a:pt x="197" y="3803286"/>
                </a:lnTo>
                <a:lnTo>
                  <a:pt x="1581" y="3844713"/>
                </a:lnTo>
                <a:lnTo>
                  <a:pt x="12649" y="3903421"/>
                </a:lnTo>
                <a:lnTo>
                  <a:pt x="49226" y="3960835"/>
                </a:lnTo>
                <a:lnTo>
                  <a:pt x="106640" y="3997411"/>
                </a:lnTo>
                <a:lnTo>
                  <a:pt x="165348" y="4008480"/>
                </a:lnTo>
                <a:lnTo>
                  <a:pt x="206776" y="4009864"/>
                </a:lnTo>
                <a:lnTo>
                  <a:pt x="258146" y="4010061"/>
                </a:lnTo>
                <a:lnTo>
                  <a:pt x="12705299" y="4010061"/>
                </a:lnTo>
                <a:lnTo>
                  <a:pt x="12756671" y="4009864"/>
                </a:lnTo>
                <a:lnTo>
                  <a:pt x="12798099" y="4008480"/>
                </a:lnTo>
                <a:lnTo>
                  <a:pt x="12856802" y="3997411"/>
                </a:lnTo>
                <a:lnTo>
                  <a:pt x="12914218" y="3960835"/>
                </a:lnTo>
                <a:lnTo>
                  <a:pt x="12950799" y="3903421"/>
                </a:lnTo>
                <a:lnTo>
                  <a:pt x="12961867" y="3844713"/>
                </a:lnTo>
                <a:lnTo>
                  <a:pt x="12963250" y="3803286"/>
                </a:lnTo>
                <a:lnTo>
                  <a:pt x="12963448" y="375191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81478" y="6586187"/>
            <a:ext cx="12963525" cy="4010660"/>
          </a:xfrm>
          <a:custGeom>
            <a:avLst/>
            <a:gdLst/>
            <a:ahLst/>
            <a:cxnLst/>
            <a:rect l="l" t="t" r="r" b="b"/>
            <a:pathLst>
              <a:path w="12963525" h="40106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51916"/>
                </a:lnTo>
                <a:lnTo>
                  <a:pt x="12963250" y="3803285"/>
                </a:lnTo>
                <a:lnTo>
                  <a:pt x="12961867" y="3844713"/>
                </a:lnTo>
                <a:lnTo>
                  <a:pt x="12950799" y="3903421"/>
                </a:lnTo>
                <a:lnTo>
                  <a:pt x="12914218" y="3960834"/>
                </a:lnTo>
                <a:lnTo>
                  <a:pt x="12856802" y="3997411"/>
                </a:lnTo>
                <a:lnTo>
                  <a:pt x="12798099" y="4008480"/>
                </a:lnTo>
                <a:lnTo>
                  <a:pt x="12756671" y="4009864"/>
                </a:lnTo>
                <a:lnTo>
                  <a:pt x="12705299" y="4010062"/>
                </a:lnTo>
                <a:lnTo>
                  <a:pt x="258145" y="4010062"/>
                </a:lnTo>
                <a:lnTo>
                  <a:pt x="206775" y="4009864"/>
                </a:lnTo>
                <a:lnTo>
                  <a:pt x="165348" y="4008480"/>
                </a:lnTo>
                <a:lnTo>
                  <a:pt x="106640" y="3997411"/>
                </a:lnTo>
                <a:lnTo>
                  <a:pt x="49226" y="3960834"/>
                </a:lnTo>
                <a:lnTo>
                  <a:pt x="12650" y="3903421"/>
                </a:lnTo>
                <a:lnTo>
                  <a:pt x="1581" y="3844713"/>
                </a:lnTo>
                <a:lnTo>
                  <a:pt x="197" y="3803285"/>
                </a:lnTo>
                <a:lnTo>
                  <a:pt x="0" y="375191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166645" y="739565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43307" y="7148512"/>
            <a:ext cx="11104880" cy="2536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10">
                <a:latin typeface="Arial"/>
                <a:cs typeface="Arial"/>
              </a:rPr>
              <a:t>IEEE</a:t>
            </a:r>
            <a:r>
              <a:rPr dirty="0" sz="2850" spc="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802</a:t>
            </a:r>
            <a:r>
              <a:rPr dirty="0" sz="2850" spc="30">
                <a:latin typeface="Microsoft JhengHei UI"/>
                <a:cs typeface="Microsoft JhengHei UI"/>
              </a:rPr>
              <a:t>⼜称为</a:t>
            </a:r>
            <a:r>
              <a:rPr dirty="0" sz="2850" spc="15">
                <a:latin typeface="Arial"/>
                <a:cs typeface="Arial"/>
              </a:rPr>
              <a:t>LMSC</a:t>
            </a:r>
            <a:r>
              <a:rPr dirty="0" sz="2850" spc="15">
                <a:latin typeface="Microsoft JhengHei UI"/>
                <a:cs typeface="Microsoft JhengHei UI"/>
              </a:rPr>
              <a:t>（</a:t>
            </a:r>
            <a:r>
              <a:rPr dirty="0" sz="2850" spc="15">
                <a:latin typeface="Arial"/>
                <a:cs typeface="Arial"/>
              </a:rPr>
              <a:t>LAN</a:t>
            </a:r>
            <a:r>
              <a:rPr dirty="0" sz="2850" spc="10">
                <a:latin typeface="Arial"/>
                <a:cs typeface="Arial"/>
              </a:rPr>
              <a:t> /MAN Standards</a:t>
            </a:r>
            <a:r>
              <a:rPr dirty="0" sz="2850" spc="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Committee</a:t>
            </a:r>
            <a:r>
              <a:rPr dirty="0" sz="2850" spc="10">
                <a:latin typeface="Microsoft JhengHei UI"/>
                <a:cs typeface="Microsoft JhengHei UI"/>
              </a:rPr>
              <a:t>，</a:t>
            </a:r>
            <a:r>
              <a:rPr dirty="0" sz="2850" spc="85">
                <a:latin typeface="Microsoft JhengHei UI"/>
                <a:cs typeface="Microsoft JhengHei UI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局域</a:t>
            </a:r>
            <a:r>
              <a:rPr dirty="0" sz="2850" spc="25">
                <a:latin typeface="Microsoft JhengHei UI"/>
                <a:cs typeface="Microsoft JhengHei UI"/>
              </a:rPr>
              <a:t>⽹</a:t>
            </a:r>
            <a:r>
              <a:rPr dirty="0" sz="2850" spc="0">
                <a:latin typeface="Arial"/>
                <a:cs typeface="Arial"/>
              </a:rPr>
              <a:t>/  </a:t>
            </a:r>
            <a:r>
              <a:rPr dirty="0" sz="2850" spc="30">
                <a:latin typeface="Microsoft JhengHei UI"/>
                <a:cs typeface="Microsoft JhengHei UI"/>
              </a:rPr>
              <a:t>城域⽹标准委员会），致⼒于研究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局域⽹和城域⽹的物理层和</a:t>
            </a:r>
            <a:r>
              <a:rPr dirty="0" sz="2850" spc="20">
                <a:solidFill>
                  <a:srgbClr val="FF2600"/>
                </a:solidFill>
                <a:latin typeface="Arial"/>
                <a:cs typeface="Arial"/>
              </a:rPr>
              <a:t>MA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C</a:t>
            </a:r>
            <a:r>
              <a:rPr dirty="0" sz="2850" spc="15">
                <a:solidFill>
                  <a:srgbClr val="FF2600"/>
                </a:solidFill>
                <a:latin typeface="Microsoft JhengHei UI"/>
                <a:cs typeface="Microsoft JhengHei UI"/>
              </a:rPr>
              <a:t>层 </a:t>
            </a:r>
            <a:r>
              <a:rPr dirty="0" sz="2850" spc="30">
                <a:latin typeface="Microsoft JhengHei UI"/>
                <a:cs typeface="Microsoft JhengHei UI"/>
              </a:rPr>
              <a:t>中定义的服务和协议，对应</a:t>
            </a:r>
            <a:r>
              <a:rPr dirty="0" sz="2850" spc="10">
                <a:latin typeface="Arial"/>
                <a:cs typeface="Arial"/>
              </a:rPr>
              <a:t>OSI</a:t>
            </a:r>
            <a:r>
              <a:rPr dirty="0" sz="2850" spc="30">
                <a:latin typeface="Microsoft JhengHei UI"/>
                <a:cs typeface="Microsoft JhengHei UI"/>
              </a:rPr>
              <a:t>⽹络参考模型的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最低两层</a:t>
            </a:r>
            <a:r>
              <a:rPr dirty="0" sz="2850" spc="30">
                <a:latin typeface="Microsoft JhengHei UI"/>
                <a:cs typeface="Microsoft JhengHei UI"/>
              </a:rPr>
              <a:t>（即物理层 和数据链路层）。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CSMA</a:t>
            </a:r>
            <a:r>
              <a:rPr dirty="0" sz="3600">
                <a:latin typeface="Arial"/>
                <a:cs typeface="Arial"/>
              </a:rPr>
              <a:t>/</a:t>
            </a:r>
            <a:r>
              <a:rPr dirty="0" sz="3600" spc="15">
                <a:latin typeface="Arial"/>
                <a:cs typeface="Arial"/>
              </a:rPr>
              <a:t>CD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57251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11888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85069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2185642"/>
                </a:moveTo>
                <a:lnTo>
                  <a:pt x="1050636" y="2185642"/>
                </a:lnTo>
                <a:lnTo>
                  <a:pt x="1050636" y="0"/>
                </a:lnTo>
                <a:lnTo>
                  <a:pt x="0" y="0"/>
                </a:lnTo>
                <a:lnTo>
                  <a:pt x="0" y="2185642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85069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47977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2185642"/>
                </a:moveTo>
                <a:lnTo>
                  <a:pt x="1050636" y="2185642"/>
                </a:lnTo>
                <a:lnTo>
                  <a:pt x="1050636" y="0"/>
                </a:lnTo>
                <a:lnTo>
                  <a:pt x="0" y="0"/>
                </a:lnTo>
                <a:lnTo>
                  <a:pt x="0" y="2185642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75798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294350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02614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66525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448985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21162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2185642"/>
                </a:moveTo>
                <a:lnTo>
                  <a:pt x="1050636" y="2185642"/>
                </a:lnTo>
                <a:lnTo>
                  <a:pt x="1050636" y="0"/>
                </a:lnTo>
                <a:lnTo>
                  <a:pt x="0" y="0"/>
                </a:lnTo>
                <a:lnTo>
                  <a:pt x="0" y="2185642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21162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830435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139704" y="5469936"/>
            <a:ext cx="1050925" cy="2185670"/>
          </a:xfrm>
          <a:custGeom>
            <a:avLst/>
            <a:gdLst/>
            <a:ahLst/>
            <a:cxnLst/>
            <a:rect l="l" t="t" r="r" b="b"/>
            <a:pathLst>
              <a:path w="1050925" h="2185670">
                <a:moveTo>
                  <a:pt x="0" y="0"/>
                </a:moveTo>
                <a:lnTo>
                  <a:pt x="1050636" y="0"/>
                </a:lnTo>
                <a:lnTo>
                  <a:pt x="1050636" y="2185642"/>
                </a:lnTo>
                <a:lnTo>
                  <a:pt x="0" y="2185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57733" y="4714914"/>
            <a:ext cx="13732510" cy="604520"/>
          </a:xfrm>
          <a:custGeom>
            <a:avLst/>
            <a:gdLst/>
            <a:ahLst/>
            <a:cxnLst/>
            <a:rect l="l" t="t" r="r" b="b"/>
            <a:pathLst>
              <a:path w="13732510" h="604520">
                <a:moveTo>
                  <a:pt x="0" y="0"/>
                </a:moveTo>
                <a:lnTo>
                  <a:pt x="13732126" y="0"/>
                </a:lnTo>
                <a:lnTo>
                  <a:pt x="13732126" y="604211"/>
                </a:lnTo>
                <a:lnTo>
                  <a:pt x="0" y="604211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3149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57733" y="7806388"/>
            <a:ext cx="13732510" cy="604520"/>
          </a:xfrm>
          <a:prstGeom prst="rect">
            <a:avLst/>
          </a:prstGeom>
          <a:ln w="20941">
            <a:solidFill>
              <a:srgbClr val="314975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800"/>
              </a:spcBef>
            </a:pPr>
            <a:r>
              <a:rPr dirty="0" sz="2450" spc="10">
                <a:latin typeface="Tahoma"/>
                <a:cs typeface="Tahoma"/>
              </a:rPr>
              <a:t>802.7</a:t>
            </a:r>
            <a:r>
              <a:rPr dirty="0" sz="2450" spc="15">
                <a:latin typeface="Microsoft JhengHei UI"/>
                <a:cs typeface="Microsoft JhengHei UI"/>
              </a:rPr>
              <a:t>宽带技术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7733" y="8573561"/>
            <a:ext cx="13732510" cy="604520"/>
          </a:xfrm>
          <a:prstGeom prst="rect">
            <a:avLst/>
          </a:prstGeom>
          <a:ln w="20941">
            <a:solidFill>
              <a:srgbClr val="314975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800"/>
              </a:spcBef>
            </a:pPr>
            <a:r>
              <a:rPr dirty="0" sz="2450" spc="10">
                <a:latin typeface="Tahoma"/>
                <a:cs typeface="Tahoma"/>
              </a:rPr>
              <a:t>802.8</a:t>
            </a:r>
            <a:r>
              <a:rPr dirty="0" sz="2450" spc="15">
                <a:latin typeface="Microsoft JhengHei UI"/>
                <a:cs typeface="Microsoft JhengHei UI"/>
              </a:rPr>
              <a:t>光纤技术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11282" y="3149024"/>
            <a:ext cx="2990850" cy="604520"/>
          </a:xfrm>
          <a:prstGeom prst="rect">
            <a:avLst/>
          </a:prstGeom>
          <a:ln w="20941">
            <a:solidFill>
              <a:srgbClr val="314975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800"/>
              </a:spcBef>
            </a:pPr>
            <a:r>
              <a:rPr dirty="0" sz="2450" spc="5">
                <a:latin typeface="Arial"/>
                <a:cs typeface="Arial"/>
              </a:rPr>
              <a:t>802.10</a:t>
            </a:r>
            <a:r>
              <a:rPr dirty="0" sz="2450" spc="15">
                <a:latin typeface="Microsoft JhengHei UI"/>
                <a:cs typeface="Microsoft JhengHei UI"/>
              </a:rPr>
              <a:t>安全与加密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43167" y="6999886"/>
            <a:ext cx="1059180" cy="31750"/>
          </a:xfrm>
          <a:custGeom>
            <a:avLst/>
            <a:gdLst/>
            <a:ahLst/>
            <a:cxnLst/>
            <a:rect l="l" t="t" r="r" b="b"/>
            <a:pathLst>
              <a:path w="1059179" h="31750">
                <a:moveTo>
                  <a:pt x="0" y="0"/>
                </a:moveTo>
                <a:lnTo>
                  <a:pt x="1058882" y="0"/>
                </a:lnTo>
                <a:lnTo>
                  <a:pt x="1058882" y="31412"/>
                </a:lnTo>
                <a:lnTo>
                  <a:pt x="0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23503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79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81981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79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40459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79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98936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79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535555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79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672177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79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830654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79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989132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80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147609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80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306088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80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442702" y="7015592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80" h="0">
                <a:moveTo>
                  <a:pt x="0" y="0"/>
                </a:moveTo>
                <a:lnTo>
                  <a:pt x="105888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557463" y="7619481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 h="0">
                <a:moveTo>
                  <a:pt x="0" y="0"/>
                </a:moveTo>
                <a:lnTo>
                  <a:pt x="416461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557463" y="7015592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 h="0">
                <a:moveTo>
                  <a:pt x="0" y="0"/>
                </a:moveTo>
                <a:lnTo>
                  <a:pt x="416461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557463" y="5462736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 h="0">
                <a:moveTo>
                  <a:pt x="0" y="0"/>
                </a:moveTo>
                <a:lnTo>
                  <a:pt x="416461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557463" y="472659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 h="0">
                <a:moveTo>
                  <a:pt x="0" y="0"/>
                </a:moveTo>
                <a:lnTo>
                  <a:pt x="416461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7171981" y="4874849"/>
            <a:ext cx="1071880" cy="262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>
                <a:solidFill>
                  <a:srgbClr val="FF2600"/>
                </a:solidFill>
                <a:latin typeface="Arial"/>
                <a:cs typeface="Arial"/>
              </a:rPr>
              <a:t>LLC</a:t>
            </a:r>
            <a:r>
              <a:rPr dirty="0" sz="2550" spc="0">
                <a:solidFill>
                  <a:srgbClr val="FF2600"/>
                </a:solidFill>
                <a:latin typeface="Microsoft JhengHei UI"/>
                <a:cs typeface="Microsoft JhengHei UI"/>
              </a:rPr>
              <a:t>层</a:t>
            </a:r>
            <a:endParaRPr sz="25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85"/>
              </a:spcBef>
            </a:pPr>
            <a:r>
              <a:rPr dirty="0" sz="2550" spc="-5">
                <a:solidFill>
                  <a:srgbClr val="FF2600"/>
                </a:solidFill>
                <a:latin typeface="Arial"/>
                <a:cs typeface="Arial"/>
              </a:rPr>
              <a:t>MA</a:t>
            </a:r>
            <a:r>
              <a:rPr dirty="0" sz="2550">
                <a:solidFill>
                  <a:srgbClr val="FF2600"/>
                </a:solidFill>
                <a:latin typeface="Arial"/>
                <a:cs typeface="Arial"/>
              </a:rPr>
              <a:t>C</a:t>
            </a:r>
            <a:r>
              <a:rPr dirty="0" sz="2550" spc="0">
                <a:solidFill>
                  <a:srgbClr val="FF2600"/>
                </a:solidFill>
                <a:latin typeface="Microsoft JhengHei UI"/>
                <a:cs typeface="Microsoft JhengHei UI"/>
              </a:rPr>
              <a:t>层</a:t>
            </a:r>
            <a:endParaRPr sz="25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550" spc="0">
                <a:solidFill>
                  <a:srgbClr val="FF2600"/>
                </a:solidFill>
                <a:latin typeface="Microsoft JhengHei UI"/>
                <a:cs typeface="Microsoft JhengHei UI"/>
              </a:rPr>
              <a:t>物理层</a:t>
            </a:r>
            <a:endParaRPr sz="255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06737" y="3901692"/>
            <a:ext cx="14282419" cy="3754754"/>
          </a:xfrm>
          <a:custGeom>
            <a:avLst/>
            <a:gdLst/>
            <a:ahLst/>
            <a:cxnLst/>
            <a:rect l="l" t="t" r="r" b="b"/>
            <a:pathLst>
              <a:path w="14282419" h="3754754">
                <a:moveTo>
                  <a:pt x="14282372" y="0"/>
                </a:moveTo>
                <a:lnTo>
                  <a:pt x="3272" y="6775"/>
                </a:lnTo>
                <a:lnTo>
                  <a:pt x="0" y="3754371"/>
                </a:lnTo>
                <a:lnTo>
                  <a:pt x="312653" y="3750539"/>
                </a:lnTo>
                <a:lnTo>
                  <a:pt x="316171" y="658846"/>
                </a:lnTo>
                <a:lnTo>
                  <a:pt x="14279838" y="657619"/>
                </a:lnTo>
                <a:lnTo>
                  <a:pt x="14282372" y="0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2196267" y="3901692"/>
          <a:ext cx="14315440" cy="3754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/>
                <a:gridCol w="3740150"/>
                <a:gridCol w="1070610"/>
                <a:gridCol w="1156969"/>
                <a:gridCol w="1139190"/>
                <a:gridCol w="1156334"/>
                <a:gridCol w="1151254"/>
                <a:gridCol w="1155065"/>
                <a:gridCol w="1156334"/>
                <a:gridCol w="1148079"/>
                <a:gridCol w="1094740"/>
              </a:tblGrid>
              <a:tr h="654685">
                <a:tc gridSpan="11"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24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802.1</a:t>
                      </a: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局域⽹概述、体系结构、⽹络互连和⽹络管理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1925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T w="9525">
                      <a:solidFill>
                        <a:srgbClr val="41414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2443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B w="6350">
                      <a:solidFill>
                        <a:srgbClr val="41414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dirty="0" sz="2450" spc="0">
                          <a:latin typeface="Arial"/>
                          <a:cs typeface="Arial"/>
                        </a:rPr>
                        <a:t>802.2</a:t>
                      </a:r>
                      <a:r>
                        <a:rPr dirty="0" sz="245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逻辑链路控制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LLC</a:t>
                      </a:r>
                      <a:endParaRPr sz="2450">
                        <a:latin typeface="Arial"/>
                        <a:cs typeface="Arial"/>
                      </a:endParaRPr>
                    </a:p>
                    <a:p>
                      <a:pPr marL="448945">
                        <a:lnSpc>
                          <a:spcPct val="100000"/>
                        </a:lnSpc>
                        <a:spcBef>
                          <a:spcPts val="2625"/>
                        </a:spcBef>
                        <a:tabLst>
                          <a:tab pos="1604010" algn="l"/>
                          <a:tab pos="2758440" algn="l"/>
                        </a:tabLst>
                      </a:pPr>
                      <a:r>
                        <a:rPr dirty="0" baseline="2849" sz="2925" spc="7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802.3	</a:t>
                      </a:r>
                      <a:r>
                        <a:rPr dirty="0" sz="1950" spc="5">
                          <a:latin typeface="Arial"/>
                          <a:cs typeface="Arial"/>
                        </a:rPr>
                        <a:t>802.4	</a:t>
                      </a:r>
                      <a:r>
                        <a:rPr dirty="0" sz="1950" spc="0">
                          <a:latin typeface="Arial"/>
                          <a:cs typeface="Arial"/>
                        </a:rPr>
                        <a:t>802.5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66875" marR="281940" indent="-1280795">
                        <a:lnSpc>
                          <a:spcPct val="116300"/>
                        </a:lnSpc>
                        <a:tabLst>
                          <a:tab pos="1666875" algn="l"/>
                          <a:tab pos="2696210" algn="l"/>
                        </a:tabLst>
                      </a:pPr>
                      <a:r>
                        <a:rPr dirty="0" baseline="2849" sz="292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以太⽹</a:t>
                      </a:r>
                      <a:r>
                        <a:rPr dirty="0" baseline="2849" sz="292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	</a:t>
                      </a: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令牌</a:t>
                      </a: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	</a:t>
                      </a: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令牌环 </a:t>
                      </a: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总线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  <a:tabLst>
                          <a:tab pos="1566545" algn="l"/>
                          <a:tab pos="2724785" algn="l"/>
                        </a:tabLst>
                      </a:pPr>
                      <a:r>
                        <a:rPr dirty="0" baseline="9971" sz="2925" spc="37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物理层	</a:t>
                      </a: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物理层	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56540">
                    <a:lnL w="28575">
                      <a:solidFill>
                        <a:srgbClr val="414141"/>
                      </a:solidFill>
                      <a:prstDash val="solid"/>
                    </a:lnL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72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50" spc="0">
                          <a:latin typeface="Arial"/>
                          <a:cs typeface="Arial"/>
                        </a:rPr>
                        <a:t>802.6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10489">
                        <a:lnSpc>
                          <a:spcPct val="100000"/>
                        </a:lnSpc>
                      </a:pP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城域⽹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57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50" spc="0">
                          <a:latin typeface="Arial"/>
                          <a:cs typeface="Arial"/>
                        </a:rPr>
                        <a:t>802.9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20040" marR="200025" indent="-125730">
                        <a:lnSpc>
                          <a:spcPct val="116300"/>
                        </a:lnSpc>
                      </a:pP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语⾳数 </a:t>
                      </a: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据⽹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2311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94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5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802.11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17500" marR="184785" indent="-125730">
                        <a:lnSpc>
                          <a:spcPct val="116300"/>
                        </a:lnSpc>
                      </a:pPr>
                      <a:r>
                        <a:rPr dirty="0" sz="195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⽆线局 </a:t>
                      </a:r>
                      <a:r>
                        <a:rPr dirty="0" sz="1950" spc="2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域⽹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0025">
                        <a:lnSpc>
                          <a:spcPts val="2325"/>
                        </a:lnSpc>
                        <a:spcBef>
                          <a:spcPts val="5"/>
                        </a:spcBef>
                      </a:pPr>
                      <a:r>
                        <a:rPr dirty="0" sz="1950" spc="0">
                          <a:latin typeface="Arial"/>
                          <a:cs typeface="Arial"/>
                        </a:rPr>
                        <a:t>802.12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 marL="193675">
                        <a:lnSpc>
                          <a:spcPts val="2310"/>
                        </a:lnSpc>
                      </a:pPr>
                      <a:r>
                        <a:rPr dirty="0" sz="1950" spc="10">
                          <a:latin typeface="Arial"/>
                          <a:cs typeface="Arial"/>
                        </a:rPr>
                        <a:t>100VG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 algn="ctr" marL="340360" marR="318770">
                        <a:lnSpc>
                          <a:spcPts val="2310"/>
                        </a:lnSpc>
                        <a:spcBef>
                          <a:spcPts val="85"/>
                        </a:spcBef>
                      </a:pPr>
                      <a:r>
                        <a:rPr dirty="0" sz="1950" spc="10">
                          <a:latin typeface="Arial"/>
                          <a:cs typeface="Arial"/>
                        </a:rPr>
                        <a:t>Any  </a:t>
                      </a:r>
                      <a:r>
                        <a:rPr dirty="0" sz="1950">
                          <a:latin typeface="Arial"/>
                          <a:cs typeface="Arial"/>
                        </a:rPr>
                        <a:t>LAN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98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50" spc="0">
                          <a:latin typeface="Arial"/>
                          <a:cs typeface="Arial"/>
                        </a:rPr>
                        <a:t>802.14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05740" marR="182880">
                        <a:lnSpc>
                          <a:spcPct val="116300"/>
                        </a:lnSpc>
                      </a:pP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交互式 电视⽹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50" spc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802.15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334645" marR="309245">
                        <a:lnSpc>
                          <a:spcPct val="116300"/>
                        </a:lnSpc>
                      </a:pPr>
                      <a:r>
                        <a:rPr dirty="0" sz="195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⽆线 蓝⽛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12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50" spc="0">
                          <a:latin typeface="Arial"/>
                          <a:cs typeface="Arial"/>
                        </a:rPr>
                        <a:t>802.16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34645" marR="185420" indent="-125730">
                        <a:lnSpc>
                          <a:spcPct val="116300"/>
                        </a:lnSpc>
                      </a:pP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⽆线城 </a:t>
                      </a: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域⽹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50" spc="0">
                          <a:latin typeface="Arial"/>
                          <a:cs typeface="Arial"/>
                        </a:rPr>
                        <a:t>802.17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32740" marR="179070" indent="-125730">
                        <a:lnSpc>
                          <a:spcPct val="116300"/>
                        </a:lnSpc>
                      </a:pP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电信以 </a:t>
                      </a: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太⽹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63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50" spc="0">
                          <a:latin typeface="Arial"/>
                          <a:cs typeface="Arial"/>
                        </a:rPr>
                        <a:t>802.20</a:t>
                      </a:r>
                      <a:endParaRPr sz="19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39090" marR="118745" indent="-125730">
                        <a:lnSpc>
                          <a:spcPct val="116300"/>
                        </a:lnSpc>
                      </a:pPr>
                      <a:r>
                        <a:rPr dirty="0" sz="1950">
                          <a:latin typeface="Microsoft JhengHei UI"/>
                          <a:cs typeface="Microsoft JhengHei UI"/>
                        </a:rPr>
                        <a:t>移动宽 </a:t>
                      </a: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带⽹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</a:tr>
              <a:tr h="669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B w="6350">
                      <a:solidFill>
                        <a:srgbClr val="41414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6540">
                    <a:lnL w="28575">
                      <a:solidFill>
                        <a:srgbClr val="414141"/>
                      </a:solidFill>
                      <a:prstDash val="solid"/>
                    </a:lnL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1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50" spc="2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/>
                </a:tc>
                <a:tc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/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/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50" spc="2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/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50" spc="25"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19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1770"/>
                </a:tc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8002517" y="715916"/>
            <a:ext cx="40995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IEEE802</a:t>
            </a:r>
            <a:r>
              <a:rPr dirty="0" spc="10"/>
              <a:t>委员会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383" y="6090382"/>
            <a:ext cx="16142430" cy="499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17276" y="6467335"/>
            <a:ext cx="15346680" cy="4201795"/>
          </a:xfrm>
          <a:custGeom>
            <a:avLst/>
            <a:gdLst/>
            <a:ahLst/>
            <a:cxnLst/>
            <a:rect l="l" t="t" r="r" b="b"/>
            <a:pathLst>
              <a:path w="15346680" h="4201795">
                <a:moveTo>
                  <a:pt x="15085951" y="0"/>
                </a:moveTo>
                <a:lnTo>
                  <a:pt x="260695" y="0"/>
                </a:lnTo>
                <a:lnTo>
                  <a:pt x="208818" y="199"/>
                </a:lnTo>
                <a:lnTo>
                  <a:pt x="166982" y="1596"/>
                </a:lnTo>
                <a:lnTo>
                  <a:pt x="107694" y="12775"/>
                </a:lnTo>
                <a:lnTo>
                  <a:pt x="49713" y="49712"/>
                </a:lnTo>
                <a:lnTo>
                  <a:pt x="12775" y="107694"/>
                </a:lnTo>
                <a:lnTo>
                  <a:pt x="1596" y="166981"/>
                </a:lnTo>
                <a:lnTo>
                  <a:pt x="199" y="208818"/>
                </a:lnTo>
                <a:lnTo>
                  <a:pt x="0" y="260695"/>
                </a:lnTo>
                <a:lnTo>
                  <a:pt x="0" y="3940717"/>
                </a:lnTo>
                <a:lnTo>
                  <a:pt x="199" y="3992594"/>
                </a:lnTo>
                <a:lnTo>
                  <a:pt x="1596" y="4034431"/>
                </a:lnTo>
                <a:lnTo>
                  <a:pt x="12775" y="4093719"/>
                </a:lnTo>
                <a:lnTo>
                  <a:pt x="49713" y="4151700"/>
                </a:lnTo>
                <a:lnTo>
                  <a:pt x="107694" y="4188638"/>
                </a:lnTo>
                <a:lnTo>
                  <a:pt x="166982" y="4199816"/>
                </a:lnTo>
                <a:lnTo>
                  <a:pt x="208818" y="4201213"/>
                </a:lnTo>
                <a:lnTo>
                  <a:pt x="260695" y="4201413"/>
                </a:lnTo>
                <a:lnTo>
                  <a:pt x="15085951" y="4201413"/>
                </a:lnTo>
                <a:lnTo>
                  <a:pt x="15137828" y="4201213"/>
                </a:lnTo>
                <a:lnTo>
                  <a:pt x="15179665" y="4199816"/>
                </a:lnTo>
                <a:lnTo>
                  <a:pt x="15238951" y="4188638"/>
                </a:lnTo>
                <a:lnTo>
                  <a:pt x="15296934" y="4151700"/>
                </a:lnTo>
                <a:lnTo>
                  <a:pt x="15333870" y="4093719"/>
                </a:lnTo>
                <a:lnTo>
                  <a:pt x="15345047" y="4034431"/>
                </a:lnTo>
                <a:lnTo>
                  <a:pt x="15346445" y="3992594"/>
                </a:lnTo>
                <a:lnTo>
                  <a:pt x="15346644" y="3940717"/>
                </a:lnTo>
                <a:lnTo>
                  <a:pt x="15346644" y="260695"/>
                </a:lnTo>
                <a:lnTo>
                  <a:pt x="15346445" y="208818"/>
                </a:lnTo>
                <a:lnTo>
                  <a:pt x="15345047" y="166981"/>
                </a:lnTo>
                <a:lnTo>
                  <a:pt x="15333870" y="107694"/>
                </a:lnTo>
                <a:lnTo>
                  <a:pt x="15296934" y="49712"/>
                </a:lnTo>
                <a:lnTo>
                  <a:pt x="15238951" y="12775"/>
                </a:lnTo>
                <a:lnTo>
                  <a:pt x="15179665" y="1596"/>
                </a:lnTo>
                <a:lnTo>
                  <a:pt x="15137828" y="199"/>
                </a:lnTo>
                <a:lnTo>
                  <a:pt x="150859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17276" y="6467335"/>
            <a:ext cx="15346680" cy="4201795"/>
          </a:xfrm>
          <a:custGeom>
            <a:avLst/>
            <a:gdLst/>
            <a:ahLst/>
            <a:cxnLst/>
            <a:rect l="l" t="t" r="r" b="b"/>
            <a:pathLst>
              <a:path w="15346680" h="4201795">
                <a:moveTo>
                  <a:pt x="260695" y="0"/>
                </a:moveTo>
                <a:lnTo>
                  <a:pt x="15085949" y="0"/>
                </a:lnTo>
                <a:lnTo>
                  <a:pt x="15137826" y="199"/>
                </a:lnTo>
                <a:lnTo>
                  <a:pt x="15179663" y="1596"/>
                </a:lnTo>
                <a:lnTo>
                  <a:pt x="15238949" y="12775"/>
                </a:lnTo>
                <a:lnTo>
                  <a:pt x="15296932" y="49713"/>
                </a:lnTo>
                <a:lnTo>
                  <a:pt x="15333868" y="107693"/>
                </a:lnTo>
                <a:lnTo>
                  <a:pt x="15345045" y="166982"/>
                </a:lnTo>
                <a:lnTo>
                  <a:pt x="15346443" y="208818"/>
                </a:lnTo>
                <a:lnTo>
                  <a:pt x="15346642" y="260695"/>
                </a:lnTo>
                <a:lnTo>
                  <a:pt x="15346642" y="3940717"/>
                </a:lnTo>
                <a:lnTo>
                  <a:pt x="15346443" y="3992594"/>
                </a:lnTo>
                <a:lnTo>
                  <a:pt x="15345045" y="4034431"/>
                </a:lnTo>
                <a:lnTo>
                  <a:pt x="15333868" y="4093719"/>
                </a:lnTo>
                <a:lnTo>
                  <a:pt x="15296932" y="4151699"/>
                </a:lnTo>
                <a:lnTo>
                  <a:pt x="15238949" y="4188637"/>
                </a:lnTo>
                <a:lnTo>
                  <a:pt x="15179663" y="4199816"/>
                </a:lnTo>
                <a:lnTo>
                  <a:pt x="15137826" y="4201213"/>
                </a:lnTo>
                <a:lnTo>
                  <a:pt x="15085949" y="4201413"/>
                </a:lnTo>
                <a:lnTo>
                  <a:pt x="260695" y="4201413"/>
                </a:lnTo>
                <a:lnTo>
                  <a:pt x="208818" y="4201213"/>
                </a:lnTo>
                <a:lnTo>
                  <a:pt x="166982" y="4199816"/>
                </a:lnTo>
                <a:lnTo>
                  <a:pt x="107693" y="4188637"/>
                </a:lnTo>
                <a:lnTo>
                  <a:pt x="49713" y="4151699"/>
                </a:lnTo>
                <a:lnTo>
                  <a:pt x="12775" y="4093719"/>
                </a:lnTo>
                <a:lnTo>
                  <a:pt x="1596" y="4034431"/>
                </a:lnTo>
                <a:lnTo>
                  <a:pt x="199" y="3992594"/>
                </a:lnTo>
                <a:lnTo>
                  <a:pt x="0" y="3940717"/>
                </a:lnTo>
                <a:lnTo>
                  <a:pt x="0" y="260695"/>
                </a:lnTo>
                <a:lnTo>
                  <a:pt x="199" y="208818"/>
                </a:lnTo>
                <a:lnTo>
                  <a:pt x="1596" y="166982"/>
                </a:lnTo>
                <a:lnTo>
                  <a:pt x="12775" y="107693"/>
                </a:lnTo>
                <a:lnTo>
                  <a:pt x="49713" y="49713"/>
                </a:lnTo>
                <a:lnTo>
                  <a:pt x="107693" y="12775"/>
                </a:lnTo>
                <a:lnTo>
                  <a:pt x="166982" y="1596"/>
                </a:lnTo>
                <a:lnTo>
                  <a:pt x="208818" y="199"/>
                </a:lnTo>
                <a:lnTo>
                  <a:pt x="26069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85225" y="2401198"/>
          <a:ext cx="2464435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8560"/>
              </a:tblGrid>
              <a:tr h="82550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850" spc="3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⽹络层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79705">
                    <a:lnL w="12700">
                      <a:solidFill>
                        <a:srgbClr val="314975"/>
                      </a:solidFill>
                      <a:prstDash val="solid"/>
                    </a:lnL>
                    <a:lnR w="12700">
                      <a:solidFill>
                        <a:srgbClr val="314975"/>
                      </a:solidFill>
                      <a:prstDash val="solid"/>
                    </a:lnR>
                    <a:lnT w="12700">
                      <a:solidFill>
                        <a:srgbClr val="314975"/>
                      </a:solidFill>
                      <a:prstDash val="solid"/>
                    </a:lnT>
                    <a:lnB w="12700">
                      <a:solidFill>
                        <a:srgbClr val="314975"/>
                      </a:solidFill>
                      <a:prstDash val="solid"/>
                    </a:lnB>
                    <a:solidFill>
                      <a:srgbClr val="6C7C4E"/>
                    </a:solidFill>
                  </a:tcPr>
                </a:tc>
              </a:tr>
              <a:tr h="83756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LLC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4785">
                    <a:lnL w="12700">
                      <a:solidFill>
                        <a:srgbClr val="314975"/>
                      </a:solidFill>
                      <a:prstDash val="solid"/>
                    </a:lnL>
                    <a:lnR w="12700">
                      <a:solidFill>
                        <a:srgbClr val="314975"/>
                      </a:solidFill>
                      <a:prstDash val="solid"/>
                    </a:lnR>
                    <a:lnT w="12700">
                      <a:solidFill>
                        <a:srgbClr val="314975"/>
                      </a:solidFill>
                      <a:prstDash val="solid"/>
                    </a:lnT>
                    <a:lnB w="12700">
                      <a:solidFill>
                        <a:srgbClr val="314975"/>
                      </a:solidFill>
                      <a:prstDash val="solid"/>
                    </a:lnB>
                    <a:solidFill>
                      <a:srgbClr val="74B6A8"/>
                    </a:solidFill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MAC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4785">
                    <a:lnL w="12700">
                      <a:solidFill>
                        <a:srgbClr val="314975"/>
                      </a:solidFill>
                      <a:prstDash val="solid"/>
                    </a:lnL>
                    <a:lnR w="12700">
                      <a:solidFill>
                        <a:srgbClr val="314975"/>
                      </a:solidFill>
                      <a:prstDash val="solid"/>
                    </a:lnR>
                    <a:lnT w="12700">
                      <a:solidFill>
                        <a:srgbClr val="314975"/>
                      </a:solidFill>
                      <a:prstDash val="solid"/>
                    </a:lnT>
                    <a:lnB w="12700">
                      <a:solidFill>
                        <a:srgbClr val="314975"/>
                      </a:solidFill>
                      <a:prstDash val="solid"/>
                    </a:lnB>
                    <a:solidFill>
                      <a:srgbClr val="74B6A8"/>
                    </a:solidFill>
                  </a:tcPr>
                </a:tc>
              </a:tr>
              <a:tr h="842644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3350" spc="2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33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0655">
                    <a:solidFill>
                      <a:srgbClr val="31497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585973" y="2401198"/>
          <a:ext cx="2464435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8560"/>
              </a:tblGrid>
              <a:tr h="82550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2850" spc="3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⽹络层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79705">
                    <a:lnL w="12700">
                      <a:solidFill>
                        <a:srgbClr val="314975"/>
                      </a:solidFill>
                      <a:prstDash val="solid"/>
                    </a:lnL>
                    <a:lnR w="12700">
                      <a:solidFill>
                        <a:srgbClr val="314975"/>
                      </a:solidFill>
                      <a:prstDash val="solid"/>
                    </a:lnR>
                    <a:lnT w="12700">
                      <a:solidFill>
                        <a:srgbClr val="314975"/>
                      </a:solidFill>
                      <a:prstDash val="solid"/>
                    </a:lnT>
                    <a:lnB w="12700">
                      <a:solidFill>
                        <a:srgbClr val="314975"/>
                      </a:solidFill>
                      <a:prstDash val="solid"/>
                    </a:lnB>
                    <a:solidFill>
                      <a:srgbClr val="6C7C4E"/>
                    </a:solidFill>
                  </a:tcPr>
                </a:tc>
              </a:tr>
              <a:tr h="83756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LLC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4785">
                    <a:lnL w="12700">
                      <a:solidFill>
                        <a:srgbClr val="314975"/>
                      </a:solidFill>
                      <a:prstDash val="solid"/>
                    </a:lnL>
                    <a:lnR w="12700">
                      <a:solidFill>
                        <a:srgbClr val="314975"/>
                      </a:solidFill>
                      <a:prstDash val="solid"/>
                    </a:lnR>
                    <a:lnT w="12700">
                      <a:solidFill>
                        <a:srgbClr val="314975"/>
                      </a:solidFill>
                      <a:prstDash val="solid"/>
                    </a:lnT>
                    <a:lnB w="12700">
                      <a:solidFill>
                        <a:srgbClr val="314975"/>
                      </a:solidFill>
                      <a:prstDash val="solid"/>
                    </a:lnB>
                    <a:solidFill>
                      <a:srgbClr val="74B6A8"/>
                    </a:solidFill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285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MAC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84785">
                    <a:lnL w="12700">
                      <a:solidFill>
                        <a:srgbClr val="314975"/>
                      </a:solidFill>
                      <a:prstDash val="solid"/>
                    </a:lnL>
                    <a:lnR w="12700">
                      <a:solidFill>
                        <a:srgbClr val="314975"/>
                      </a:solidFill>
                      <a:prstDash val="solid"/>
                    </a:lnR>
                    <a:lnT w="12700">
                      <a:solidFill>
                        <a:srgbClr val="314975"/>
                      </a:solidFill>
                      <a:prstDash val="solid"/>
                    </a:lnT>
                    <a:lnB w="12700">
                      <a:solidFill>
                        <a:srgbClr val="314975"/>
                      </a:solidFill>
                      <a:prstDash val="solid"/>
                    </a:lnB>
                    <a:solidFill>
                      <a:srgbClr val="74B6A8"/>
                    </a:solidFill>
                  </a:tcPr>
                </a:tc>
              </a:tr>
              <a:tr h="842644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dirty="0" sz="2850" spc="3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物理层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03200">
                    <a:solidFill>
                      <a:srgbClr val="314975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8159091" y="3210361"/>
            <a:ext cx="2991485" cy="1420495"/>
          </a:xfrm>
          <a:custGeom>
            <a:avLst/>
            <a:gdLst/>
            <a:ahLst/>
            <a:cxnLst/>
            <a:rect l="l" t="t" r="r" b="b"/>
            <a:pathLst>
              <a:path w="2991484" h="1420495">
                <a:moveTo>
                  <a:pt x="574670" y="457089"/>
                </a:moveTo>
                <a:lnTo>
                  <a:pt x="522355" y="459058"/>
                </a:lnTo>
                <a:lnTo>
                  <a:pt x="471358" y="464849"/>
                </a:lnTo>
                <a:lnTo>
                  <a:pt x="421881" y="474293"/>
                </a:lnTo>
                <a:lnTo>
                  <a:pt x="374127" y="487221"/>
                </a:lnTo>
                <a:lnTo>
                  <a:pt x="328298" y="503461"/>
                </a:lnTo>
                <a:lnTo>
                  <a:pt x="284598" y="522844"/>
                </a:lnTo>
                <a:lnTo>
                  <a:pt x="243230" y="545199"/>
                </a:lnTo>
                <a:lnTo>
                  <a:pt x="204395" y="570358"/>
                </a:lnTo>
                <a:lnTo>
                  <a:pt x="168296" y="598148"/>
                </a:lnTo>
                <a:lnTo>
                  <a:pt x="135137" y="628402"/>
                </a:lnTo>
                <a:lnTo>
                  <a:pt x="105119" y="660947"/>
                </a:lnTo>
                <a:lnTo>
                  <a:pt x="78447" y="695615"/>
                </a:lnTo>
                <a:lnTo>
                  <a:pt x="55321" y="732235"/>
                </a:lnTo>
                <a:lnTo>
                  <a:pt x="35946" y="770637"/>
                </a:lnTo>
                <a:lnTo>
                  <a:pt x="20523" y="810650"/>
                </a:lnTo>
                <a:lnTo>
                  <a:pt x="9256" y="852106"/>
                </a:lnTo>
                <a:lnTo>
                  <a:pt x="2348" y="894834"/>
                </a:lnTo>
                <a:lnTo>
                  <a:pt x="0" y="938663"/>
                </a:lnTo>
                <a:lnTo>
                  <a:pt x="2348" y="982491"/>
                </a:lnTo>
                <a:lnTo>
                  <a:pt x="9257" y="1025214"/>
                </a:lnTo>
                <a:lnTo>
                  <a:pt x="20524" y="1066662"/>
                </a:lnTo>
                <a:lnTo>
                  <a:pt x="35947" y="1106666"/>
                </a:lnTo>
                <a:lnTo>
                  <a:pt x="55323" y="1145057"/>
                </a:lnTo>
                <a:lnTo>
                  <a:pt x="78448" y="1181664"/>
                </a:lnTo>
                <a:lnTo>
                  <a:pt x="105121" y="1216317"/>
                </a:lnTo>
                <a:lnTo>
                  <a:pt x="135139" y="1248848"/>
                </a:lnTo>
                <a:lnTo>
                  <a:pt x="168299" y="1279086"/>
                </a:lnTo>
                <a:lnTo>
                  <a:pt x="204398" y="1306861"/>
                </a:lnTo>
                <a:lnTo>
                  <a:pt x="243233" y="1332005"/>
                </a:lnTo>
                <a:lnTo>
                  <a:pt x="284602" y="1354346"/>
                </a:lnTo>
                <a:lnTo>
                  <a:pt x="328302" y="1373716"/>
                </a:lnTo>
                <a:lnTo>
                  <a:pt x="374130" y="1389945"/>
                </a:lnTo>
                <a:lnTo>
                  <a:pt x="421883" y="1402863"/>
                </a:lnTo>
                <a:lnTo>
                  <a:pt x="471360" y="1412300"/>
                </a:lnTo>
                <a:lnTo>
                  <a:pt x="522356" y="1418087"/>
                </a:lnTo>
                <a:lnTo>
                  <a:pt x="574670" y="1420054"/>
                </a:lnTo>
                <a:lnTo>
                  <a:pt x="580697" y="1420053"/>
                </a:lnTo>
                <a:lnTo>
                  <a:pt x="592665" y="1419685"/>
                </a:lnTo>
                <a:lnTo>
                  <a:pt x="2520464" y="1419685"/>
                </a:lnTo>
                <a:lnTo>
                  <a:pt x="2564498" y="1417700"/>
                </a:lnTo>
                <a:lnTo>
                  <a:pt x="2615076" y="1410800"/>
                </a:lnTo>
                <a:lnTo>
                  <a:pt x="2663733" y="1399600"/>
                </a:lnTo>
                <a:lnTo>
                  <a:pt x="2710175" y="1384344"/>
                </a:lnTo>
                <a:lnTo>
                  <a:pt x="2754110" y="1365277"/>
                </a:lnTo>
                <a:lnTo>
                  <a:pt x="2795248" y="1342642"/>
                </a:lnTo>
                <a:lnTo>
                  <a:pt x="2833295" y="1316684"/>
                </a:lnTo>
                <a:lnTo>
                  <a:pt x="2867960" y="1287648"/>
                </a:lnTo>
                <a:lnTo>
                  <a:pt x="2898950" y="1255778"/>
                </a:lnTo>
                <a:lnTo>
                  <a:pt x="2925974" y="1221319"/>
                </a:lnTo>
                <a:lnTo>
                  <a:pt x="2948739" y="1184515"/>
                </a:lnTo>
                <a:lnTo>
                  <a:pt x="2966954" y="1145611"/>
                </a:lnTo>
                <a:lnTo>
                  <a:pt x="2980326" y="1104851"/>
                </a:lnTo>
                <a:lnTo>
                  <a:pt x="2988564" y="1062480"/>
                </a:lnTo>
                <a:lnTo>
                  <a:pt x="2991374" y="1018741"/>
                </a:lnTo>
                <a:lnTo>
                  <a:pt x="2988564" y="975001"/>
                </a:lnTo>
                <a:lnTo>
                  <a:pt x="2980326" y="932623"/>
                </a:lnTo>
                <a:lnTo>
                  <a:pt x="2966954" y="891853"/>
                </a:lnTo>
                <a:lnTo>
                  <a:pt x="2948739" y="852936"/>
                </a:lnTo>
                <a:lnTo>
                  <a:pt x="2925974" y="816116"/>
                </a:lnTo>
                <a:lnTo>
                  <a:pt x="2898950" y="781640"/>
                </a:lnTo>
                <a:lnTo>
                  <a:pt x="2867960" y="749753"/>
                </a:lnTo>
                <a:lnTo>
                  <a:pt x="2833295" y="720698"/>
                </a:lnTo>
                <a:lnTo>
                  <a:pt x="2795248" y="694722"/>
                </a:lnTo>
                <a:lnTo>
                  <a:pt x="2754110" y="672070"/>
                </a:lnTo>
                <a:lnTo>
                  <a:pt x="2711804" y="653695"/>
                </a:lnTo>
                <a:lnTo>
                  <a:pt x="2312934" y="653695"/>
                </a:lnTo>
                <a:lnTo>
                  <a:pt x="2307245" y="610186"/>
                </a:lnTo>
                <a:lnTo>
                  <a:pt x="2298479" y="567506"/>
                </a:lnTo>
                <a:lnTo>
                  <a:pt x="2286733" y="525735"/>
                </a:lnTo>
                <a:lnTo>
                  <a:pt x="2272101" y="484953"/>
                </a:lnTo>
                <a:lnTo>
                  <a:pt x="2263027" y="464269"/>
                </a:lnTo>
                <a:lnTo>
                  <a:pt x="672825" y="464269"/>
                </a:lnTo>
                <a:lnTo>
                  <a:pt x="648739" y="461206"/>
                </a:lnTo>
                <a:lnTo>
                  <a:pt x="624337" y="458954"/>
                </a:lnTo>
                <a:lnTo>
                  <a:pt x="599640" y="457564"/>
                </a:lnTo>
                <a:lnTo>
                  <a:pt x="574670" y="457089"/>
                </a:lnTo>
                <a:close/>
              </a:path>
              <a:path w="2991484" h="1420495">
                <a:moveTo>
                  <a:pt x="2520464" y="1419685"/>
                </a:moveTo>
                <a:lnTo>
                  <a:pt x="592665" y="1419685"/>
                </a:lnTo>
                <a:lnTo>
                  <a:pt x="1461810" y="1419899"/>
                </a:lnTo>
                <a:lnTo>
                  <a:pt x="1465053" y="1420053"/>
                </a:lnTo>
                <a:lnTo>
                  <a:pt x="1471596" y="1420053"/>
                </a:lnTo>
                <a:lnTo>
                  <a:pt x="1474701" y="1419899"/>
                </a:lnTo>
                <a:lnTo>
                  <a:pt x="2516377" y="1419869"/>
                </a:lnTo>
                <a:lnTo>
                  <a:pt x="2520464" y="1419685"/>
                </a:lnTo>
                <a:close/>
              </a:path>
              <a:path w="2991484" h="1420495">
                <a:moveTo>
                  <a:pt x="2516377" y="1419869"/>
                </a:moveTo>
                <a:lnTo>
                  <a:pt x="1477925" y="1419869"/>
                </a:lnTo>
                <a:lnTo>
                  <a:pt x="2512313" y="1420053"/>
                </a:lnTo>
                <a:lnTo>
                  <a:pt x="2516377" y="1419869"/>
                </a:lnTo>
                <a:close/>
              </a:path>
              <a:path w="2991484" h="1420495">
                <a:moveTo>
                  <a:pt x="2512289" y="617246"/>
                </a:moveTo>
                <a:lnTo>
                  <a:pt x="2459672" y="619666"/>
                </a:lnTo>
                <a:lnTo>
                  <a:pt x="2408701" y="626738"/>
                </a:lnTo>
                <a:lnTo>
                  <a:pt x="2359686" y="638176"/>
                </a:lnTo>
                <a:lnTo>
                  <a:pt x="2312934" y="653695"/>
                </a:lnTo>
                <a:lnTo>
                  <a:pt x="2711804" y="653695"/>
                </a:lnTo>
                <a:lnTo>
                  <a:pt x="2663733" y="637718"/>
                </a:lnTo>
                <a:lnTo>
                  <a:pt x="2615076" y="626508"/>
                </a:lnTo>
                <a:lnTo>
                  <a:pt x="2564498" y="619602"/>
                </a:lnTo>
                <a:lnTo>
                  <a:pt x="2512289" y="617246"/>
                </a:lnTo>
                <a:close/>
              </a:path>
              <a:path w="2991484" h="1420495">
                <a:moveTo>
                  <a:pt x="1468343" y="0"/>
                </a:moveTo>
                <a:lnTo>
                  <a:pt x="1414019" y="1434"/>
                </a:lnTo>
                <a:lnTo>
                  <a:pt x="1360604" y="5682"/>
                </a:lnTo>
                <a:lnTo>
                  <a:pt x="1308204" y="12654"/>
                </a:lnTo>
                <a:lnTo>
                  <a:pt x="1256921" y="22266"/>
                </a:lnTo>
                <a:lnTo>
                  <a:pt x="1206859" y="34430"/>
                </a:lnTo>
                <a:lnTo>
                  <a:pt x="1158122" y="49059"/>
                </a:lnTo>
                <a:lnTo>
                  <a:pt x="1110812" y="66068"/>
                </a:lnTo>
                <a:lnTo>
                  <a:pt x="1065035" y="85369"/>
                </a:lnTo>
                <a:lnTo>
                  <a:pt x="1020892" y="106876"/>
                </a:lnTo>
                <a:lnTo>
                  <a:pt x="978487" y="130502"/>
                </a:lnTo>
                <a:lnTo>
                  <a:pt x="937924" y="156161"/>
                </a:lnTo>
                <a:lnTo>
                  <a:pt x="899307" y="183766"/>
                </a:lnTo>
                <a:lnTo>
                  <a:pt x="862739" y="213230"/>
                </a:lnTo>
                <a:lnTo>
                  <a:pt x="828323" y="244468"/>
                </a:lnTo>
                <a:lnTo>
                  <a:pt x="796163" y="277391"/>
                </a:lnTo>
                <a:lnTo>
                  <a:pt x="766363" y="311914"/>
                </a:lnTo>
                <a:lnTo>
                  <a:pt x="739025" y="347950"/>
                </a:lnTo>
                <a:lnTo>
                  <a:pt x="714254" y="385412"/>
                </a:lnTo>
                <a:lnTo>
                  <a:pt x="692153" y="424214"/>
                </a:lnTo>
                <a:lnTo>
                  <a:pt x="672825" y="464269"/>
                </a:lnTo>
                <a:lnTo>
                  <a:pt x="2263027" y="464269"/>
                </a:lnTo>
                <a:lnTo>
                  <a:pt x="2234566" y="406683"/>
                </a:lnTo>
                <a:lnTo>
                  <a:pt x="2211855" y="369355"/>
                </a:lnTo>
                <a:lnTo>
                  <a:pt x="2186643" y="333339"/>
                </a:lnTo>
                <a:lnTo>
                  <a:pt x="2159026" y="298717"/>
                </a:lnTo>
                <a:lnTo>
                  <a:pt x="2129100" y="265568"/>
                </a:lnTo>
                <a:lnTo>
                  <a:pt x="2096960" y="233973"/>
                </a:lnTo>
                <a:lnTo>
                  <a:pt x="2062703" y="204013"/>
                </a:lnTo>
                <a:lnTo>
                  <a:pt x="2026424" y="175769"/>
                </a:lnTo>
                <a:lnTo>
                  <a:pt x="1988220" y="149320"/>
                </a:lnTo>
                <a:lnTo>
                  <a:pt x="1948187" y="124749"/>
                </a:lnTo>
                <a:lnTo>
                  <a:pt x="1906420" y="102135"/>
                </a:lnTo>
                <a:lnTo>
                  <a:pt x="1863016" y="81559"/>
                </a:lnTo>
                <a:lnTo>
                  <a:pt x="1818070" y="63102"/>
                </a:lnTo>
                <a:lnTo>
                  <a:pt x="1771678" y="46844"/>
                </a:lnTo>
                <a:lnTo>
                  <a:pt x="1723937" y="32866"/>
                </a:lnTo>
                <a:lnTo>
                  <a:pt x="1674942" y="21249"/>
                </a:lnTo>
                <a:lnTo>
                  <a:pt x="1624789" y="12073"/>
                </a:lnTo>
                <a:lnTo>
                  <a:pt x="1573574" y="5419"/>
                </a:lnTo>
                <a:lnTo>
                  <a:pt x="1521394" y="1368"/>
                </a:lnTo>
                <a:lnTo>
                  <a:pt x="1468343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9091" y="4116315"/>
            <a:ext cx="2991485" cy="1420495"/>
          </a:xfrm>
          <a:custGeom>
            <a:avLst/>
            <a:gdLst/>
            <a:ahLst/>
            <a:cxnLst/>
            <a:rect l="l" t="t" r="r" b="b"/>
            <a:pathLst>
              <a:path w="2991484" h="1420495">
                <a:moveTo>
                  <a:pt x="2879566" y="766357"/>
                </a:moveTo>
                <a:lnTo>
                  <a:pt x="678433" y="766357"/>
                </a:lnTo>
                <a:lnTo>
                  <a:pt x="684123" y="809866"/>
                </a:lnTo>
                <a:lnTo>
                  <a:pt x="692889" y="852547"/>
                </a:lnTo>
                <a:lnTo>
                  <a:pt x="704636" y="894318"/>
                </a:lnTo>
                <a:lnTo>
                  <a:pt x="719268" y="935099"/>
                </a:lnTo>
                <a:lnTo>
                  <a:pt x="736690" y="974810"/>
                </a:lnTo>
                <a:lnTo>
                  <a:pt x="756804" y="1013370"/>
                </a:lnTo>
                <a:lnTo>
                  <a:pt x="779515" y="1050698"/>
                </a:lnTo>
                <a:lnTo>
                  <a:pt x="804727" y="1086713"/>
                </a:lnTo>
                <a:lnTo>
                  <a:pt x="832345" y="1121336"/>
                </a:lnTo>
                <a:lnTo>
                  <a:pt x="862271" y="1154485"/>
                </a:lnTo>
                <a:lnTo>
                  <a:pt x="894411" y="1186080"/>
                </a:lnTo>
                <a:lnTo>
                  <a:pt x="928669" y="1216040"/>
                </a:lnTo>
                <a:lnTo>
                  <a:pt x="964947" y="1244284"/>
                </a:lnTo>
                <a:lnTo>
                  <a:pt x="1003151" y="1270732"/>
                </a:lnTo>
                <a:lnTo>
                  <a:pt x="1043185" y="1295304"/>
                </a:lnTo>
                <a:lnTo>
                  <a:pt x="1084952" y="1317918"/>
                </a:lnTo>
                <a:lnTo>
                  <a:pt x="1128356" y="1338493"/>
                </a:lnTo>
                <a:lnTo>
                  <a:pt x="1173302" y="1356951"/>
                </a:lnTo>
                <a:lnTo>
                  <a:pt x="1219694" y="1373208"/>
                </a:lnTo>
                <a:lnTo>
                  <a:pt x="1267436" y="1387186"/>
                </a:lnTo>
                <a:lnTo>
                  <a:pt x="1316431" y="1398803"/>
                </a:lnTo>
                <a:lnTo>
                  <a:pt x="1366584" y="1407979"/>
                </a:lnTo>
                <a:lnTo>
                  <a:pt x="1417798" y="1414634"/>
                </a:lnTo>
                <a:lnTo>
                  <a:pt x="1469979" y="1418685"/>
                </a:lnTo>
                <a:lnTo>
                  <a:pt x="1523030" y="1420054"/>
                </a:lnTo>
                <a:lnTo>
                  <a:pt x="1577354" y="1418619"/>
                </a:lnTo>
                <a:lnTo>
                  <a:pt x="1630769" y="1414372"/>
                </a:lnTo>
                <a:lnTo>
                  <a:pt x="1683169" y="1407399"/>
                </a:lnTo>
                <a:lnTo>
                  <a:pt x="1734452" y="1397787"/>
                </a:lnTo>
                <a:lnTo>
                  <a:pt x="1784514" y="1385624"/>
                </a:lnTo>
                <a:lnTo>
                  <a:pt x="1833251" y="1370994"/>
                </a:lnTo>
                <a:lnTo>
                  <a:pt x="1880560" y="1353985"/>
                </a:lnTo>
                <a:lnTo>
                  <a:pt x="1926338" y="1334684"/>
                </a:lnTo>
                <a:lnTo>
                  <a:pt x="1970481" y="1313177"/>
                </a:lnTo>
                <a:lnTo>
                  <a:pt x="2012886" y="1289551"/>
                </a:lnTo>
                <a:lnTo>
                  <a:pt x="2053448" y="1263892"/>
                </a:lnTo>
                <a:lnTo>
                  <a:pt x="2092066" y="1236287"/>
                </a:lnTo>
                <a:lnTo>
                  <a:pt x="2128634" y="1206823"/>
                </a:lnTo>
                <a:lnTo>
                  <a:pt x="2163050" y="1175586"/>
                </a:lnTo>
                <a:lnTo>
                  <a:pt x="2195210" y="1142662"/>
                </a:lnTo>
                <a:lnTo>
                  <a:pt x="2225010" y="1108139"/>
                </a:lnTo>
                <a:lnTo>
                  <a:pt x="2252348" y="1072103"/>
                </a:lnTo>
                <a:lnTo>
                  <a:pt x="2277119" y="1034641"/>
                </a:lnTo>
                <a:lnTo>
                  <a:pt x="2299220" y="995839"/>
                </a:lnTo>
                <a:lnTo>
                  <a:pt x="2318548" y="955784"/>
                </a:lnTo>
                <a:lnTo>
                  <a:pt x="2514909" y="955784"/>
                </a:lnTo>
                <a:lnTo>
                  <a:pt x="2569491" y="945760"/>
                </a:lnTo>
                <a:lnTo>
                  <a:pt x="2617245" y="932833"/>
                </a:lnTo>
                <a:lnTo>
                  <a:pt x="2663074" y="916592"/>
                </a:lnTo>
                <a:lnTo>
                  <a:pt x="2706774" y="897209"/>
                </a:lnTo>
                <a:lnTo>
                  <a:pt x="2748143" y="874854"/>
                </a:lnTo>
                <a:lnTo>
                  <a:pt x="2786978" y="849695"/>
                </a:lnTo>
                <a:lnTo>
                  <a:pt x="2823077" y="821905"/>
                </a:lnTo>
                <a:lnTo>
                  <a:pt x="2856236" y="791652"/>
                </a:lnTo>
                <a:lnTo>
                  <a:pt x="2879566" y="766357"/>
                </a:lnTo>
                <a:close/>
              </a:path>
              <a:path w="2991484" h="1420495">
                <a:moveTo>
                  <a:pt x="2514909" y="955784"/>
                </a:moveTo>
                <a:lnTo>
                  <a:pt x="2318548" y="955784"/>
                </a:lnTo>
                <a:lnTo>
                  <a:pt x="2342634" y="958847"/>
                </a:lnTo>
                <a:lnTo>
                  <a:pt x="2367036" y="961099"/>
                </a:lnTo>
                <a:lnTo>
                  <a:pt x="2391732" y="962489"/>
                </a:lnTo>
                <a:lnTo>
                  <a:pt x="2416702" y="962964"/>
                </a:lnTo>
                <a:lnTo>
                  <a:pt x="2469017" y="960996"/>
                </a:lnTo>
                <a:lnTo>
                  <a:pt x="2514909" y="955784"/>
                </a:lnTo>
                <a:close/>
              </a:path>
              <a:path w="2991484" h="1420495">
                <a:moveTo>
                  <a:pt x="479086" y="0"/>
                </a:moveTo>
                <a:lnTo>
                  <a:pt x="426878" y="2354"/>
                </a:lnTo>
                <a:lnTo>
                  <a:pt x="376299" y="9253"/>
                </a:lnTo>
                <a:lnTo>
                  <a:pt x="327643" y="20453"/>
                </a:lnTo>
                <a:lnTo>
                  <a:pt x="281200" y="35709"/>
                </a:lnTo>
                <a:lnTo>
                  <a:pt x="237264" y="54777"/>
                </a:lnTo>
                <a:lnTo>
                  <a:pt x="196127" y="77411"/>
                </a:lnTo>
                <a:lnTo>
                  <a:pt x="158079" y="103369"/>
                </a:lnTo>
                <a:lnTo>
                  <a:pt x="123414" y="132405"/>
                </a:lnTo>
                <a:lnTo>
                  <a:pt x="92424" y="164275"/>
                </a:lnTo>
                <a:lnTo>
                  <a:pt x="65400" y="198734"/>
                </a:lnTo>
                <a:lnTo>
                  <a:pt x="42634" y="235538"/>
                </a:lnTo>
                <a:lnTo>
                  <a:pt x="24419" y="274442"/>
                </a:lnTo>
                <a:lnTo>
                  <a:pt x="11047" y="315202"/>
                </a:lnTo>
                <a:lnTo>
                  <a:pt x="2810" y="357573"/>
                </a:lnTo>
                <a:lnTo>
                  <a:pt x="0" y="401311"/>
                </a:lnTo>
                <a:lnTo>
                  <a:pt x="2810" y="445051"/>
                </a:lnTo>
                <a:lnTo>
                  <a:pt x="11048" y="487429"/>
                </a:lnTo>
                <a:lnTo>
                  <a:pt x="24420" y="528200"/>
                </a:lnTo>
                <a:lnTo>
                  <a:pt x="42635" y="567117"/>
                </a:lnTo>
                <a:lnTo>
                  <a:pt x="65400" y="603936"/>
                </a:lnTo>
                <a:lnTo>
                  <a:pt x="92424" y="638413"/>
                </a:lnTo>
                <a:lnTo>
                  <a:pt x="123415" y="670300"/>
                </a:lnTo>
                <a:lnTo>
                  <a:pt x="158080" y="699355"/>
                </a:lnTo>
                <a:lnTo>
                  <a:pt x="196127" y="725331"/>
                </a:lnTo>
                <a:lnTo>
                  <a:pt x="237265" y="747983"/>
                </a:lnTo>
                <a:lnTo>
                  <a:pt x="281201" y="767066"/>
                </a:lnTo>
                <a:lnTo>
                  <a:pt x="327643" y="782335"/>
                </a:lnTo>
                <a:lnTo>
                  <a:pt x="376299" y="793545"/>
                </a:lnTo>
                <a:lnTo>
                  <a:pt x="426878" y="800451"/>
                </a:lnTo>
                <a:lnTo>
                  <a:pt x="479086" y="802808"/>
                </a:lnTo>
                <a:lnTo>
                  <a:pt x="531704" y="800387"/>
                </a:lnTo>
                <a:lnTo>
                  <a:pt x="582672" y="793315"/>
                </a:lnTo>
                <a:lnTo>
                  <a:pt x="631684" y="781877"/>
                </a:lnTo>
                <a:lnTo>
                  <a:pt x="678433" y="766357"/>
                </a:lnTo>
                <a:lnTo>
                  <a:pt x="2879566" y="766357"/>
                </a:lnTo>
                <a:lnTo>
                  <a:pt x="2912927" y="724438"/>
                </a:lnTo>
                <a:lnTo>
                  <a:pt x="2936053" y="687819"/>
                </a:lnTo>
                <a:lnTo>
                  <a:pt x="2955428" y="649417"/>
                </a:lnTo>
                <a:lnTo>
                  <a:pt x="2970851" y="609403"/>
                </a:lnTo>
                <a:lnTo>
                  <a:pt x="2982118" y="567947"/>
                </a:lnTo>
                <a:lnTo>
                  <a:pt x="2989027" y="525219"/>
                </a:lnTo>
                <a:lnTo>
                  <a:pt x="2991375" y="481390"/>
                </a:lnTo>
                <a:lnTo>
                  <a:pt x="2989027" y="437562"/>
                </a:lnTo>
                <a:lnTo>
                  <a:pt x="2982118" y="394839"/>
                </a:lnTo>
                <a:lnTo>
                  <a:pt x="2970850" y="353391"/>
                </a:lnTo>
                <a:lnTo>
                  <a:pt x="2955427" y="313386"/>
                </a:lnTo>
                <a:lnTo>
                  <a:pt x="2936051" y="274996"/>
                </a:lnTo>
                <a:lnTo>
                  <a:pt x="2912925" y="238389"/>
                </a:lnTo>
                <a:lnTo>
                  <a:pt x="2886251" y="203735"/>
                </a:lnTo>
                <a:lnTo>
                  <a:pt x="2856233" y="171205"/>
                </a:lnTo>
                <a:lnTo>
                  <a:pt x="2823073" y="140967"/>
                </a:lnTo>
                <a:lnTo>
                  <a:pt x="2786974" y="113191"/>
                </a:lnTo>
                <a:lnTo>
                  <a:pt x="2748138" y="88048"/>
                </a:lnTo>
                <a:lnTo>
                  <a:pt x="2706769" y="65706"/>
                </a:lnTo>
                <a:lnTo>
                  <a:pt x="2663069" y="46336"/>
                </a:lnTo>
                <a:lnTo>
                  <a:pt x="2617241" y="30108"/>
                </a:lnTo>
                <a:lnTo>
                  <a:pt x="2569487" y="17190"/>
                </a:lnTo>
                <a:lnTo>
                  <a:pt x="2520011" y="7753"/>
                </a:lnTo>
                <a:lnTo>
                  <a:pt x="2469015" y="1966"/>
                </a:lnTo>
                <a:lnTo>
                  <a:pt x="2426506" y="368"/>
                </a:lnTo>
                <a:lnTo>
                  <a:pt x="479086" y="0"/>
                </a:lnTo>
                <a:close/>
              </a:path>
              <a:path w="2991484" h="1420495">
                <a:moveTo>
                  <a:pt x="2416702" y="0"/>
                </a:moveTo>
                <a:lnTo>
                  <a:pt x="2410702" y="0"/>
                </a:lnTo>
                <a:lnTo>
                  <a:pt x="2406333" y="154"/>
                </a:lnTo>
                <a:lnTo>
                  <a:pt x="2398702" y="368"/>
                </a:lnTo>
                <a:lnTo>
                  <a:pt x="2426506" y="368"/>
                </a:lnTo>
                <a:lnTo>
                  <a:pt x="2416702" y="0"/>
                </a:lnTo>
                <a:close/>
              </a:path>
              <a:path w="2991484" h="1420495">
                <a:moveTo>
                  <a:pt x="1526320" y="0"/>
                </a:moveTo>
                <a:lnTo>
                  <a:pt x="1519798" y="0"/>
                </a:lnTo>
                <a:lnTo>
                  <a:pt x="1516559" y="154"/>
                </a:lnTo>
                <a:lnTo>
                  <a:pt x="1513448" y="184"/>
                </a:lnTo>
                <a:lnTo>
                  <a:pt x="1532844" y="184"/>
                </a:lnTo>
                <a:lnTo>
                  <a:pt x="1529539" y="153"/>
                </a:lnTo>
                <a:lnTo>
                  <a:pt x="152632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3825" y="4092609"/>
            <a:ext cx="128206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FFFF"/>
                </a:solidFill>
                <a:latin typeface="Microsoft JhengHei UI"/>
                <a:cs typeface="Microsoft JhengHei UI"/>
              </a:rPr>
              <a:t>局域⽹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36034" y="3401371"/>
            <a:ext cx="521334" cy="521334"/>
          </a:xfrm>
          <a:custGeom>
            <a:avLst/>
            <a:gdLst/>
            <a:ahLst/>
            <a:cxnLst/>
            <a:rect l="l" t="t" r="r" b="b"/>
            <a:pathLst>
              <a:path w="521334" h="521335">
                <a:moveTo>
                  <a:pt x="521212" y="0"/>
                </a:moveTo>
                <a:lnTo>
                  <a:pt x="0" y="260606"/>
                </a:lnTo>
                <a:lnTo>
                  <a:pt x="521212" y="521213"/>
                </a:lnTo>
                <a:lnTo>
                  <a:pt x="521212" y="0"/>
                </a:lnTo>
                <a:close/>
              </a:path>
            </a:pathLst>
          </a:custGeom>
          <a:solidFill>
            <a:srgbClr val="D08A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42106" y="3401371"/>
            <a:ext cx="521334" cy="521334"/>
          </a:xfrm>
          <a:custGeom>
            <a:avLst/>
            <a:gdLst/>
            <a:ahLst/>
            <a:cxnLst/>
            <a:rect l="l" t="t" r="r" b="b"/>
            <a:pathLst>
              <a:path w="521334" h="521335">
                <a:moveTo>
                  <a:pt x="0" y="0"/>
                </a:moveTo>
                <a:lnTo>
                  <a:pt x="0" y="521213"/>
                </a:lnTo>
                <a:lnTo>
                  <a:pt x="521219" y="260606"/>
                </a:lnTo>
                <a:lnTo>
                  <a:pt x="0" y="0"/>
                </a:lnTo>
                <a:close/>
              </a:path>
            </a:pathLst>
          </a:custGeom>
          <a:solidFill>
            <a:srgbClr val="D08A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6837" y="3547658"/>
            <a:ext cx="6416675" cy="229235"/>
          </a:xfrm>
          <a:custGeom>
            <a:avLst/>
            <a:gdLst/>
            <a:ahLst/>
            <a:cxnLst/>
            <a:rect l="l" t="t" r="r" b="b"/>
            <a:pathLst>
              <a:path w="6416675" h="229235">
                <a:moveTo>
                  <a:pt x="0" y="228641"/>
                </a:moveTo>
                <a:lnTo>
                  <a:pt x="6416381" y="228641"/>
                </a:lnTo>
                <a:lnTo>
                  <a:pt x="6416381" y="0"/>
                </a:lnTo>
                <a:lnTo>
                  <a:pt x="0" y="0"/>
                </a:lnTo>
                <a:lnTo>
                  <a:pt x="0" y="228641"/>
                </a:lnTo>
                <a:close/>
              </a:path>
            </a:pathLst>
          </a:custGeom>
          <a:solidFill>
            <a:srgbClr val="D08A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62745" y="4521552"/>
            <a:ext cx="1717039" cy="0"/>
          </a:xfrm>
          <a:custGeom>
            <a:avLst/>
            <a:gdLst/>
            <a:ahLst/>
            <a:cxnLst/>
            <a:rect l="l" t="t" r="r" b="b"/>
            <a:pathLst>
              <a:path w="1717040" h="0">
                <a:moveTo>
                  <a:pt x="0" y="0"/>
                </a:moveTo>
                <a:lnTo>
                  <a:pt x="15706" y="0"/>
                </a:lnTo>
                <a:lnTo>
                  <a:pt x="1700830" y="0"/>
                </a:lnTo>
                <a:lnTo>
                  <a:pt x="1716537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63576" y="445244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40236" y="445244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18655" y="5359223"/>
            <a:ext cx="2574925" cy="0"/>
          </a:xfrm>
          <a:custGeom>
            <a:avLst/>
            <a:gdLst/>
            <a:ahLst/>
            <a:cxnLst/>
            <a:rect l="l" t="t" r="r" b="b"/>
            <a:pathLst>
              <a:path w="2574925" h="0">
                <a:moveTo>
                  <a:pt x="0" y="0"/>
                </a:moveTo>
                <a:lnTo>
                  <a:pt x="15706" y="0"/>
                </a:lnTo>
                <a:lnTo>
                  <a:pt x="2559076" y="0"/>
                </a:lnTo>
                <a:lnTo>
                  <a:pt x="2574782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877731" y="529011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96146" y="529011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301300" y="4521552"/>
            <a:ext cx="2139315" cy="0"/>
          </a:xfrm>
          <a:custGeom>
            <a:avLst/>
            <a:gdLst/>
            <a:ahLst/>
            <a:cxnLst/>
            <a:rect l="l" t="t" r="r" b="b"/>
            <a:pathLst>
              <a:path w="2139315" h="0">
                <a:moveTo>
                  <a:pt x="0" y="0"/>
                </a:moveTo>
                <a:lnTo>
                  <a:pt x="15706" y="0"/>
                </a:lnTo>
                <a:lnTo>
                  <a:pt x="2123369" y="0"/>
                </a:lnTo>
                <a:lnTo>
                  <a:pt x="2139076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424670" y="445244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78790" y="445244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78390" y="5359223"/>
            <a:ext cx="2962275" cy="0"/>
          </a:xfrm>
          <a:custGeom>
            <a:avLst/>
            <a:gdLst/>
            <a:ahLst/>
            <a:cxnLst/>
            <a:rect l="l" t="t" r="r" b="b"/>
            <a:pathLst>
              <a:path w="2962275" h="0">
                <a:moveTo>
                  <a:pt x="0" y="0"/>
                </a:moveTo>
                <a:lnTo>
                  <a:pt x="15706" y="0"/>
                </a:lnTo>
                <a:lnTo>
                  <a:pt x="2946277" y="0"/>
                </a:lnTo>
                <a:lnTo>
                  <a:pt x="2961984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424670" y="529011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55881" y="529011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7" y="0"/>
                </a:moveTo>
                <a:lnTo>
                  <a:pt x="0" y="69107"/>
                </a:lnTo>
                <a:lnTo>
                  <a:pt x="138217" y="138215"/>
                </a:lnTo>
                <a:lnTo>
                  <a:pt x="138217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553855" y="2472008"/>
            <a:ext cx="472948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solidFill>
                  <a:srgbClr val="0E6468"/>
                </a:solidFill>
                <a:latin typeface="Arial"/>
                <a:cs typeface="Arial"/>
              </a:rPr>
              <a:t>LL</a:t>
            </a:r>
            <a:r>
              <a:rPr dirty="0" sz="2850" spc="20">
                <a:solidFill>
                  <a:srgbClr val="0E6468"/>
                </a:solidFill>
                <a:latin typeface="Arial"/>
                <a:cs typeface="Arial"/>
              </a:rPr>
              <a:t>C</a:t>
            </a:r>
            <a:r>
              <a:rPr dirty="0" sz="2850" spc="30">
                <a:solidFill>
                  <a:srgbClr val="0E6468"/>
                </a:solidFill>
                <a:latin typeface="Microsoft JhengHei UI"/>
                <a:cs typeface="Microsoft JhengHei UI"/>
              </a:rPr>
              <a:t>⼦层看不⻅下⾯的局域⽹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59676" y="6738866"/>
            <a:ext cx="13564235" cy="33940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28930" marR="5080" indent="-316230">
              <a:lnSpc>
                <a:spcPct val="144900"/>
              </a:lnSpc>
              <a:spcBef>
                <a:spcPts val="90"/>
              </a:spcBef>
              <a:buSzPct val="74509"/>
              <a:buFont typeface="Tahoma"/>
              <a:buChar char="•"/>
              <a:tabLst>
                <a:tab pos="328930" algn="l"/>
                <a:tab pos="329565" algn="l"/>
              </a:tabLst>
            </a:pPr>
            <a:r>
              <a:rPr dirty="0" sz="2550" spc="30">
                <a:latin typeface="Microsoft JhengHei UI"/>
                <a:cs typeface="Microsoft JhengHei UI"/>
              </a:rPr>
              <a:t>为了使数据链路层能更好地</a:t>
            </a:r>
            <a:r>
              <a:rPr dirty="0" sz="2550" spc="30">
                <a:solidFill>
                  <a:srgbClr val="FF2600"/>
                </a:solidFill>
                <a:latin typeface="Microsoft JhengHei UI"/>
                <a:cs typeface="Microsoft JhengHei UI"/>
              </a:rPr>
              <a:t>适应多种局域⽹标准</a:t>
            </a:r>
            <a:r>
              <a:rPr dirty="0" sz="2550" spc="5">
                <a:latin typeface="Microsoft JhengHei UI"/>
                <a:cs typeface="Microsoft JhengHei UI"/>
              </a:rPr>
              <a:t>，</a:t>
            </a:r>
            <a:r>
              <a:rPr dirty="0" sz="2550" spc="5">
                <a:latin typeface="Tahoma"/>
                <a:cs typeface="Tahoma"/>
              </a:rPr>
              <a:t>IEEE</a:t>
            </a:r>
            <a:r>
              <a:rPr dirty="0" sz="2550" spc="-110">
                <a:latin typeface="Tahoma"/>
                <a:cs typeface="Tahoma"/>
              </a:rPr>
              <a:t> </a:t>
            </a:r>
            <a:r>
              <a:rPr dirty="0" sz="2550" spc="40">
                <a:latin typeface="Tahoma"/>
                <a:cs typeface="Tahoma"/>
              </a:rPr>
              <a:t>802</a:t>
            </a:r>
            <a:r>
              <a:rPr dirty="0" sz="2550" spc="-110">
                <a:latin typeface="Tahoma"/>
                <a:cs typeface="Tahoma"/>
              </a:rPr>
              <a:t> </a:t>
            </a:r>
            <a:r>
              <a:rPr dirty="0" sz="2550" spc="30">
                <a:latin typeface="Microsoft JhengHei UI"/>
                <a:cs typeface="Microsoft JhengHei UI"/>
              </a:rPr>
              <a:t>委员会就将局域⽹的数据链路层 </a:t>
            </a:r>
            <a:r>
              <a:rPr dirty="0" sz="2550" spc="30">
                <a:solidFill>
                  <a:srgbClr val="FF2600"/>
                </a:solidFill>
                <a:latin typeface="Microsoft JhengHei UI"/>
                <a:cs typeface="Microsoft JhengHei UI"/>
              </a:rPr>
              <a:t>拆成两个⼦层</a:t>
            </a:r>
            <a:r>
              <a:rPr dirty="0" sz="2550" spc="30">
                <a:latin typeface="Microsoft JhengHei UI"/>
                <a:cs typeface="Microsoft JhengHei UI"/>
              </a:rPr>
              <a:t>：</a:t>
            </a:r>
            <a:endParaRPr sz="2550">
              <a:latin typeface="Microsoft JhengHei UI"/>
              <a:cs typeface="Microsoft JhengHei UI"/>
            </a:endParaRPr>
          </a:p>
          <a:p>
            <a:pPr lvl="1" marL="716280" indent="-316230">
              <a:lnSpc>
                <a:spcPct val="100000"/>
              </a:lnSpc>
              <a:spcBef>
                <a:spcPts val="1295"/>
              </a:spcBef>
              <a:buClr>
                <a:srgbClr val="000000"/>
              </a:buClr>
              <a:buSzPct val="74509"/>
              <a:buFont typeface="Tahoma"/>
              <a:buChar char="•"/>
              <a:tabLst>
                <a:tab pos="716280" algn="l"/>
                <a:tab pos="716915" algn="l"/>
              </a:tabLst>
            </a:pPr>
            <a:r>
              <a:rPr dirty="0" sz="2550" spc="30">
                <a:solidFill>
                  <a:srgbClr val="FF2600"/>
                </a:solidFill>
                <a:latin typeface="Microsoft JhengHei UI"/>
                <a:cs typeface="Microsoft JhengHei UI"/>
              </a:rPr>
              <a:t>逻辑链路控制</a:t>
            </a:r>
            <a:r>
              <a:rPr dirty="0" sz="25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550" spc="105">
                <a:latin typeface="Tahoma"/>
                <a:cs typeface="Tahoma"/>
              </a:rPr>
              <a:t>LLC</a:t>
            </a:r>
            <a:r>
              <a:rPr dirty="0" sz="2550" spc="-85">
                <a:latin typeface="Tahoma"/>
                <a:cs typeface="Tahoma"/>
              </a:rPr>
              <a:t> </a:t>
            </a:r>
            <a:r>
              <a:rPr dirty="0" sz="2550" spc="15">
                <a:latin typeface="Tahoma"/>
                <a:cs typeface="Tahoma"/>
              </a:rPr>
              <a:t>(Logical</a:t>
            </a:r>
            <a:r>
              <a:rPr dirty="0" sz="2550" spc="-85">
                <a:latin typeface="Tahoma"/>
                <a:cs typeface="Tahoma"/>
              </a:rPr>
              <a:t> </a:t>
            </a:r>
            <a:r>
              <a:rPr dirty="0" sz="2550" spc="5">
                <a:latin typeface="Tahoma"/>
                <a:cs typeface="Tahoma"/>
              </a:rPr>
              <a:t>Link</a:t>
            </a:r>
            <a:r>
              <a:rPr dirty="0" sz="2550" spc="-85">
                <a:latin typeface="Tahoma"/>
                <a:cs typeface="Tahoma"/>
              </a:rPr>
              <a:t> </a:t>
            </a:r>
            <a:r>
              <a:rPr dirty="0" sz="2550" spc="25">
                <a:latin typeface="Tahoma"/>
                <a:cs typeface="Tahoma"/>
              </a:rPr>
              <a:t>Control)</a:t>
            </a:r>
            <a:r>
              <a:rPr dirty="0" sz="2550" spc="30">
                <a:latin typeface="Microsoft JhengHei UI"/>
                <a:cs typeface="Microsoft JhengHei UI"/>
              </a:rPr>
              <a:t>⼦层；</a:t>
            </a:r>
            <a:endParaRPr sz="2550">
              <a:latin typeface="Microsoft JhengHei UI"/>
              <a:cs typeface="Microsoft JhengHei UI"/>
            </a:endParaRPr>
          </a:p>
          <a:p>
            <a:pPr lvl="1" marL="716280" indent="-316230">
              <a:lnSpc>
                <a:spcPct val="100000"/>
              </a:lnSpc>
              <a:spcBef>
                <a:spcPts val="1375"/>
              </a:spcBef>
              <a:buClr>
                <a:srgbClr val="000000"/>
              </a:buClr>
              <a:buSzPct val="74509"/>
              <a:buFont typeface="Tahoma"/>
              <a:buChar char="•"/>
              <a:tabLst>
                <a:tab pos="716280" algn="l"/>
                <a:tab pos="716915" algn="l"/>
              </a:tabLst>
            </a:pPr>
            <a:r>
              <a:rPr dirty="0" sz="2550" spc="30">
                <a:solidFill>
                  <a:srgbClr val="FF2600"/>
                </a:solidFill>
                <a:latin typeface="Microsoft JhengHei UI"/>
                <a:cs typeface="Microsoft JhengHei UI"/>
              </a:rPr>
              <a:t>媒体接⼊控制</a:t>
            </a:r>
            <a:r>
              <a:rPr dirty="0" sz="25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550" spc="280">
                <a:latin typeface="Tahoma"/>
                <a:cs typeface="Tahoma"/>
              </a:rPr>
              <a:t>MAC</a:t>
            </a:r>
            <a:r>
              <a:rPr dirty="0" sz="2550" spc="-85">
                <a:latin typeface="Tahoma"/>
                <a:cs typeface="Tahoma"/>
              </a:rPr>
              <a:t> </a:t>
            </a:r>
            <a:r>
              <a:rPr dirty="0" sz="2550" spc="50">
                <a:latin typeface="Tahoma"/>
                <a:cs typeface="Tahoma"/>
              </a:rPr>
              <a:t>(Medium</a:t>
            </a:r>
            <a:r>
              <a:rPr dirty="0" sz="2550" spc="-85">
                <a:latin typeface="Tahoma"/>
                <a:cs typeface="Tahoma"/>
              </a:rPr>
              <a:t> </a:t>
            </a:r>
            <a:r>
              <a:rPr dirty="0" sz="2550" spc="60">
                <a:latin typeface="Tahoma"/>
                <a:cs typeface="Tahoma"/>
              </a:rPr>
              <a:t>Access</a:t>
            </a:r>
            <a:r>
              <a:rPr dirty="0" sz="2550" spc="-85">
                <a:latin typeface="Tahoma"/>
                <a:cs typeface="Tahoma"/>
              </a:rPr>
              <a:t> </a:t>
            </a:r>
            <a:r>
              <a:rPr dirty="0" sz="2550" spc="25">
                <a:latin typeface="Tahoma"/>
                <a:cs typeface="Tahoma"/>
              </a:rPr>
              <a:t>Control)</a:t>
            </a:r>
            <a:r>
              <a:rPr dirty="0" sz="2550" spc="30">
                <a:latin typeface="Microsoft JhengHei UI"/>
                <a:cs typeface="Microsoft JhengHei UI"/>
              </a:rPr>
              <a:t>⼦层；</a:t>
            </a:r>
            <a:endParaRPr sz="2550">
              <a:latin typeface="Microsoft JhengHei UI"/>
              <a:cs typeface="Microsoft JhengHei UI"/>
            </a:endParaRPr>
          </a:p>
          <a:p>
            <a:pPr lvl="1" marL="716280" indent="-316230">
              <a:lnSpc>
                <a:spcPct val="100000"/>
              </a:lnSpc>
              <a:spcBef>
                <a:spcPts val="1370"/>
              </a:spcBef>
              <a:buSzPct val="74509"/>
              <a:buFont typeface="Tahoma"/>
              <a:buChar char="•"/>
              <a:tabLst>
                <a:tab pos="716280" algn="l"/>
                <a:tab pos="716915" algn="l"/>
              </a:tabLst>
            </a:pPr>
            <a:r>
              <a:rPr dirty="0" sz="2550" spc="30">
                <a:latin typeface="Microsoft JhengHei UI"/>
                <a:cs typeface="Microsoft JhengHei UI"/>
              </a:rPr>
              <a:t>与接⼊到传输媒体有关的内容都放在</a:t>
            </a:r>
            <a:r>
              <a:rPr dirty="0" sz="2550" spc="60">
                <a:latin typeface="Microsoft JhengHei UI"/>
                <a:cs typeface="Microsoft JhengHei UI"/>
              </a:rPr>
              <a:t> </a:t>
            </a:r>
            <a:r>
              <a:rPr dirty="0" sz="2550" spc="280">
                <a:latin typeface="Tahoma"/>
                <a:cs typeface="Tahoma"/>
              </a:rPr>
              <a:t>MAC</a:t>
            </a:r>
            <a:r>
              <a:rPr dirty="0" sz="2550" spc="30">
                <a:latin typeface="Microsoft JhengHei UI"/>
                <a:cs typeface="Microsoft JhengHei UI"/>
              </a:rPr>
              <a:t>⼦层，⽽</a:t>
            </a:r>
            <a:r>
              <a:rPr dirty="0" sz="2550" spc="60">
                <a:latin typeface="Microsoft JhengHei UI"/>
                <a:cs typeface="Microsoft JhengHei UI"/>
              </a:rPr>
              <a:t> </a:t>
            </a:r>
            <a:r>
              <a:rPr dirty="0" sz="2550" spc="105">
                <a:latin typeface="Tahoma"/>
                <a:cs typeface="Tahoma"/>
              </a:rPr>
              <a:t>LLC</a:t>
            </a:r>
            <a:r>
              <a:rPr dirty="0" sz="2550" spc="-95">
                <a:latin typeface="Tahoma"/>
                <a:cs typeface="Tahoma"/>
              </a:rPr>
              <a:t> </a:t>
            </a:r>
            <a:r>
              <a:rPr dirty="0" sz="2550" spc="30">
                <a:latin typeface="Microsoft JhengHei UI"/>
                <a:cs typeface="Microsoft JhengHei UI"/>
              </a:rPr>
              <a:t>⼦层则与传输媒体⽆关。不管采</a:t>
            </a:r>
            <a:endParaRPr sz="2550">
              <a:latin typeface="Microsoft JhengHei UI"/>
              <a:cs typeface="Microsoft JhengHei UI"/>
            </a:endParaRPr>
          </a:p>
          <a:p>
            <a:pPr marL="716280">
              <a:lnSpc>
                <a:spcPct val="100000"/>
              </a:lnSpc>
              <a:spcBef>
                <a:spcPts val="1375"/>
              </a:spcBef>
            </a:pPr>
            <a:r>
              <a:rPr dirty="0" sz="2550" spc="30">
                <a:latin typeface="Microsoft JhengHei UI"/>
                <a:cs typeface="Microsoft JhengHei UI"/>
              </a:rPr>
              <a:t>⽤何种协议的局域⽹，对</a:t>
            </a:r>
            <a:r>
              <a:rPr dirty="0" sz="2550" spc="75">
                <a:latin typeface="Microsoft JhengHei UI"/>
                <a:cs typeface="Microsoft JhengHei UI"/>
              </a:rPr>
              <a:t> </a:t>
            </a:r>
            <a:r>
              <a:rPr dirty="0" sz="2550" spc="105">
                <a:latin typeface="Tahoma"/>
                <a:cs typeface="Tahoma"/>
              </a:rPr>
              <a:t>LLC</a:t>
            </a:r>
            <a:r>
              <a:rPr dirty="0" sz="2550" spc="-85">
                <a:latin typeface="Tahoma"/>
                <a:cs typeface="Tahoma"/>
              </a:rPr>
              <a:t> </a:t>
            </a:r>
            <a:r>
              <a:rPr dirty="0" sz="2550" spc="30">
                <a:latin typeface="Microsoft JhengHei UI"/>
                <a:cs typeface="Microsoft JhengHei UI"/>
              </a:rPr>
              <a:t>⼦层来说都是透明的。</a:t>
            </a:r>
            <a:endParaRPr sz="25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807076" y="715916"/>
            <a:ext cx="144900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数据链路层的两个⼦层（</a:t>
            </a:r>
            <a:r>
              <a:rPr dirty="0" spc="105"/>
              <a:t> </a:t>
            </a:r>
            <a:r>
              <a:rPr dirty="0" spc="10"/>
              <a:t>局域⽹对</a:t>
            </a:r>
            <a:r>
              <a:rPr dirty="0" spc="105"/>
              <a:t> </a:t>
            </a:r>
            <a:r>
              <a:rPr dirty="0" spc="0">
                <a:latin typeface="Arial"/>
                <a:cs typeface="Arial"/>
              </a:rPr>
              <a:t>LLC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⼦层是透明的）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4269" y="715916"/>
            <a:ext cx="91160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802.3</a:t>
            </a:r>
            <a:r>
              <a:rPr dirty="0" spc="10"/>
              <a:t>帧实例（部分⼆层协议使⽤）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CSMA</a:t>
            </a:r>
            <a:r>
              <a:rPr dirty="0" sz="3600">
                <a:latin typeface="Arial"/>
                <a:cs typeface="Arial"/>
              </a:rPr>
              <a:t>/</a:t>
            </a:r>
            <a:r>
              <a:rPr dirty="0" sz="3600" spc="15">
                <a:latin typeface="Arial"/>
                <a:cs typeface="Arial"/>
              </a:rPr>
              <a:t>CD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7769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715463"/>
                </a:lnTo>
                <a:lnTo>
                  <a:pt x="197" y="6766833"/>
                </a:lnTo>
                <a:lnTo>
                  <a:pt x="1581" y="6808260"/>
                </a:lnTo>
                <a:lnTo>
                  <a:pt x="12649" y="6866968"/>
                </a:lnTo>
                <a:lnTo>
                  <a:pt x="49226" y="6924383"/>
                </a:lnTo>
                <a:lnTo>
                  <a:pt x="106640" y="6960959"/>
                </a:lnTo>
                <a:lnTo>
                  <a:pt x="165348" y="6972028"/>
                </a:lnTo>
                <a:lnTo>
                  <a:pt x="206776" y="6973412"/>
                </a:lnTo>
                <a:lnTo>
                  <a:pt x="258146" y="6973609"/>
                </a:lnTo>
                <a:lnTo>
                  <a:pt x="12705299" y="6973609"/>
                </a:lnTo>
                <a:lnTo>
                  <a:pt x="12756671" y="6973412"/>
                </a:lnTo>
                <a:lnTo>
                  <a:pt x="12798099" y="6972028"/>
                </a:lnTo>
                <a:lnTo>
                  <a:pt x="12856802" y="6960959"/>
                </a:lnTo>
                <a:lnTo>
                  <a:pt x="12914218" y="6924383"/>
                </a:lnTo>
                <a:lnTo>
                  <a:pt x="12950799" y="6866968"/>
                </a:lnTo>
                <a:lnTo>
                  <a:pt x="12961867" y="6808260"/>
                </a:lnTo>
                <a:lnTo>
                  <a:pt x="12963250" y="6766833"/>
                </a:lnTo>
                <a:lnTo>
                  <a:pt x="12963448" y="67154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715463"/>
                </a:lnTo>
                <a:lnTo>
                  <a:pt x="12963250" y="6766833"/>
                </a:lnTo>
                <a:lnTo>
                  <a:pt x="12961867" y="6808260"/>
                </a:lnTo>
                <a:lnTo>
                  <a:pt x="12950799" y="6866968"/>
                </a:lnTo>
                <a:lnTo>
                  <a:pt x="12914218" y="6924383"/>
                </a:lnTo>
                <a:lnTo>
                  <a:pt x="12856802" y="6960959"/>
                </a:lnTo>
                <a:lnTo>
                  <a:pt x="12798099" y="6972028"/>
                </a:lnTo>
                <a:lnTo>
                  <a:pt x="12756671" y="6973411"/>
                </a:lnTo>
                <a:lnTo>
                  <a:pt x="12705299" y="6973609"/>
                </a:lnTo>
                <a:lnTo>
                  <a:pt x="258145" y="6973609"/>
                </a:lnTo>
                <a:lnTo>
                  <a:pt x="206775" y="6973411"/>
                </a:lnTo>
                <a:lnTo>
                  <a:pt x="165348" y="6972028"/>
                </a:lnTo>
                <a:lnTo>
                  <a:pt x="106640" y="6960959"/>
                </a:lnTo>
                <a:lnTo>
                  <a:pt x="49226" y="6924383"/>
                </a:lnTo>
                <a:lnTo>
                  <a:pt x="12650" y="6866968"/>
                </a:lnTo>
                <a:lnTo>
                  <a:pt x="1581" y="6808260"/>
                </a:lnTo>
                <a:lnTo>
                  <a:pt x="197" y="6766833"/>
                </a:lnTo>
                <a:lnTo>
                  <a:pt x="0" y="67154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355121" y="2562849"/>
            <a:ext cx="10059670" cy="5977890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IEEE 802.3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Ethernet</a:t>
            </a:r>
            <a:endParaRPr sz="2850">
              <a:latin typeface="Arial"/>
              <a:cs typeface="Arial"/>
            </a:endParaRPr>
          </a:p>
          <a:p>
            <a:pPr marL="415290" marR="5080">
              <a:lnSpc>
                <a:spcPct val="121400"/>
              </a:lnSpc>
            </a:pPr>
            <a:r>
              <a:rPr dirty="0" sz="2850">
                <a:latin typeface="Arial"/>
                <a:cs typeface="Arial"/>
              </a:rPr>
              <a:t>Destination: </a:t>
            </a:r>
            <a:r>
              <a:rPr dirty="0" sz="2850" spc="-10">
                <a:latin typeface="Arial"/>
                <a:cs typeface="Arial"/>
              </a:rPr>
              <a:t>CDP/VTP/DTP/PAgP/UDLD </a:t>
            </a:r>
            <a:r>
              <a:rPr dirty="0" sz="2850">
                <a:latin typeface="Arial"/>
                <a:cs typeface="Arial"/>
              </a:rPr>
              <a:t>(01:00:0c:cc:cc:cc)  Source: cc:03:09:98:f1:0e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(cc:03:09:98:f1:0e)</a:t>
            </a:r>
            <a:endParaRPr sz="2850">
              <a:latin typeface="Arial"/>
              <a:cs typeface="Arial"/>
            </a:endParaRPr>
          </a:p>
          <a:p>
            <a:pPr marL="12700" marR="5662930" indent="402590">
              <a:lnSpc>
                <a:spcPts val="4790"/>
              </a:lnSpc>
              <a:spcBef>
                <a:spcPts val="300"/>
              </a:spcBef>
              <a:tabLst>
                <a:tab pos="2733675" algn="l"/>
              </a:tabLst>
            </a:pPr>
            <a:r>
              <a:rPr dirty="0" sz="2850" spc="-5">
                <a:latin typeface="Arial"/>
                <a:cs typeface="Arial"/>
              </a:rPr>
              <a:t>Length</a:t>
            </a:r>
            <a:r>
              <a:rPr dirty="0" sz="2850">
                <a:latin typeface="Arial"/>
                <a:cs typeface="Arial"/>
              </a:rPr>
              <a:t>: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-5">
                <a:latin typeface="Arial"/>
                <a:cs typeface="Arial"/>
              </a:rPr>
              <a:t>33</a:t>
            </a:r>
            <a:r>
              <a:rPr dirty="0" sz="2850">
                <a:latin typeface="Arial"/>
                <a:cs typeface="Arial"/>
              </a:rPr>
              <a:t>0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#</a:t>
            </a:r>
            <a:r>
              <a:rPr dirty="0" sz="2850" spc="0">
                <a:solidFill>
                  <a:srgbClr val="FF2600"/>
                </a:solidFill>
                <a:latin typeface="Microsoft JhengHei UI"/>
                <a:cs typeface="Microsoft JhengHei UI"/>
              </a:rPr>
              <a:t>⻓度字段  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Logical-Link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Control</a:t>
            </a:r>
            <a:endParaRPr sz="2850">
              <a:latin typeface="Arial"/>
              <a:cs typeface="Arial"/>
            </a:endParaRPr>
          </a:p>
          <a:p>
            <a:pPr marL="415290">
              <a:lnSpc>
                <a:spcPct val="100000"/>
              </a:lnSpc>
              <a:spcBef>
                <a:spcPts val="350"/>
              </a:spcBef>
            </a:pPr>
            <a:r>
              <a:rPr dirty="0" sz="2850">
                <a:latin typeface="Arial"/>
                <a:cs typeface="Arial"/>
              </a:rPr>
              <a:t>DSAP: SNAP</a:t>
            </a:r>
            <a:r>
              <a:rPr dirty="0" sz="2850" spc="-100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(0xaa)</a:t>
            </a:r>
            <a:endParaRPr sz="2850">
              <a:latin typeface="Arial"/>
              <a:cs typeface="Arial"/>
            </a:endParaRPr>
          </a:p>
          <a:p>
            <a:pPr marL="415290">
              <a:lnSpc>
                <a:spcPct val="100000"/>
              </a:lnSpc>
              <a:spcBef>
                <a:spcPts val="730"/>
              </a:spcBef>
            </a:pPr>
            <a:r>
              <a:rPr dirty="0" sz="2850">
                <a:latin typeface="Arial"/>
                <a:cs typeface="Arial"/>
              </a:rPr>
              <a:t>SSAP: SNAP</a:t>
            </a:r>
            <a:r>
              <a:rPr dirty="0" sz="2850" spc="-100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(0xaa)</a:t>
            </a:r>
            <a:endParaRPr sz="2850">
              <a:latin typeface="Arial"/>
              <a:cs typeface="Arial"/>
            </a:endParaRPr>
          </a:p>
          <a:p>
            <a:pPr marL="415290">
              <a:lnSpc>
                <a:spcPct val="100000"/>
              </a:lnSpc>
              <a:spcBef>
                <a:spcPts val="735"/>
              </a:spcBef>
            </a:pPr>
            <a:r>
              <a:rPr dirty="0" sz="2850">
                <a:latin typeface="Arial"/>
                <a:cs typeface="Arial"/>
              </a:rPr>
              <a:t>Control field: U, func=UI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(0x03)</a:t>
            </a:r>
            <a:endParaRPr sz="2850">
              <a:latin typeface="Arial"/>
              <a:cs typeface="Arial"/>
            </a:endParaRPr>
          </a:p>
          <a:p>
            <a:pPr marL="415290" marR="1589405">
              <a:lnSpc>
                <a:spcPct val="121400"/>
              </a:lnSpc>
            </a:pPr>
            <a:r>
              <a:rPr dirty="0" sz="2850">
                <a:latin typeface="Arial"/>
                <a:cs typeface="Arial"/>
              </a:rPr>
              <a:t>Organization Code: 00:00:0c (Cisco Systems, Inc)  PID: CDP</a:t>
            </a:r>
            <a:r>
              <a:rPr dirty="0" sz="2850" spc="-55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(0x2000)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2850">
                <a:latin typeface="Arial"/>
                <a:cs typeface="Arial"/>
              </a:rPr>
              <a:t>Cisco Discovery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>
                <a:latin typeface="Arial"/>
                <a:cs typeface="Arial"/>
              </a:rPr>
              <a:t>Protocol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8441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7646670"/>
          </a:xfrm>
          <a:custGeom>
            <a:avLst/>
            <a:gdLst/>
            <a:ahLst/>
            <a:cxnLst/>
            <a:rect l="l" t="t" r="r" b="b"/>
            <a:pathLst>
              <a:path w="12963525" h="76466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387995"/>
                </a:lnTo>
                <a:lnTo>
                  <a:pt x="197" y="7439365"/>
                </a:lnTo>
                <a:lnTo>
                  <a:pt x="1581" y="7480793"/>
                </a:lnTo>
                <a:lnTo>
                  <a:pt x="12649" y="7539501"/>
                </a:lnTo>
                <a:lnTo>
                  <a:pt x="49226" y="7596914"/>
                </a:lnTo>
                <a:lnTo>
                  <a:pt x="106640" y="7633491"/>
                </a:lnTo>
                <a:lnTo>
                  <a:pt x="165348" y="7644560"/>
                </a:lnTo>
                <a:lnTo>
                  <a:pt x="206776" y="7645944"/>
                </a:lnTo>
                <a:lnTo>
                  <a:pt x="258146" y="7646142"/>
                </a:lnTo>
                <a:lnTo>
                  <a:pt x="12705299" y="7646142"/>
                </a:lnTo>
                <a:lnTo>
                  <a:pt x="12756671" y="7645944"/>
                </a:lnTo>
                <a:lnTo>
                  <a:pt x="12798099" y="7644560"/>
                </a:lnTo>
                <a:lnTo>
                  <a:pt x="12856802" y="7633491"/>
                </a:lnTo>
                <a:lnTo>
                  <a:pt x="12914218" y="7596914"/>
                </a:lnTo>
                <a:lnTo>
                  <a:pt x="12950799" y="7539501"/>
                </a:lnTo>
                <a:lnTo>
                  <a:pt x="12961867" y="7480793"/>
                </a:lnTo>
                <a:lnTo>
                  <a:pt x="12963250" y="7439365"/>
                </a:lnTo>
                <a:lnTo>
                  <a:pt x="12963448" y="738799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7646670"/>
          </a:xfrm>
          <a:custGeom>
            <a:avLst/>
            <a:gdLst/>
            <a:ahLst/>
            <a:cxnLst/>
            <a:rect l="l" t="t" r="r" b="b"/>
            <a:pathLst>
              <a:path w="12963525" h="76466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387995"/>
                </a:lnTo>
                <a:lnTo>
                  <a:pt x="12963250" y="7439365"/>
                </a:lnTo>
                <a:lnTo>
                  <a:pt x="12961867" y="7480793"/>
                </a:lnTo>
                <a:lnTo>
                  <a:pt x="12950799" y="7539501"/>
                </a:lnTo>
                <a:lnTo>
                  <a:pt x="12914218" y="7596914"/>
                </a:lnTo>
                <a:lnTo>
                  <a:pt x="12856802" y="7633491"/>
                </a:lnTo>
                <a:lnTo>
                  <a:pt x="12798099" y="7644560"/>
                </a:lnTo>
                <a:lnTo>
                  <a:pt x="12756671" y="7645944"/>
                </a:lnTo>
                <a:lnTo>
                  <a:pt x="12705299" y="7646142"/>
                </a:lnTo>
                <a:lnTo>
                  <a:pt x="258145" y="7646142"/>
                </a:lnTo>
                <a:lnTo>
                  <a:pt x="206775" y="7645944"/>
                </a:lnTo>
                <a:lnTo>
                  <a:pt x="165348" y="7644560"/>
                </a:lnTo>
                <a:lnTo>
                  <a:pt x="106640" y="7633491"/>
                </a:lnTo>
                <a:lnTo>
                  <a:pt x="49226" y="7596914"/>
                </a:lnTo>
                <a:lnTo>
                  <a:pt x="12650" y="7539501"/>
                </a:lnTo>
                <a:lnTo>
                  <a:pt x="1581" y="7480793"/>
                </a:lnTo>
                <a:lnTo>
                  <a:pt x="197" y="7439365"/>
                </a:lnTo>
                <a:lnTo>
                  <a:pt x="0" y="738799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5546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419848"/>
            <a:ext cx="121920" cy="9201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307" y="2671622"/>
            <a:ext cx="4057015" cy="1718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9900"/>
              </a:lnSpc>
              <a:spcBef>
                <a:spcPts val="95"/>
              </a:spcBef>
            </a:pPr>
            <a:r>
              <a:rPr dirty="0" sz="2850" spc="25">
                <a:latin typeface="Microsoft JhengHei UI"/>
                <a:cs typeface="Microsoft JhengHei UI"/>
              </a:rPr>
              <a:t>为什么需要数据链路层？ 数据链路层讨论的范围； 数据链路层上两种信道。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86304" y="715916"/>
            <a:ext cx="55321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⼀般不考虑</a:t>
            </a:r>
            <a:r>
              <a:rPr dirty="0" spc="85"/>
              <a:t> </a:t>
            </a:r>
            <a:r>
              <a:rPr dirty="0" spc="0">
                <a:latin typeface="Arial"/>
                <a:cs typeface="Arial"/>
              </a:rPr>
              <a:t>LLC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10"/>
              <a:t>⼦层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542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747135"/>
          </a:xfrm>
          <a:custGeom>
            <a:avLst/>
            <a:gdLst/>
            <a:ahLst/>
            <a:cxnLst/>
            <a:rect l="l" t="t" r="r" b="b"/>
            <a:pathLst>
              <a:path w="12963525" h="374713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488508"/>
                </a:lnTo>
                <a:lnTo>
                  <a:pt x="197" y="3539878"/>
                </a:lnTo>
                <a:lnTo>
                  <a:pt x="1581" y="3581305"/>
                </a:lnTo>
                <a:lnTo>
                  <a:pt x="12649" y="3640013"/>
                </a:lnTo>
                <a:lnTo>
                  <a:pt x="49226" y="3697427"/>
                </a:lnTo>
                <a:lnTo>
                  <a:pt x="106640" y="3734003"/>
                </a:lnTo>
                <a:lnTo>
                  <a:pt x="165348" y="3745072"/>
                </a:lnTo>
                <a:lnTo>
                  <a:pt x="206776" y="3746455"/>
                </a:lnTo>
                <a:lnTo>
                  <a:pt x="258146" y="3746653"/>
                </a:lnTo>
                <a:lnTo>
                  <a:pt x="12705299" y="3746653"/>
                </a:lnTo>
                <a:lnTo>
                  <a:pt x="12756671" y="3746455"/>
                </a:lnTo>
                <a:lnTo>
                  <a:pt x="12798099" y="3745072"/>
                </a:lnTo>
                <a:lnTo>
                  <a:pt x="12856802" y="3734003"/>
                </a:lnTo>
                <a:lnTo>
                  <a:pt x="12914218" y="3697427"/>
                </a:lnTo>
                <a:lnTo>
                  <a:pt x="12950799" y="3640013"/>
                </a:lnTo>
                <a:lnTo>
                  <a:pt x="12961867" y="3581305"/>
                </a:lnTo>
                <a:lnTo>
                  <a:pt x="12963250" y="3539878"/>
                </a:lnTo>
                <a:lnTo>
                  <a:pt x="12963448" y="348850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747135"/>
          </a:xfrm>
          <a:custGeom>
            <a:avLst/>
            <a:gdLst/>
            <a:ahLst/>
            <a:cxnLst/>
            <a:rect l="l" t="t" r="r" b="b"/>
            <a:pathLst>
              <a:path w="12963525" h="374713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488508"/>
                </a:lnTo>
                <a:lnTo>
                  <a:pt x="12963250" y="3539878"/>
                </a:lnTo>
                <a:lnTo>
                  <a:pt x="12961867" y="3581305"/>
                </a:lnTo>
                <a:lnTo>
                  <a:pt x="12950799" y="3640013"/>
                </a:lnTo>
                <a:lnTo>
                  <a:pt x="12914218" y="3697427"/>
                </a:lnTo>
                <a:lnTo>
                  <a:pt x="12856802" y="3734003"/>
                </a:lnTo>
                <a:lnTo>
                  <a:pt x="12798099" y="3745072"/>
                </a:lnTo>
                <a:lnTo>
                  <a:pt x="12756671" y="3746455"/>
                </a:lnTo>
                <a:lnTo>
                  <a:pt x="12705299" y="3746653"/>
                </a:lnTo>
                <a:lnTo>
                  <a:pt x="258145" y="3746653"/>
                </a:lnTo>
                <a:lnTo>
                  <a:pt x="206775" y="3746455"/>
                </a:lnTo>
                <a:lnTo>
                  <a:pt x="165348" y="3745072"/>
                </a:lnTo>
                <a:lnTo>
                  <a:pt x="106640" y="3734003"/>
                </a:lnTo>
                <a:lnTo>
                  <a:pt x="49226" y="3697427"/>
                </a:lnTo>
                <a:lnTo>
                  <a:pt x="12650" y="3640013"/>
                </a:lnTo>
                <a:lnTo>
                  <a:pt x="1581" y="3581305"/>
                </a:lnTo>
                <a:lnTo>
                  <a:pt x="197" y="3539878"/>
                </a:lnTo>
                <a:lnTo>
                  <a:pt x="0" y="348850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792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81617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307" y="2480772"/>
            <a:ext cx="11021695" cy="2741930"/>
          </a:xfrm>
          <a:prstGeom prst="rect">
            <a:avLst/>
          </a:prstGeom>
        </p:spPr>
        <p:txBody>
          <a:bodyPr wrap="square" lIns="0" tIns="256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由于</a:t>
            </a:r>
            <a:r>
              <a:rPr dirty="0" sz="2850" spc="2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TCP/IP</a:t>
            </a:r>
            <a:r>
              <a:rPr dirty="0" sz="2850" spc="-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体系经常使⽤的局域⽹是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DIX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Ethernet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V2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，⽽不是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56300"/>
              </a:lnSpc>
            </a:pPr>
            <a:r>
              <a:rPr dirty="0" sz="2850" spc="5">
                <a:latin typeface="Arial"/>
                <a:cs typeface="Arial"/>
              </a:rPr>
              <a:t>802.3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标准中的⼏种局域⽹，因此现在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802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委员会制定的逻辑链路控 制⼦层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LLC</a:t>
            </a:r>
            <a:r>
              <a:rPr dirty="0" sz="2850" spc="15">
                <a:latin typeface="Microsoft JhengHei UI"/>
                <a:cs typeface="Microsoft JhengHei UI"/>
              </a:rPr>
              <a:t>（</a:t>
            </a:r>
            <a:r>
              <a:rPr dirty="0" sz="2850" spc="30">
                <a:latin typeface="Microsoft JhengHei UI"/>
                <a:cs typeface="Microsoft JhengHei UI"/>
              </a:rPr>
              <a:t>即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802.2 </a:t>
            </a:r>
            <a:r>
              <a:rPr dirty="0" sz="2850" spc="30">
                <a:latin typeface="Microsoft JhengHei UI"/>
                <a:cs typeface="Microsoft JhengHei UI"/>
              </a:rPr>
              <a:t>标准）的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作⽤已经不⼤了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很多⼚商⽣产的适配器上就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仅装有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MAC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r>
              <a:rPr dirty="0" sz="2850" spc="30">
                <a:latin typeface="Microsoft JhengHei UI"/>
                <a:cs typeface="Microsoft JhengHei UI"/>
              </a:rPr>
              <a:t>⽽没有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LLC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CSMA</a:t>
            </a:r>
            <a:r>
              <a:rPr dirty="0" sz="3600">
                <a:latin typeface="Arial"/>
                <a:cs typeface="Arial"/>
              </a:rPr>
              <a:t>/</a:t>
            </a:r>
            <a:r>
              <a:rPr dirty="0" sz="3600" spc="15">
                <a:latin typeface="Arial"/>
                <a:cs typeface="Arial"/>
              </a:rPr>
              <a:t>CD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2266" y="3731971"/>
            <a:ext cx="9483090" cy="3559175"/>
          </a:xfrm>
          <a:custGeom>
            <a:avLst/>
            <a:gdLst/>
            <a:ahLst/>
            <a:cxnLst/>
            <a:rect l="l" t="t" r="r" b="b"/>
            <a:pathLst>
              <a:path w="9483090" h="3559175">
                <a:moveTo>
                  <a:pt x="0" y="3559118"/>
                </a:moveTo>
                <a:lnTo>
                  <a:pt x="9482695" y="3559118"/>
                </a:lnTo>
                <a:lnTo>
                  <a:pt x="9482695" y="0"/>
                </a:lnTo>
                <a:lnTo>
                  <a:pt x="0" y="0"/>
                </a:lnTo>
                <a:lnTo>
                  <a:pt x="0" y="3559118"/>
                </a:lnTo>
                <a:close/>
              </a:path>
            </a:pathLst>
          </a:custGeom>
          <a:solidFill>
            <a:srgbClr val="C0D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2266" y="3731971"/>
            <a:ext cx="9483090" cy="3559175"/>
          </a:xfrm>
          <a:custGeom>
            <a:avLst/>
            <a:gdLst/>
            <a:ahLst/>
            <a:cxnLst/>
            <a:rect l="l" t="t" r="r" b="b"/>
            <a:pathLst>
              <a:path w="9483090" h="3559175">
                <a:moveTo>
                  <a:pt x="0" y="0"/>
                </a:moveTo>
                <a:lnTo>
                  <a:pt x="9482695" y="0"/>
                </a:lnTo>
                <a:lnTo>
                  <a:pt x="9482695" y="3559118"/>
                </a:lnTo>
                <a:lnTo>
                  <a:pt x="0" y="355911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14334" y="4851577"/>
            <a:ext cx="2621915" cy="1320165"/>
          </a:xfrm>
          <a:custGeom>
            <a:avLst/>
            <a:gdLst/>
            <a:ahLst/>
            <a:cxnLst/>
            <a:rect l="l" t="t" r="r" b="b"/>
            <a:pathLst>
              <a:path w="2621915" h="1320164">
                <a:moveTo>
                  <a:pt x="2319075" y="0"/>
                </a:moveTo>
                <a:lnTo>
                  <a:pt x="302653" y="0"/>
                </a:lnTo>
                <a:lnTo>
                  <a:pt x="242427" y="231"/>
                </a:lnTo>
                <a:lnTo>
                  <a:pt x="193857" y="1854"/>
                </a:lnTo>
                <a:lnTo>
                  <a:pt x="155278" y="6257"/>
                </a:lnTo>
                <a:lnTo>
                  <a:pt x="88824" y="32711"/>
                </a:lnTo>
                <a:lnTo>
                  <a:pt x="57713" y="57714"/>
                </a:lnTo>
                <a:lnTo>
                  <a:pt x="32711" y="88824"/>
                </a:lnTo>
                <a:lnTo>
                  <a:pt x="14830" y="125026"/>
                </a:lnTo>
                <a:lnTo>
                  <a:pt x="1853" y="193857"/>
                </a:lnTo>
                <a:lnTo>
                  <a:pt x="231" y="242427"/>
                </a:lnTo>
                <a:lnTo>
                  <a:pt x="0" y="302653"/>
                </a:lnTo>
                <a:lnTo>
                  <a:pt x="0" y="1017250"/>
                </a:lnTo>
                <a:lnTo>
                  <a:pt x="231" y="1077477"/>
                </a:lnTo>
                <a:lnTo>
                  <a:pt x="1853" y="1126047"/>
                </a:lnTo>
                <a:lnTo>
                  <a:pt x="6256" y="1164625"/>
                </a:lnTo>
                <a:lnTo>
                  <a:pt x="32711" y="1231080"/>
                </a:lnTo>
                <a:lnTo>
                  <a:pt x="57713" y="1262190"/>
                </a:lnTo>
                <a:lnTo>
                  <a:pt x="88824" y="1287193"/>
                </a:lnTo>
                <a:lnTo>
                  <a:pt x="125026" y="1305073"/>
                </a:lnTo>
                <a:lnTo>
                  <a:pt x="193857" y="1318050"/>
                </a:lnTo>
                <a:lnTo>
                  <a:pt x="242427" y="1319672"/>
                </a:lnTo>
                <a:lnTo>
                  <a:pt x="302653" y="1319904"/>
                </a:lnTo>
                <a:lnTo>
                  <a:pt x="2319075" y="1319904"/>
                </a:lnTo>
                <a:lnTo>
                  <a:pt x="2379302" y="1319672"/>
                </a:lnTo>
                <a:lnTo>
                  <a:pt x="2427872" y="1318050"/>
                </a:lnTo>
                <a:lnTo>
                  <a:pt x="2466450" y="1313647"/>
                </a:lnTo>
                <a:lnTo>
                  <a:pt x="2532905" y="1287193"/>
                </a:lnTo>
                <a:lnTo>
                  <a:pt x="2564015" y="1262190"/>
                </a:lnTo>
                <a:lnTo>
                  <a:pt x="2589018" y="1231080"/>
                </a:lnTo>
                <a:lnTo>
                  <a:pt x="2606898" y="1194877"/>
                </a:lnTo>
                <a:lnTo>
                  <a:pt x="2619875" y="1126047"/>
                </a:lnTo>
                <a:lnTo>
                  <a:pt x="2621497" y="1077477"/>
                </a:lnTo>
                <a:lnTo>
                  <a:pt x="2621729" y="1017250"/>
                </a:lnTo>
                <a:lnTo>
                  <a:pt x="2621729" y="302653"/>
                </a:lnTo>
                <a:lnTo>
                  <a:pt x="2621497" y="242427"/>
                </a:lnTo>
                <a:lnTo>
                  <a:pt x="2619875" y="193857"/>
                </a:lnTo>
                <a:lnTo>
                  <a:pt x="2615472" y="155278"/>
                </a:lnTo>
                <a:lnTo>
                  <a:pt x="2589018" y="88824"/>
                </a:lnTo>
                <a:lnTo>
                  <a:pt x="2564015" y="57714"/>
                </a:lnTo>
                <a:lnTo>
                  <a:pt x="2532905" y="32711"/>
                </a:lnTo>
                <a:lnTo>
                  <a:pt x="2496703" y="14832"/>
                </a:lnTo>
                <a:lnTo>
                  <a:pt x="2427872" y="1854"/>
                </a:lnTo>
                <a:lnTo>
                  <a:pt x="2379302" y="231"/>
                </a:lnTo>
                <a:lnTo>
                  <a:pt x="2319075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14334" y="4851577"/>
            <a:ext cx="2621915" cy="1320165"/>
          </a:xfrm>
          <a:custGeom>
            <a:avLst/>
            <a:gdLst/>
            <a:ahLst/>
            <a:cxnLst/>
            <a:rect l="l" t="t" r="r" b="b"/>
            <a:pathLst>
              <a:path w="2621915" h="1320164">
                <a:moveTo>
                  <a:pt x="302653" y="0"/>
                </a:moveTo>
                <a:lnTo>
                  <a:pt x="2319075" y="0"/>
                </a:lnTo>
                <a:lnTo>
                  <a:pt x="2379302" y="231"/>
                </a:lnTo>
                <a:lnTo>
                  <a:pt x="2427872" y="1853"/>
                </a:lnTo>
                <a:lnTo>
                  <a:pt x="2466450" y="6256"/>
                </a:lnTo>
                <a:lnTo>
                  <a:pt x="2532905" y="32711"/>
                </a:lnTo>
                <a:lnTo>
                  <a:pt x="2564015" y="57714"/>
                </a:lnTo>
                <a:lnTo>
                  <a:pt x="2589018" y="88824"/>
                </a:lnTo>
                <a:lnTo>
                  <a:pt x="2606898" y="125026"/>
                </a:lnTo>
                <a:lnTo>
                  <a:pt x="2619875" y="193857"/>
                </a:lnTo>
                <a:lnTo>
                  <a:pt x="2621497" y="242427"/>
                </a:lnTo>
                <a:lnTo>
                  <a:pt x="2621729" y="302653"/>
                </a:lnTo>
                <a:lnTo>
                  <a:pt x="2621729" y="1017250"/>
                </a:lnTo>
                <a:lnTo>
                  <a:pt x="2621497" y="1077477"/>
                </a:lnTo>
                <a:lnTo>
                  <a:pt x="2619875" y="1126046"/>
                </a:lnTo>
                <a:lnTo>
                  <a:pt x="2615472" y="1164625"/>
                </a:lnTo>
                <a:lnTo>
                  <a:pt x="2589018" y="1231080"/>
                </a:lnTo>
                <a:lnTo>
                  <a:pt x="2564015" y="1262190"/>
                </a:lnTo>
                <a:lnTo>
                  <a:pt x="2532905" y="1287192"/>
                </a:lnTo>
                <a:lnTo>
                  <a:pt x="2496703" y="1305072"/>
                </a:lnTo>
                <a:lnTo>
                  <a:pt x="2427872" y="1318050"/>
                </a:lnTo>
                <a:lnTo>
                  <a:pt x="2379302" y="1319672"/>
                </a:lnTo>
                <a:lnTo>
                  <a:pt x="2319075" y="1319904"/>
                </a:lnTo>
                <a:lnTo>
                  <a:pt x="302653" y="1319904"/>
                </a:lnTo>
                <a:lnTo>
                  <a:pt x="242427" y="1319672"/>
                </a:lnTo>
                <a:lnTo>
                  <a:pt x="193857" y="1318050"/>
                </a:lnTo>
                <a:lnTo>
                  <a:pt x="155278" y="1313647"/>
                </a:lnTo>
                <a:lnTo>
                  <a:pt x="88824" y="1287192"/>
                </a:lnTo>
                <a:lnTo>
                  <a:pt x="57714" y="1262190"/>
                </a:lnTo>
                <a:lnTo>
                  <a:pt x="32711" y="1231080"/>
                </a:lnTo>
                <a:lnTo>
                  <a:pt x="14831" y="1194877"/>
                </a:lnTo>
                <a:lnTo>
                  <a:pt x="1853" y="1126046"/>
                </a:lnTo>
                <a:lnTo>
                  <a:pt x="231" y="1077477"/>
                </a:lnTo>
                <a:lnTo>
                  <a:pt x="0" y="1017250"/>
                </a:lnTo>
                <a:lnTo>
                  <a:pt x="0" y="302653"/>
                </a:lnTo>
                <a:lnTo>
                  <a:pt x="231" y="242427"/>
                </a:lnTo>
                <a:lnTo>
                  <a:pt x="1853" y="193857"/>
                </a:lnTo>
                <a:lnTo>
                  <a:pt x="6256" y="155278"/>
                </a:lnTo>
                <a:lnTo>
                  <a:pt x="32711" y="88824"/>
                </a:lnTo>
                <a:lnTo>
                  <a:pt x="57714" y="57714"/>
                </a:lnTo>
                <a:lnTo>
                  <a:pt x="88824" y="32711"/>
                </a:lnTo>
                <a:lnTo>
                  <a:pt x="125026" y="14831"/>
                </a:lnTo>
                <a:lnTo>
                  <a:pt x="193857" y="1853"/>
                </a:lnTo>
                <a:lnTo>
                  <a:pt x="242427" y="231"/>
                </a:lnTo>
                <a:lnTo>
                  <a:pt x="302653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23782" y="4997036"/>
            <a:ext cx="1003300" cy="92583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CP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和</a:t>
            </a:r>
            <a:endParaRPr sz="2450">
              <a:latin typeface="Microsoft JhengHei UI"/>
              <a:cs typeface="Microsoft JhengHei UI"/>
            </a:endParaRPr>
          </a:p>
          <a:p>
            <a:pPr marL="30480">
              <a:lnSpc>
                <a:spcPct val="100000"/>
              </a:lnSpc>
              <a:spcBef>
                <a:spcPts val="60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存储器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91164" y="4851577"/>
            <a:ext cx="2621915" cy="1320165"/>
          </a:xfrm>
          <a:custGeom>
            <a:avLst/>
            <a:gdLst/>
            <a:ahLst/>
            <a:cxnLst/>
            <a:rect l="l" t="t" r="r" b="b"/>
            <a:pathLst>
              <a:path w="2621915" h="1320164">
                <a:moveTo>
                  <a:pt x="2319075" y="0"/>
                </a:moveTo>
                <a:lnTo>
                  <a:pt x="302653" y="0"/>
                </a:lnTo>
                <a:lnTo>
                  <a:pt x="242427" y="231"/>
                </a:lnTo>
                <a:lnTo>
                  <a:pt x="193857" y="1854"/>
                </a:lnTo>
                <a:lnTo>
                  <a:pt x="155278" y="6257"/>
                </a:lnTo>
                <a:lnTo>
                  <a:pt x="88824" y="32711"/>
                </a:lnTo>
                <a:lnTo>
                  <a:pt x="57713" y="57714"/>
                </a:lnTo>
                <a:lnTo>
                  <a:pt x="32711" y="88824"/>
                </a:lnTo>
                <a:lnTo>
                  <a:pt x="14830" y="125026"/>
                </a:lnTo>
                <a:lnTo>
                  <a:pt x="1853" y="193857"/>
                </a:lnTo>
                <a:lnTo>
                  <a:pt x="231" y="242427"/>
                </a:lnTo>
                <a:lnTo>
                  <a:pt x="0" y="302653"/>
                </a:lnTo>
                <a:lnTo>
                  <a:pt x="0" y="1017250"/>
                </a:lnTo>
                <a:lnTo>
                  <a:pt x="231" y="1077477"/>
                </a:lnTo>
                <a:lnTo>
                  <a:pt x="1853" y="1126047"/>
                </a:lnTo>
                <a:lnTo>
                  <a:pt x="6256" y="1164625"/>
                </a:lnTo>
                <a:lnTo>
                  <a:pt x="32711" y="1231080"/>
                </a:lnTo>
                <a:lnTo>
                  <a:pt x="57713" y="1262190"/>
                </a:lnTo>
                <a:lnTo>
                  <a:pt x="88824" y="1287193"/>
                </a:lnTo>
                <a:lnTo>
                  <a:pt x="125026" y="1305073"/>
                </a:lnTo>
                <a:lnTo>
                  <a:pt x="193857" y="1318050"/>
                </a:lnTo>
                <a:lnTo>
                  <a:pt x="242427" y="1319672"/>
                </a:lnTo>
                <a:lnTo>
                  <a:pt x="302653" y="1319904"/>
                </a:lnTo>
                <a:lnTo>
                  <a:pt x="2319075" y="1319904"/>
                </a:lnTo>
                <a:lnTo>
                  <a:pt x="2379302" y="1319672"/>
                </a:lnTo>
                <a:lnTo>
                  <a:pt x="2427872" y="1318050"/>
                </a:lnTo>
                <a:lnTo>
                  <a:pt x="2466450" y="1313647"/>
                </a:lnTo>
                <a:lnTo>
                  <a:pt x="2532905" y="1287193"/>
                </a:lnTo>
                <a:lnTo>
                  <a:pt x="2564015" y="1262190"/>
                </a:lnTo>
                <a:lnTo>
                  <a:pt x="2589018" y="1231080"/>
                </a:lnTo>
                <a:lnTo>
                  <a:pt x="2606898" y="1194877"/>
                </a:lnTo>
                <a:lnTo>
                  <a:pt x="2619875" y="1126047"/>
                </a:lnTo>
                <a:lnTo>
                  <a:pt x="2621497" y="1077477"/>
                </a:lnTo>
                <a:lnTo>
                  <a:pt x="2621729" y="1017250"/>
                </a:lnTo>
                <a:lnTo>
                  <a:pt x="2621729" y="302653"/>
                </a:lnTo>
                <a:lnTo>
                  <a:pt x="2621497" y="242427"/>
                </a:lnTo>
                <a:lnTo>
                  <a:pt x="2619875" y="193857"/>
                </a:lnTo>
                <a:lnTo>
                  <a:pt x="2615472" y="155278"/>
                </a:lnTo>
                <a:lnTo>
                  <a:pt x="2589018" y="88824"/>
                </a:lnTo>
                <a:lnTo>
                  <a:pt x="2564015" y="57714"/>
                </a:lnTo>
                <a:lnTo>
                  <a:pt x="2532905" y="32711"/>
                </a:lnTo>
                <a:lnTo>
                  <a:pt x="2496703" y="14832"/>
                </a:lnTo>
                <a:lnTo>
                  <a:pt x="2427872" y="1854"/>
                </a:lnTo>
                <a:lnTo>
                  <a:pt x="2379302" y="231"/>
                </a:lnTo>
                <a:lnTo>
                  <a:pt x="2319075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91164" y="4851577"/>
            <a:ext cx="2621915" cy="1320165"/>
          </a:xfrm>
          <a:custGeom>
            <a:avLst/>
            <a:gdLst/>
            <a:ahLst/>
            <a:cxnLst/>
            <a:rect l="l" t="t" r="r" b="b"/>
            <a:pathLst>
              <a:path w="2621915" h="1320164">
                <a:moveTo>
                  <a:pt x="302653" y="0"/>
                </a:moveTo>
                <a:lnTo>
                  <a:pt x="2319075" y="0"/>
                </a:lnTo>
                <a:lnTo>
                  <a:pt x="2379302" y="231"/>
                </a:lnTo>
                <a:lnTo>
                  <a:pt x="2427872" y="1853"/>
                </a:lnTo>
                <a:lnTo>
                  <a:pt x="2466450" y="6256"/>
                </a:lnTo>
                <a:lnTo>
                  <a:pt x="2532905" y="32711"/>
                </a:lnTo>
                <a:lnTo>
                  <a:pt x="2564015" y="57714"/>
                </a:lnTo>
                <a:lnTo>
                  <a:pt x="2589018" y="88824"/>
                </a:lnTo>
                <a:lnTo>
                  <a:pt x="2606898" y="125026"/>
                </a:lnTo>
                <a:lnTo>
                  <a:pt x="2619875" y="193857"/>
                </a:lnTo>
                <a:lnTo>
                  <a:pt x="2621497" y="242427"/>
                </a:lnTo>
                <a:lnTo>
                  <a:pt x="2621729" y="302653"/>
                </a:lnTo>
                <a:lnTo>
                  <a:pt x="2621729" y="1017250"/>
                </a:lnTo>
                <a:lnTo>
                  <a:pt x="2621497" y="1077477"/>
                </a:lnTo>
                <a:lnTo>
                  <a:pt x="2619875" y="1126046"/>
                </a:lnTo>
                <a:lnTo>
                  <a:pt x="2615472" y="1164625"/>
                </a:lnTo>
                <a:lnTo>
                  <a:pt x="2589018" y="1231080"/>
                </a:lnTo>
                <a:lnTo>
                  <a:pt x="2564015" y="1262190"/>
                </a:lnTo>
                <a:lnTo>
                  <a:pt x="2532905" y="1287192"/>
                </a:lnTo>
                <a:lnTo>
                  <a:pt x="2496703" y="1305072"/>
                </a:lnTo>
                <a:lnTo>
                  <a:pt x="2427872" y="1318050"/>
                </a:lnTo>
                <a:lnTo>
                  <a:pt x="2379302" y="1319672"/>
                </a:lnTo>
                <a:lnTo>
                  <a:pt x="2319075" y="1319904"/>
                </a:lnTo>
                <a:lnTo>
                  <a:pt x="302653" y="1319904"/>
                </a:lnTo>
                <a:lnTo>
                  <a:pt x="242427" y="1319672"/>
                </a:lnTo>
                <a:lnTo>
                  <a:pt x="193857" y="1318050"/>
                </a:lnTo>
                <a:lnTo>
                  <a:pt x="155278" y="1313647"/>
                </a:lnTo>
                <a:lnTo>
                  <a:pt x="88824" y="1287192"/>
                </a:lnTo>
                <a:lnTo>
                  <a:pt x="57714" y="1262190"/>
                </a:lnTo>
                <a:lnTo>
                  <a:pt x="32711" y="1231080"/>
                </a:lnTo>
                <a:lnTo>
                  <a:pt x="14831" y="1194877"/>
                </a:lnTo>
                <a:lnTo>
                  <a:pt x="1853" y="1126046"/>
                </a:lnTo>
                <a:lnTo>
                  <a:pt x="231" y="1077477"/>
                </a:lnTo>
                <a:lnTo>
                  <a:pt x="0" y="1017250"/>
                </a:lnTo>
                <a:lnTo>
                  <a:pt x="0" y="302653"/>
                </a:lnTo>
                <a:lnTo>
                  <a:pt x="231" y="242427"/>
                </a:lnTo>
                <a:lnTo>
                  <a:pt x="1853" y="193857"/>
                </a:lnTo>
                <a:lnTo>
                  <a:pt x="6256" y="155278"/>
                </a:lnTo>
                <a:lnTo>
                  <a:pt x="32711" y="88824"/>
                </a:lnTo>
                <a:lnTo>
                  <a:pt x="57714" y="57714"/>
                </a:lnTo>
                <a:lnTo>
                  <a:pt x="88824" y="32711"/>
                </a:lnTo>
                <a:lnTo>
                  <a:pt x="125026" y="14831"/>
                </a:lnTo>
                <a:lnTo>
                  <a:pt x="193857" y="1853"/>
                </a:lnTo>
                <a:lnTo>
                  <a:pt x="242427" y="231"/>
                </a:lnTo>
                <a:lnTo>
                  <a:pt x="302653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761708" y="5016588"/>
            <a:ext cx="1282065" cy="90551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适配器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（⽹卡）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3375" y="5283829"/>
            <a:ext cx="468630" cy="455930"/>
          </a:xfrm>
          <a:custGeom>
            <a:avLst/>
            <a:gdLst/>
            <a:ahLst/>
            <a:cxnLst/>
            <a:rect l="l" t="t" r="r" b="b"/>
            <a:pathLst>
              <a:path w="468629" h="455929">
                <a:moveTo>
                  <a:pt x="468534" y="0"/>
                </a:moveTo>
                <a:lnTo>
                  <a:pt x="0" y="227700"/>
                </a:lnTo>
                <a:lnTo>
                  <a:pt x="468534" y="455401"/>
                </a:lnTo>
                <a:lnTo>
                  <a:pt x="468534" y="0"/>
                </a:lnTo>
                <a:close/>
              </a:path>
            </a:pathLst>
          </a:custGeom>
          <a:solidFill>
            <a:srgbClr val="D08A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98281" y="5283829"/>
            <a:ext cx="468630" cy="455930"/>
          </a:xfrm>
          <a:custGeom>
            <a:avLst/>
            <a:gdLst/>
            <a:ahLst/>
            <a:cxnLst/>
            <a:rect l="l" t="t" r="r" b="b"/>
            <a:pathLst>
              <a:path w="468629" h="455929">
                <a:moveTo>
                  <a:pt x="0" y="0"/>
                </a:moveTo>
                <a:lnTo>
                  <a:pt x="0" y="455401"/>
                </a:lnTo>
                <a:lnTo>
                  <a:pt x="468533" y="227700"/>
                </a:lnTo>
                <a:lnTo>
                  <a:pt x="0" y="0"/>
                </a:lnTo>
                <a:close/>
              </a:path>
            </a:pathLst>
          </a:custGeom>
          <a:solidFill>
            <a:srgbClr val="D08A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62661" y="5411644"/>
            <a:ext cx="847090" cy="200025"/>
          </a:xfrm>
          <a:custGeom>
            <a:avLst/>
            <a:gdLst/>
            <a:ahLst/>
            <a:cxnLst/>
            <a:rect l="l" t="t" r="r" b="b"/>
            <a:pathLst>
              <a:path w="847090" h="200025">
                <a:moveTo>
                  <a:pt x="0" y="199772"/>
                </a:moveTo>
                <a:lnTo>
                  <a:pt x="846654" y="199772"/>
                </a:lnTo>
                <a:lnTo>
                  <a:pt x="846654" y="0"/>
                </a:lnTo>
                <a:lnTo>
                  <a:pt x="0" y="0"/>
                </a:lnTo>
                <a:lnTo>
                  <a:pt x="0" y="199772"/>
                </a:lnTo>
                <a:close/>
              </a:path>
            </a:pathLst>
          </a:custGeom>
          <a:solidFill>
            <a:srgbClr val="D08A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525541" y="5819002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并⾏通信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45956" y="3964572"/>
            <a:ext cx="11252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计算机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46887" y="2573027"/>
            <a:ext cx="95059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latin typeface="Arial"/>
                <a:cs typeface="Arial"/>
              </a:rPr>
              <a:t>I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43288" y="2573027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硬件地址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39396" y="2991482"/>
            <a:ext cx="1019175" cy="2747010"/>
          </a:xfrm>
          <a:custGeom>
            <a:avLst/>
            <a:gdLst/>
            <a:ahLst/>
            <a:cxnLst/>
            <a:rect l="l" t="t" r="r" b="b"/>
            <a:pathLst>
              <a:path w="1019175" h="2747010">
                <a:moveTo>
                  <a:pt x="1018866" y="0"/>
                </a:moveTo>
                <a:lnTo>
                  <a:pt x="0" y="0"/>
                </a:lnTo>
                <a:lnTo>
                  <a:pt x="509432" y="2746562"/>
                </a:lnTo>
                <a:lnTo>
                  <a:pt x="1018866" y="0"/>
                </a:lnTo>
                <a:close/>
              </a:path>
            </a:pathLst>
          </a:custGeom>
          <a:solidFill>
            <a:srgbClr val="7EBB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98101" y="5283829"/>
            <a:ext cx="501650" cy="455930"/>
          </a:xfrm>
          <a:custGeom>
            <a:avLst/>
            <a:gdLst/>
            <a:ahLst/>
            <a:cxnLst/>
            <a:rect l="l" t="t" r="r" b="b"/>
            <a:pathLst>
              <a:path w="501650" h="455929">
                <a:moveTo>
                  <a:pt x="0" y="455401"/>
                </a:moveTo>
                <a:lnTo>
                  <a:pt x="501457" y="455401"/>
                </a:lnTo>
                <a:lnTo>
                  <a:pt x="501457" y="0"/>
                </a:lnTo>
                <a:lnTo>
                  <a:pt x="0" y="0"/>
                </a:lnTo>
                <a:lnTo>
                  <a:pt x="0" y="455401"/>
                </a:lnTo>
                <a:close/>
              </a:path>
            </a:pathLst>
          </a:custGeom>
          <a:solidFill>
            <a:srgbClr val="A5BB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821928" y="2991482"/>
            <a:ext cx="1019175" cy="2747010"/>
          </a:xfrm>
          <a:custGeom>
            <a:avLst/>
            <a:gdLst/>
            <a:ahLst/>
            <a:cxnLst/>
            <a:rect l="l" t="t" r="r" b="b"/>
            <a:pathLst>
              <a:path w="1019175" h="2747010">
                <a:moveTo>
                  <a:pt x="1018866" y="0"/>
                </a:moveTo>
                <a:lnTo>
                  <a:pt x="0" y="0"/>
                </a:lnTo>
                <a:lnTo>
                  <a:pt x="509432" y="2746562"/>
                </a:lnTo>
                <a:lnTo>
                  <a:pt x="1018866" y="0"/>
                </a:lnTo>
                <a:close/>
              </a:path>
            </a:pathLst>
          </a:custGeom>
          <a:solidFill>
            <a:srgbClr val="C5D0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80632" y="5283829"/>
            <a:ext cx="501650" cy="455930"/>
          </a:xfrm>
          <a:custGeom>
            <a:avLst/>
            <a:gdLst/>
            <a:ahLst/>
            <a:cxnLst/>
            <a:rect l="l" t="t" r="r" b="b"/>
            <a:pathLst>
              <a:path w="501650" h="455929">
                <a:moveTo>
                  <a:pt x="0" y="455401"/>
                </a:moveTo>
                <a:lnTo>
                  <a:pt x="501457" y="455401"/>
                </a:lnTo>
                <a:lnTo>
                  <a:pt x="501457" y="0"/>
                </a:lnTo>
                <a:lnTo>
                  <a:pt x="0" y="0"/>
                </a:lnTo>
                <a:lnTo>
                  <a:pt x="0" y="455401"/>
                </a:lnTo>
                <a:close/>
              </a:path>
            </a:pathLst>
          </a:custGeom>
          <a:solidFill>
            <a:srgbClr val="CBA9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245522" y="5618542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串⾏通信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37242" y="5511530"/>
            <a:ext cx="3119755" cy="0"/>
          </a:xfrm>
          <a:custGeom>
            <a:avLst/>
            <a:gdLst/>
            <a:ahLst/>
            <a:cxnLst/>
            <a:rect l="l" t="t" r="r" b="b"/>
            <a:pathLst>
              <a:path w="3119754" h="0">
                <a:moveTo>
                  <a:pt x="0" y="0"/>
                </a:moveTo>
                <a:lnTo>
                  <a:pt x="3098671" y="0"/>
                </a:lnTo>
                <a:lnTo>
                  <a:pt x="3119612" y="0"/>
                </a:lnTo>
              </a:path>
            </a:pathLst>
          </a:custGeom>
          <a:ln w="41883">
            <a:solidFill>
              <a:srgbClr val="4963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835912" y="542357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963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245522" y="4969347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⾄局域⽹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895547" y="278182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272204" y="2722583"/>
            <a:ext cx="33242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适配器的重要功能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82970" y="402519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282970" y="464087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282970" y="587225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282970" y="3150371"/>
            <a:ext cx="4067175" cy="3128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269240" indent="-376555">
              <a:lnSpc>
                <a:spcPct val="1445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进⾏串⾏</a:t>
            </a:r>
            <a:r>
              <a:rPr dirty="0" sz="2850" spc="0">
                <a:latin typeface="Arial"/>
                <a:cs typeface="Arial"/>
              </a:rPr>
              <a:t>/</a:t>
            </a:r>
            <a:r>
              <a:rPr dirty="0" sz="2850" spc="25">
                <a:latin typeface="Microsoft JhengHei UI"/>
                <a:cs typeface="Microsoft JhengHei UI"/>
              </a:rPr>
              <a:t>并⾏转换； </a:t>
            </a:r>
            <a:r>
              <a:rPr dirty="0" sz="2850" spc="30">
                <a:latin typeface="Microsoft JhengHei UI"/>
                <a:cs typeface="Microsoft JhengHei UI"/>
              </a:rPr>
              <a:t>对数据进⾏缓存；</a:t>
            </a:r>
            <a:endParaRPr sz="2850">
              <a:latin typeface="Microsoft JhengHei UI"/>
              <a:cs typeface="Microsoft JhengHei UI"/>
            </a:endParaRPr>
          </a:p>
          <a:p>
            <a:pPr marL="389255" marR="5080">
              <a:lnSpc>
                <a:spcPts val="4850"/>
              </a:lnSpc>
              <a:spcBef>
                <a:spcPts val="400"/>
              </a:spcBef>
            </a:pPr>
            <a:r>
              <a:rPr dirty="0" sz="2850" spc="25">
                <a:latin typeface="Microsoft JhengHei UI"/>
                <a:cs typeface="Microsoft JhengHei UI"/>
              </a:rPr>
              <a:t>在计算机的操作系统中 </a:t>
            </a:r>
            <a:r>
              <a:rPr dirty="0" sz="2850" spc="30">
                <a:latin typeface="Microsoft JhengHei UI"/>
                <a:cs typeface="Microsoft JhengHei UI"/>
              </a:rPr>
              <a:t>安装设备驱动程序；  实现以太⽹协议。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895547" y="648794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272204" y="6252790"/>
            <a:ext cx="4057015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25">
                <a:latin typeface="Microsoft JhengHei UI"/>
                <a:cs typeface="Microsoft JhengHei UI"/>
              </a:rPr>
              <a:t>实现了数据链路和物理层 </a:t>
            </a:r>
            <a:r>
              <a:rPr dirty="0" sz="2850" spc="30">
                <a:latin typeface="Microsoft JhengHei UI"/>
                <a:cs typeface="Microsoft JhengHei UI"/>
              </a:rPr>
              <a:t>的功能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46105" y="8384385"/>
            <a:ext cx="10451465" cy="134302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⽹络接⼝板⼜称为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通信适配器</a:t>
            </a:r>
            <a:r>
              <a:rPr dirty="0" sz="3300" spc="8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(adapter)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或⽹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络接⼝卡</a:t>
            </a:r>
            <a:r>
              <a:rPr dirty="0" sz="3300" spc="8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NIC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(Network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Interface Card)</a:t>
            </a:r>
            <a:r>
              <a:rPr dirty="0" sz="3300" spc="-5">
                <a:latin typeface="Microsoft JhengHei UI"/>
                <a:cs typeface="Microsoft JhengHei UI"/>
              </a:rPr>
              <a:t>，或</a:t>
            </a:r>
            <a:r>
              <a:rPr dirty="0" sz="3300" spc="-5">
                <a:latin typeface="Arial"/>
                <a:cs typeface="Arial"/>
              </a:rPr>
              <a:t>“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⽹卡</a:t>
            </a:r>
            <a:r>
              <a:rPr dirty="0" sz="3300" spc="-5">
                <a:latin typeface="Arial"/>
                <a:cs typeface="Arial"/>
              </a:rPr>
              <a:t>”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348393" y="715916"/>
            <a:ext cx="94075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计算机通过适配器和局域⽹进⾏通信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06222" y="3726317"/>
            <a:ext cx="978216" cy="1141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023259" y="5896688"/>
            <a:ext cx="0" cy="638810"/>
          </a:xfrm>
          <a:custGeom>
            <a:avLst/>
            <a:gdLst/>
            <a:ahLst/>
            <a:cxnLst/>
            <a:rect l="l" t="t" r="r" b="b"/>
            <a:pathLst>
              <a:path w="0" h="638809">
                <a:moveTo>
                  <a:pt x="0" y="0"/>
                </a:moveTo>
                <a:lnTo>
                  <a:pt x="0" y="638801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99854" y="6989017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90">
                <a:moveTo>
                  <a:pt x="175450" y="0"/>
                </a:moveTo>
                <a:lnTo>
                  <a:pt x="0" y="193855"/>
                </a:lnTo>
                <a:lnTo>
                  <a:pt x="1061161" y="199372"/>
                </a:lnTo>
                <a:lnTo>
                  <a:pt x="1163420" y="1329"/>
                </a:lnTo>
                <a:lnTo>
                  <a:pt x="17545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399854" y="6989018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90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64408" y="6993341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99211" y="0"/>
                </a:moveTo>
                <a:lnTo>
                  <a:pt x="4837" y="185015"/>
                </a:lnTo>
                <a:lnTo>
                  <a:pt x="0" y="352158"/>
                </a:lnTo>
                <a:lnTo>
                  <a:pt x="99996" y="205603"/>
                </a:lnTo>
                <a:lnTo>
                  <a:pt x="9921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64409" y="6993341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610497" y="6442871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66" y="0"/>
                </a:moveTo>
                <a:lnTo>
                  <a:pt x="122299" y="1"/>
                </a:lnTo>
                <a:lnTo>
                  <a:pt x="0" y="96956"/>
                </a:lnTo>
                <a:lnTo>
                  <a:pt x="732595" y="96953"/>
                </a:lnTo>
                <a:lnTo>
                  <a:pt x="769924" y="46789"/>
                </a:lnTo>
                <a:lnTo>
                  <a:pt x="81156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610497" y="6442870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530489" y="7091523"/>
            <a:ext cx="881914" cy="175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598550" y="7147960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88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598550" y="7128171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659278" y="6572649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26" y="0"/>
                </a:lnTo>
                <a:lnTo>
                  <a:pt x="52796" y="50"/>
                </a:lnTo>
                <a:lnTo>
                  <a:pt x="12532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32" y="504576"/>
                </a:lnTo>
                <a:lnTo>
                  <a:pt x="52796" y="517106"/>
                </a:lnTo>
                <a:lnTo>
                  <a:pt x="65926" y="517157"/>
                </a:lnTo>
                <a:lnTo>
                  <a:pt x="558194" y="517157"/>
                </a:lnTo>
                <a:lnTo>
                  <a:pt x="596915" y="513923"/>
                </a:lnTo>
                <a:lnTo>
                  <a:pt x="622806" y="483309"/>
                </a:lnTo>
                <a:lnTo>
                  <a:pt x="624120" y="464313"/>
                </a:lnTo>
                <a:lnTo>
                  <a:pt x="624120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659229" y="6572649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09973" y="6535490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609973" y="6535490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659278" y="6572649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5" h="517525">
                <a:moveTo>
                  <a:pt x="558194" y="0"/>
                </a:moveTo>
                <a:lnTo>
                  <a:pt x="65926" y="0"/>
                </a:lnTo>
                <a:lnTo>
                  <a:pt x="52796" y="50"/>
                </a:lnTo>
                <a:lnTo>
                  <a:pt x="12532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32" y="504576"/>
                </a:lnTo>
                <a:lnTo>
                  <a:pt x="52796" y="517106"/>
                </a:lnTo>
                <a:lnTo>
                  <a:pt x="65926" y="517157"/>
                </a:lnTo>
                <a:lnTo>
                  <a:pt x="558194" y="517157"/>
                </a:lnTo>
                <a:lnTo>
                  <a:pt x="596915" y="513923"/>
                </a:lnTo>
                <a:lnTo>
                  <a:pt x="622806" y="483309"/>
                </a:lnTo>
                <a:lnTo>
                  <a:pt x="624120" y="464313"/>
                </a:lnTo>
                <a:lnTo>
                  <a:pt x="624120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659229" y="6572649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398356" y="7184040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398356" y="7184041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435109" y="7315825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128477" y="0"/>
                </a:moveTo>
                <a:lnTo>
                  <a:pt x="0" y="155331"/>
                </a:lnTo>
                <a:lnTo>
                  <a:pt x="777065" y="159752"/>
                </a:lnTo>
                <a:lnTo>
                  <a:pt x="851942" y="1064"/>
                </a:lnTo>
                <a:lnTo>
                  <a:pt x="12847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435109" y="7315825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69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148627" y="7278609"/>
            <a:ext cx="209173" cy="304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211452" y="7310021"/>
            <a:ext cx="83523" cy="178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432146" y="7471796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4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426911" y="7466561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80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089886" y="7242806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4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079416" y="7232336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267416" y="6955710"/>
            <a:ext cx="236131" cy="310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330245" y="6987123"/>
            <a:ext cx="110480" cy="1851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336443" y="6440940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4" y="0"/>
                </a:moveTo>
                <a:lnTo>
                  <a:pt x="2031" y="100285"/>
                </a:lnTo>
                <a:lnTo>
                  <a:pt x="0" y="691744"/>
                </a:lnTo>
                <a:lnTo>
                  <a:pt x="83882" y="525057"/>
                </a:lnTo>
                <a:lnTo>
                  <a:pt x="8549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336443" y="6440940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522278" y="4873307"/>
            <a:ext cx="0" cy="626110"/>
          </a:xfrm>
          <a:custGeom>
            <a:avLst/>
            <a:gdLst/>
            <a:ahLst/>
            <a:cxnLst/>
            <a:rect l="l" t="t" r="r" b="b"/>
            <a:pathLst>
              <a:path w="0" h="626110">
                <a:moveTo>
                  <a:pt x="0" y="0"/>
                </a:moveTo>
                <a:lnTo>
                  <a:pt x="0" y="626073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031036" y="4518532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175460" y="0"/>
                </a:moveTo>
                <a:lnTo>
                  <a:pt x="0" y="193854"/>
                </a:lnTo>
                <a:lnTo>
                  <a:pt x="1061171" y="199371"/>
                </a:lnTo>
                <a:lnTo>
                  <a:pt x="1163420" y="1328"/>
                </a:lnTo>
                <a:lnTo>
                  <a:pt x="17546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031036" y="4518531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5" h="199389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095591" y="452285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99211" y="0"/>
                </a:moveTo>
                <a:lnTo>
                  <a:pt x="4837" y="185015"/>
                </a:lnTo>
                <a:lnTo>
                  <a:pt x="0" y="352158"/>
                </a:lnTo>
                <a:lnTo>
                  <a:pt x="99996" y="205603"/>
                </a:lnTo>
                <a:lnTo>
                  <a:pt x="9921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095591" y="452285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30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241689" y="3972385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56" y="0"/>
                </a:moveTo>
                <a:lnTo>
                  <a:pt x="122289" y="2"/>
                </a:lnTo>
                <a:lnTo>
                  <a:pt x="0" y="96956"/>
                </a:lnTo>
                <a:lnTo>
                  <a:pt x="732585" y="96953"/>
                </a:lnTo>
                <a:lnTo>
                  <a:pt x="769913" y="46789"/>
                </a:lnTo>
                <a:lnTo>
                  <a:pt x="81155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241689" y="3972384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161671" y="4621037"/>
            <a:ext cx="881914" cy="175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229732" y="4677474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88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229732" y="4657685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290461" y="410216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204" y="0"/>
                </a:moveTo>
                <a:lnTo>
                  <a:pt x="65926" y="0"/>
                </a:lnTo>
                <a:lnTo>
                  <a:pt x="52798" y="50"/>
                </a:lnTo>
                <a:lnTo>
                  <a:pt x="12532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4" y="510026"/>
                </a:lnTo>
                <a:lnTo>
                  <a:pt x="65926" y="517157"/>
                </a:lnTo>
                <a:lnTo>
                  <a:pt x="558204" y="517157"/>
                </a:lnTo>
                <a:lnTo>
                  <a:pt x="596915" y="513924"/>
                </a:lnTo>
                <a:lnTo>
                  <a:pt x="622806" y="483309"/>
                </a:lnTo>
                <a:lnTo>
                  <a:pt x="624120" y="52843"/>
                </a:lnTo>
                <a:lnTo>
                  <a:pt x="623766" y="42256"/>
                </a:lnTo>
                <a:lnTo>
                  <a:pt x="604806" y="7130"/>
                </a:lnTo>
                <a:lnTo>
                  <a:pt x="5582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290411" y="410216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241155" y="4065004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241155" y="4065003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290461" y="4102163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204" y="0"/>
                </a:moveTo>
                <a:lnTo>
                  <a:pt x="65926" y="0"/>
                </a:lnTo>
                <a:lnTo>
                  <a:pt x="52798" y="50"/>
                </a:lnTo>
                <a:lnTo>
                  <a:pt x="12532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4" y="510026"/>
                </a:lnTo>
                <a:lnTo>
                  <a:pt x="65926" y="517157"/>
                </a:lnTo>
                <a:lnTo>
                  <a:pt x="558204" y="517157"/>
                </a:lnTo>
                <a:lnTo>
                  <a:pt x="596915" y="513924"/>
                </a:lnTo>
                <a:lnTo>
                  <a:pt x="622806" y="483309"/>
                </a:lnTo>
                <a:lnTo>
                  <a:pt x="624120" y="52843"/>
                </a:lnTo>
                <a:lnTo>
                  <a:pt x="623766" y="42256"/>
                </a:lnTo>
                <a:lnTo>
                  <a:pt x="604806" y="7130"/>
                </a:lnTo>
                <a:lnTo>
                  <a:pt x="5582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290411" y="4102163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029539" y="4713554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029539" y="4713554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5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066292" y="4845339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128477" y="0"/>
                </a:moveTo>
                <a:lnTo>
                  <a:pt x="0" y="155332"/>
                </a:lnTo>
                <a:lnTo>
                  <a:pt x="777065" y="159752"/>
                </a:lnTo>
                <a:lnTo>
                  <a:pt x="851942" y="1065"/>
                </a:lnTo>
                <a:lnTo>
                  <a:pt x="12847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066292" y="4845339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779820" y="4808123"/>
            <a:ext cx="209173" cy="3042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2842645" y="4839536"/>
            <a:ext cx="83523" cy="178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063328" y="5001311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5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058093" y="4996075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79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2721068" y="4772321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4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2710597" y="4761850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2898599" y="4485224"/>
            <a:ext cx="236131" cy="3108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961427" y="4516637"/>
            <a:ext cx="110480" cy="1851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967626" y="3970454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4" y="0"/>
                </a:moveTo>
                <a:lnTo>
                  <a:pt x="2031" y="100286"/>
                </a:lnTo>
                <a:lnTo>
                  <a:pt x="0" y="691744"/>
                </a:lnTo>
                <a:lnTo>
                  <a:pt x="83882" y="525058"/>
                </a:lnTo>
                <a:lnTo>
                  <a:pt x="8549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967626" y="3970454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617163" y="5896688"/>
            <a:ext cx="0" cy="638810"/>
          </a:xfrm>
          <a:custGeom>
            <a:avLst/>
            <a:gdLst/>
            <a:ahLst/>
            <a:cxnLst/>
            <a:rect l="l" t="t" r="r" b="b"/>
            <a:pathLst>
              <a:path w="0" h="638809">
                <a:moveTo>
                  <a:pt x="0" y="0"/>
                </a:moveTo>
                <a:lnTo>
                  <a:pt x="0" y="638801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993748" y="6989017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175455" y="0"/>
                </a:moveTo>
                <a:lnTo>
                  <a:pt x="0" y="193855"/>
                </a:lnTo>
                <a:lnTo>
                  <a:pt x="1061161" y="199372"/>
                </a:lnTo>
                <a:lnTo>
                  <a:pt x="1163420" y="1329"/>
                </a:lnTo>
                <a:lnTo>
                  <a:pt x="17545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93748" y="6989018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90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058301" y="6993341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99211" y="0"/>
                </a:moveTo>
                <a:lnTo>
                  <a:pt x="4837" y="185015"/>
                </a:lnTo>
                <a:lnTo>
                  <a:pt x="0" y="352158"/>
                </a:lnTo>
                <a:lnTo>
                  <a:pt x="99996" y="205603"/>
                </a:lnTo>
                <a:lnTo>
                  <a:pt x="99211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058301" y="6993341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204398" y="6442871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59" y="0"/>
                </a:moveTo>
                <a:lnTo>
                  <a:pt x="122290" y="1"/>
                </a:lnTo>
                <a:lnTo>
                  <a:pt x="0" y="96956"/>
                </a:lnTo>
                <a:lnTo>
                  <a:pt x="732588" y="96953"/>
                </a:lnTo>
                <a:lnTo>
                  <a:pt x="769916" y="46789"/>
                </a:lnTo>
                <a:lnTo>
                  <a:pt x="81155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204398" y="6442870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124382" y="7091523"/>
            <a:ext cx="881914" cy="1756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192442" y="7147960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89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192442" y="7128171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253175" y="6572649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201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29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29" y="504576"/>
                </a:lnTo>
                <a:lnTo>
                  <a:pt x="52793" y="517106"/>
                </a:lnTo>
                <a:lnTo>
                  <a:pt x="65921" y="517157"/>
                </a:lnTo>
                <a:lnTo>
                  <a:pt x="558201" y="517157"/>
                </a:lnTo>
                <a:lnTo>
                  <a:pt x="596912" y="513923"/>
                </a:lnTo>
                <a:lnTo>
                  <a:pt x="622803" y="483309"/>
                </a:lnTo>
                <a:lnTo>
                  <a:pt x="624117" y="52843"/>
                </a:lnTo>
                <a:lnTo>
                  <a:pt x="623763" y="42256"/>
                </a:lnTo>
                <a:lnTo>
                  <a:pt x="604803" y="7130"/>
                </a:lnTo>
                <a:lnTo>
                  <a:pt x="5582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253125" y="6572649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203863" y="6535490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203863" y="6535490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09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253175" y="6572649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201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29" y="12580"/>
                </a:lnTo>
                <a:lnTo>
                  <a:pt x="0" y="52843"/>
                </a:lnTo>
                <a:lnTo>
                  <a:pt x="0" y="464313"/>
                </a:lnTo>
                <a:lnTo>
                  <a:pt x="12529" y="504576"/>
                </a:lnTo>
                <a:lnTo>
                  <a:pt x="52793" y="517106"/>
                </a:lnTo>
                <a:lnTo>
                  <a:pt x="65921" y="517157"/>
                </a:lnTo>
                <a:lnTo>
                  <a:pt x="558201" y="517157"/>
                </a:lnTo>
                <a:lnTo>
                  <a:pt x="596912" y="513923"/>
                </a:lnTo>
                <a:lnTo>
                  <a:pt x="622803" y="483309"/>
                </a:lnTo>
                <a:lnTo>
                  <a:pt x="624117" y="52843"/>
                </a:lnTo>
                <a:lnTo>
                  <a:pt x="623763" y="42256"/>
                </a:lnTo>
                <a:lnTo>
                  <a:pt x="604803" y="7130"/>
                </a:lnTo>
                <a:lnTo>
                  <a:pt x="5582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253125" y="6572649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992249" y="7184040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992249" y="7184041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029003" y="7315825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128480" y="0"/>
                </a:moveTo>
                <a:lnTo>
                  <a:pt x="0" y="155331"/>
                </a:lnTo>
                <a:lnTo>
                  <a:pt x="777065" y="159752"/>
                </a:lnTo>
                <a:lnTo>
                  <a:pt x="851942" y="1064"/>
                </a:lnTo>
                <a:lnTo>
                  <a:pt x="12848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029003" y="7315825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742521" y="7278609"/>
            <a:ext cx="209173" cy="3042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805346" y="7310021"/>
            <a:ext cx="83523" cy="1786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026039" y="7471796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4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020803" y="7466561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79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683779" y="7242806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5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673308" y="7232336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861310" y="6955710"/>
            <a:ext cx="236131" cy="3108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924138" y="6987123"/>
            <a:ext cx="110480" cy="1851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930337" y="6440940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4" y="0"/>
                </a:moveTo>
                <a:lnTo>
                  <a:pt x="2031" y="100285"/>
                </a:lnTo>
                <a:lnTo>
                  <a:pt x="0" y="691744"/>
                </a:lnTo>
                <a:lnTo>
                  <a:pt x="83882" y="525057"/>
                </a:lnTo>
                <a:lnTo>
                  <a:pt x="8549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930337" y="6440940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276540" y="4825946"/>
            <a:ext cx="0" cy="673735"/>
          </a:xfrm>
          <a:custGeom>
            <a:avLst/>
            <a:gdLst/>
            <a:ahLst/>
            <a:cxnLst/>
            <a:rect l="l" t="t" r="r" b="b"/>
            <a:pathLst>
              <a:path w="0" h="673735">
                <a:moveTo>
                  <a:pt x="0" y="0"/>
                </a:moveTo>
                <a:lnTo>
                  <a:pt x="0" y="673433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695014" y="4471171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89">
                <a:moveTo>
                  <a:pt x="175454" y="0"/>
                </a:moveTo>
                <a:lnTo>
                  <a:pt x="0" y="193854"/>
                </a:lnTo>
                <a:lnTo>
                  <a:pt x="1061165" y="199371"/>
                </a:lnTo>
                <a:lnTo>
                  <a:pt x="1163416" y="1328"/>
                </a:lnTo>
                <a:lnTo>
                  <a:pt x="17545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695014" y="4471171"/>
            <a:ext cx="1163955" cy="199390"/>
          </a:xfrm>
          <a:custGeom>
            <a:avLst/>
            <a:gdLst/>
            <a:ahLst/>
            <a:cxnLst/>
            <a:rect l="l" t="t" r="r" b="b"/>
            <a:pathLst>
              <a:path w="1163954" h="199389">
                <a:moveTo>
                  <a:pt x="0" y="193855"/>
                </a:moveTo>
                <a:lnTo>
                  <a:pt x="175455" y="0"/>
                </a:lnTo>
                <a:lnTo>
                  <a:pt x="1163416" y="1329"/>
                </a:lnTo>
                <a:lnTo>
                  <a:pt x="1061165" y="199372"/>
                </a:lnTo>
                <a:lnTo>
                  <a:pt x="0" y="1938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759566" y="447549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99213" y="0"/>
                </a:moveTo>
                <a:lnTo>
                  <a:pt x="4839" y="185015"/>
                </a:lnTo>
                <a:lnTo>
                  <a:pt x="0" y="352158"/>
                </a:lnTo>
                <a:lnTo>
                  <a:pt x="100000" y="205603"/>
                </a:lnTo>
                <a:lnTo>
                  <a:pt x="9921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59566" y="4475494"/>
            <a:ext cx="100330" cy="352425"/>
          </a:xfrm>
          <a:custGeom>
            <a:avLst/>
            <a:gdLst/>
            <a:ahLst/>
            <a:cxnLst/>
            <a:rect l="l" t="t" r="r" b="b"/>
            <a:pathLst>
              <a:path w="100329" h="352425">
                <a:moveTo>
                  <a:pt x="0" y="352159"/>
                </a:moveTo>
                <a:lnTo>
                  <a:pt x="100000" y="205603"/>
                </a:lnTo>
                <a:lnTo>
                  <a:pt x="99214" y="0"/>
                </a:lnTo>
                <a:lnTo>
                  <a:pt x="4839" y="185015"/>
                </a:lnTo>
                <a:lnTo>
                  <a:pt x="0" y="352159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905663" y="3925023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811561" y="0"/>
                </a:moveTo>
                <a:lnTo>
                  <a:pt x="122291" y="1"/>
                </a:lnTo>
                <a:lnTo>
                  <a:pt x="0" y="96956"/>
                </a:lnTo>
                <a:lnTo>
                  <a:pt x="732589" y="96953"/>
                </a:lnTo>
                <a:lnTo>
                  <a:pt x="769920" y="46789"/>
                </a:lnTo>
                <a:lnTo>
                  <a:pt x="81156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905663" y="3925023"/>
            <a:ext cx="812165" cy="97155"/>
          </a:xfrm>
          <a:custGeom>
            <a:avLst/>
            <a:gdLst/>
            <a:ahLst/>
            <a:cxnLst/>
            <a:rect l="l" t="t" r="r" b="b"/>
            <a:pathLst>
              <a:path w="812165" h="97154">
                <a:moveTo>
                  <a:pt x="0" y="96955"/>
                </a:moveTo>
                <a:lnTo>
                  <a:pt x="122291" y="1"/>
                </a:lnTo>
                <a:lnTo>
                  <a:pt x="811561" y="0"/>
                </a:lnTo>
                <a:lnTo>
                  <a:pt x="769919" y="46788"/>
                </a:lnTo>
                <a:lnTo>
                  <a:pt x="732588" y="96953"/>
                </a:lnTo>
                <a:lnTo>
                  <a:pt x="0" y="96955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825647" y="4573676"/>
            <a:ext cx="881914" cy="1756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893708" y="4630113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792" y="0"/>
                </a:lnTo>
              </a:path>
            </a:pathLst>
          </a:custGeom>
          <a:ln w="395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893708" y="4610324"/>
            <a:ext cx="746125" cy="40005"/>
          </a:xfrm>
          <a:custGeom>
            <a:avLst/>
            <a:gdLst/>
            <a:ahLst/>
            <a:cxnLst/>
            <a:rect l="l" t="t" r="r" b="b"/>
            <a:pathLst>
              <a:path w="746125" h="40004">
                <a:moveTo>
                  <a:pt x="22516" y="0"/>
                </a:moveTo>
                <a:lnTo>
                  <a:pt x="0" y="38927"/>
                </a:lnTo>
                <a:lnTo>
                  <a:pt x="745793" y="39577"/>
                </a:lnTo>
                <a:lnTo>
                  <a:pt x="735480" y="1009"/>
                </a:lnTo>
                <a:lnTo>
                  <a:pt x="22516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954441" y="4054802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6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29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0" y="510026"/>
                </a:lnTo>
                <a:lnTo>
                  <a:pt x="65921" y="517157"/>
                </a:lnTo>
                <a:lnTo>
                  <a:pt x="558196" y="517157"/>
                </a:lnTo>
                <a:lnTo>
                  <a:pt x="596914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954391" y="4054802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05129" y="4017643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600104"/>
                </a:moveTo>
                <a:lnTo>
                  <a:pt x="722741" y="600104"/>
                </a:lnTo>
                <a:lnTo>
                  <a:pt x="722741" y="0"/>
                </a:lnTo>
                <a:lnTo>
                  <a:pt x="0" y="0"/>
                </a:lnTo>
                <a:lnTo>
                  <a:pt x="0" y="600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905129" y="4017643"/>
            <a:ext cx="723265" cy="600710"/>
          </a:xfrm>
          <a:custGeom>
            <a:avLst/>
            <a:gdLst/>
            <a:ahLst/>
            <a:cxnLst/>
            <a:rect l="l" t="t" r="r" b="b"/>
            <a:pathLst>
              <a:path w="723265" h="600710">
                <a:moveTo>
                  <a:pt x="0" y="0"/>
                </a:moveTo>
                <a:lnTo>
                  <a:pt x="722741" y="0"/>
                </a:lnTo>
                <a:lnTo>
                  <a:pt x="722741" y="600104"/>
                </a:lnTo>
                <a:lnTo>
                  <a:pt x="0" y="60010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54441" y="4054802"/>
            <a:ext cx="624205" cy="517525"/>
          </a:xfrm>
          <a:custGeom>
            <a:avLst/>
            <a:gdLst/>
            <a:ahLst/>
            <a:cxnLst/>
            <a:rect l="l" t="t" r="r" b="b"/>
            <a:pathLst>
              <a:path w="624204" h="517525">
                <a:moveTo>
                  <a:pt x="558196" y="0"/>
                </a:moveTo>
                <a:lnTo>
                  <a:pt x="65921" y="0"/>
                </a:lnTo>
                <a:lnTo>
                  <a:pt x="52793" y="50"/>
                </a:lnTo>
                <a:lnTo>
                  <a:pt x="12529" y="12580"/>
                </a:lnTo>
                <a:lnTo>
                  <a:pt x="0" y="52843"/>
                </a:lnTo>
                <a:lnTo>
                  <a:pt x="0" y="464313"/>
                </a:lnTo>
                <a:lnTo>
                  <a:pt x="353" y="474900"/>
                </a:lnTo>
                <a:lnTo>
                  <a:pt x="19310" y="510026"/>
                </a:lnTo>
                <a:lnTo>
                  <a:pt x="65921" y="517157"/>
                </a:lnTo>
                <a:lnTo>
                  <a:pt x="558196" y="517157"/>
                </a:lnTo>
                <a:lnTo>
                  <a:pt x="596914" y="513924"/>
                </a:lnTo>
                <a:lnTo>
                  <a:pt x="622804" y="483309"/>
                </a:lnTo>
                <a:lnTo>
                  <a:pt x="624117" y="464313"/>
                </a:lnTo>
                <a:lnTo>
                  <a:pt x="624117" y="52843"/>
                </a:lnTo>
                <a:lnTo>
                  <a:pt x="611587" y="12580"/>
                </a:lnTo>
                <a:lnTo>
                  <a:pt x="571324" y="50"/>
                </a:lnTo>
                <a:lnTo>
                  <a:pt x="558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954391" y="4054802"/>
            <a:ext cx="624840" cy="517525"/>
          </a:xfrm>
          <a:custGeom>
            <a:avLst/>
            <a:gdLst/>
            <a:ahLst/>
            <a:cxnLst/>
            <a:rect l="l" t="t" r="r" b="b"/>
            <a:pathLst>
              <a:path w="624840" h="517525">
                <a:moveTo>
                  <a:pt x="65971" y="0"/>
                </a:moveTo>
                <a:lnTo>
                  <a:pt x="558246" y="0"/>
                </a:lnTo>
                <a:lnTo>
                  <a:pt x="571375" y="50"/>
                </a:lnTo>
                <a:lnTo>
                  <a:pt x="611638" y="12580"/>
                </a:lnTo>
                <a:lnTo>
                  <a:pt x="624168" y="52843"/>
                </a:lnTo>
                <a:lnTo>
                  <a:pt x="624218" y="65971"/>
                </a:lnTo>
                <a:lnTo>
                  <a:pt x="624218" y="451185"/>
                </a:lnTo>
                <a:lnTo>
                  <a:pt x="620985" y="489904"/>
                </a:lnTo>
                <a:lnTo>
                  <a:pt x="590371" y="515793"/>
                </a:lnTo>
                <a:lnTo>
                  <a:pt x="558246" y="517157"/>
                </a:lnTo>
                <a:lnTo>
                  <a:pt x="65971" y="517157"/>
                </a:lnTo>
                <a:lnTo>
                  <a:pt x="27252" y="513924"/>
                </a:lnTo>
                <a:lnTo>
                  <a:pt x="1363" y="483309"/>
                </a:lnTo>
                <a:lnTo>
                  <a:pt x="0" y="451185"/>
                </a:lnTo>
                <a:lnTo>
                  <a:pt x="0" y="65971"/>
                </a:lnTo>
                <a:lnTo>
                  <a:pt x="3232" y="27252"/>
                </a:lnTo>
                <a:lnTo>
                  <a:pt x="33847" y="1363"/>
                </a:lnTo>
                <a:lnTo>
                  <a:pt x="6597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693515" y="4666193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159752"/>
                </a:moveTo>
                <a:lnTo>
                  <a:pt x="1062077" y="159752"/>
                </a:lnTo>
                <a:lnTo>
                  <a:pt x="1062077" y="0"/>
                </a:lnTo>
                <a:lnTo>
                  <a:pt x="0" y="0"/>
                </a:lnTo>
                <a:lnTo>
                  <a:pt x="0" y="1597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693515" y="4666194"/>
            <a:ext cx="1062355" cy="160020"/>
          </a:xfrm>
          <a:custGeom>
            <a:avLst/>
            <a:gdLst/>
            <a:ahLst/>
            <a:cxnLst/>
            <a:rect l="l" t="t" r="r" b="b"/>
            <a:pathLst>
              <a:path w="1062354" h="160020">
                <a:moveTo>
                  <a:pt x="0" y="0"/>
                </a:moveTo>
                <a:lnTo>
                  <a:pt x="1062077" y="0"/>
                </a:lnTo>
                <a:lnTo>
                  <a:pt x="1062077" y="159752"/>
                </a:lnTo>
                <a:lnTo>
                  <a:pt x="0" y="1597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730269" y="4797978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128480" y="0"/>
                </a:moveTo>
                <a:lnTo>
                  <a:pt x="0" y="155332"/>
                </a:lnTo>
                <a:lnTo>
                  <a:pt x="777064" y="159752"/>
                </a:lnTo>
                <a:lnTo>
                  <a:pt x="851939" y="1065"/>
                </a:lnTo>
                <a:lnTo>
                  <a:pt x="12848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730269" y="4797978"/>
            <a:ext cx="852169" cy="160020"/>
          </a:xfrm>
          <a:custGeom>
            <a:avLst/>
            <a:gdLst/>
            <a:ahLst/>
            <a:cxnLst/>
            <a:rect l="l" t="t" r="r" b="b"/>
            <a:pathLst>
              <a:path w="852170" h="160020">
                <a:moveTo>
                  <a:pt x="0" y="155331"/>
                </a:moveTo>
                <a:lnTo>
                  <a:pt x="128481" y="0"/>
                </a:lnTo>
                <a:lnTo>
                  <a:pt x="851939" y="1065"/>
                </a:lnTo>
                <a:lnTo>
                  <a:pt x="777063" y="159752"/>
                </a:lnTo>
                <a:lnTo>
                  <a:pt x="0" y="1553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443790" y="4760762"/>
            <a:ext cx="209173" cy="3042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06616" y="4792175"/>
            <a:ext cx="83523" cy="1786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727304" y="4953950"/>
            <a:ext cx="781685" cy="13335"/>
          </a:xfrm>
          <a:custGeom>
            <a:avLst/>
            <a:gdLst/>
            <a:ahLst/>
            <a:cxnLst/>
            <a:rect l="l" t="t" r="r" b="b"/>
            <a:pathLst>
              <a:path w="781684" h="13335">
                <a:moveTo>
                  <a:pt x="0" y="13220"/>
                </a:moveTo>
                <a:lnTo>
                  <a:pt x="781435" y="13220"/>
                </a:lnTo>
                <a:lnTo>
                  <a:pt x="781435" y="0"/>
                </a:lnTo>
                <a:lnTo>
                  <a:pt x="0" y="0"/>
                </a:lnTo>
                <a:lnTo>
                  <a:pt x="0" y="1322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722068" y="4948714"/>
            <a:ext cx="792480" cy="24130"/>
          </a:xfrm>
          <a:custGeom>
            <a:avLst/>
            <a:gdLst/>
            <a:ahLst/>
            <a:cxnLst/>
            <a:rect l="l" t="t" r="r" b="b"/>
            <a:pathLst>
              <a:path w="792479" h="24129">
                <a:moveTo>
                  <a:pt x="0" y="23691"/>
                </a:moveTo>
                <a:lnTo>
                  <a:pt x="791906" y="23691"/>
                </a:lnTo>
                <a:lnTo>
                  <a:pt x="791906" y="0"/>
                </a:lnTo>
                <a:lnTo>
                  <a:pt x="0" y="0"/>
                </a:lnTo>
                <a:lnTo>
                  <a:pt x="0" y="23691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385043" y="4724960"/>
            <a:ext cx="283845" cy="19050"/>
          </a:xfrm>
          <a:custGeom>
            <a:avLst/>
            <a:gdLst/>
            <a:ahLst/>
            <a:cxnLst/>
            <a:rect l="l" t="t" r="r" b="b"/>
            <a:pathLst>
              <a:path w="283845" h="19050">
                <a:moveTo>
                  <a:pt x="0" y="18601"/>
                </a:moveTo>
                <a:lnTo>
                  <a:pt x="283341" y="18601"/>
                </a:lnTo>
                <a:lnTo>
                  <a:pt x="283341" y="0"/>
                </a:lnTo>
                <a:lnTo>
                  <a:pt x="0" y="0"/>
                </a:lnTo>
                <a:lnTo>
                  <a:pt x="0" y="18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374572" y="4714490"/>
            <a:ext cx="304800" cy="40005"/>
          </a:xfrm>
          <a:custGeom>
            <a:avLst/>
            <a:gdLst/>
            <a:ahLst/>
            <a:cxnLst/>
            <a:rect l="l" t="t" r="r" b="b"/>
            <a:pathLst>
              <a:path w="304800" h="40004">
                <a:moveTo>
                  <a:pt x="0" y="39543"/>
                </a:moveTo>
                <a:lnTo>
                  <a:pt x="304283" y="39543"/>
                </a:lnTo>
                <a:lnTo>
                  <a:pt x="304283" y="0"/>
                </a:lnTo>
                <a:lnTo>
                  <a:pt x="0" y="0"/>
                </a:lnTo>
                <a:lnTo>
                  <a:pt x="0" y="3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562575" y="4437863"/>
            <a:ext cx="236131" cy="3108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625401" y="4469276"/>
            <a:ext cx="110480" cy="1851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631600" y="3923093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85494" y="0"/>
                </a:moveTo>
                <a:lnTo>
                  <a:pt x="2034" y="100286"/>
                </a:lnTo>
                <a:lnTo>
                  <a:pt x="0" y="691744"/>
                </a:lnTo>
                <a:lnTo>
                  <a:pt x="83887" y="525058"/>
                </a:lnTo>
                <a:lnTo>
                  <a:pt x="8549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31600" y="3923093"/>
            <a:ext cx="85725" cy="692150"/>
          </a:xfrm>
          <a:custGeom>
            <a:avLst/>
            <a:gdLst/>
            <a:ahLst/>
            <a:cxnLst/>
            <a:rect l="l" t="t" r="r" b="b"/>
            <a:pathLst>
              <a:path w="85725" h="692150">
                <a:moveTo>
                  <a:pt x="0" y="691744"/>
                </a:moveTo>
                <a:lnTo>
                  <a:pt x="83887" y="525058"/>
                </a:lnTo>
                <a:lnTo>
                  <a:pt x="85493" y="0"/>
                </a:lnTo>
                <a:lnTo>
                  <a:pt x="2033" y="100286"/>
                </a:lnTo>
                <a:lnTo>
                  <a:pt x="0" y="69174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7673728" y="8479909"/>
            <a:ext cx="11753215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最初的以太⽹是将许多计算机都连接到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⼀根总线上。易于实现⼴播通信。 </a:t>
            </a:r>
            <a:r>
              <a:rPr dirty="0" sz="2850" spc="30">
                <a:latin typeface="Microsoft JhengHei UI"/>
                <a:cs typeface="Microsoft JhengHei UI"/>
              </a:rPr>
              <a:t>当初认为这样的连接⽅法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既简单⼜可靠</a:t>
            </a:r>
            <a:r>
              <a:rPr dirty="0" sz="2850" spc="30">
                <a:latin typeface="Microsoft JhengHei UI"/>
                <a:cs typeface="Microsoft JhengHei UI"/>
              </a:rPr>
              <a:t>，因为总线上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没有有源器件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9389915" y="7635050"/>
            <a:ext cx="20326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r>
              <a:rPr dirty="0" sz="2450" spc="15">
                <a:latin typeface="Microsoft JhengHei UI"/>
                <a:cs typeface="Microsoft JhengHei UI"/>
              </a:rPr>
              <a:t>向</a:t>
            </a:r>
            <a:r>
              <a:rPr dirty="0" sz="2450" spc="10">
                <a:latin typeface="Arial"/>
                <a:cs typeface="Arial"/>
              </a:rPr>
              <a:t>D</a:t>
            </a:r>
            <a:r>
              <a:rPr dirty="0" sz="2450" spc="15">
                <a:latin typeface="Microsoft JhengHei UI"/>
                <a:cs typeface="Microsoft JhengHei UI"/>
              </a:rPr>
              <a:t>发送数据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7874126" y="5647181"/>
            <a:ext cx="986790" cy="142240"/>
          </a:xfrm>
          <a:custGeom>
            <a:avLst/>
            <a:gdLst/>
            <a:ahLst/>
            <a:cxnLst/>
            <a:rect l="l" t="t" r="r" b="b"/>
            <a:pathLst>
              <a:path w="986790" h="142239">
                <a:moveTo>
                  <a:pt x="0" y="141910"/>
                </a:moveTo>
                <a:lnTo>
                  <a:pt x="986346" y="141910"/>
                </a:lnTo>
                <a:lnTo>
                  <a:pt x="986346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5301974" y="5647181"/>
            <a:ext cx="2014855" cy="142240"/>
          </a:xfrm>
          <a:custGeom>
            <a:avLst/>
            <a:gdLst/>
            <a:ahLst/>
            <a:cxnLst/>
            <a:rect l="l" t="t" r="r" b="b"/>
            <a:pathLst>
              <a:path w="2014855" h="142239">
                <a:moveTo>
                  <a:pt x="0" y="141910"/>
                </a:moveTo>
                <a:lnTo>
                  <a:pt x="2014723" y="141910"/>
                </a:lnTo>
                <a:lnTo>
                  <a:pt x="2014723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2790019" y="5647181"/>
            <a:ext cx="1917700" cy="142240"/>
          </a:xfrm>
          <a:custGeom>
            <a:avLst/>
            <a:gdLst/>
            <a:ahLst/>
            <a:cxnLst/>
            <a:rect l="l" t="t" r="r" b="b"/>
            <a:pathLst>
              <a:path w="1917700" h="142239">
                <a:moveTo>
                  <a:pt x="0" y="141910"/>
                </a:moveTo>
                <a:lnTo>
                  <a:pt x="1917480" y="141910"/>
                </a:lnTo>
                <a:lnTo>
                  <a:pt x="1917480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0890388" y="5647181"/>
            <a:ext cx="1342390" cy="142240"/>
          </a:xfrm>
          <a:custGeom>
            <a:avLst/>
            <a:gdLst/>
            <a:ahLst/>
            <a:cxnLst/>
            <a:rect l="l" t="t" r="r" b="b"/>
            <a:pathLst>
              <a:path w="1342390" h="142239">
                <a:moveTo>
                  <a:pt x="0" y="141910"/>
                </a:moveTo>
                <a:lnTo>
                  <a:pt x="1342201" y="141910"/>
                </a:lnTo>
                <a:lnTo>
                  <a:pt x="1342201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555254" y="5647181"/>
            <a:ext cx="1778000" cy="142240"/>
          </a:xfrm>
          <a:custGeom>
            <a:avLst/>
            <a:gdLst/>
            <a:ahLst/>
            <a:cxnLst/>
            <a:rect l="l" t="t" r="r" b="b"/>
            <a:pathLst>
              <a:path w="1778000" h="142239">
                <a:moveTo>
                  <a:pt x="0" y="141910"/>
                </a:moveTo>
                <a:lnTo>
                  <a:pt x="1777705" y="141910"/>
                </a:lnTo>
                <a:lnTo>
                  <a:pt x="1777705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712302" y="5647181"/>
            <a:ext cx="1285875" cy="142240"/>
          </a:xfrm>
          <a:custGeom>
            <a:avLst/>
            <a:gdLst/>
            <a:ahLst/>
            <a:cxnLst/>
            <a:rect l="l" t="t" r="r" b="b"/>
            <a:pathLst>
              <a:path w="1285875" h="142239">
                <a:moveTo>
                  <a:pt x="0" y="141910"/>
                </a:moveTo>
                <a:lnTo>
                  <a:pt x="1285524" y="141910"/>
                </a:lnTo>
                <a:lnTo>
                  <a:pt x="1285524" y="0"/>
                </a:lnTo>
                <a:lnTo>
                  <a:pt x="0" y="0"/>
                </a:lnTo>
                <a:lnTo>
                  <a:pt x="0" y="14191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997826" y="5621820"/>
            <a:ext cx="557530" cy="175260"/>
          </a:xfrm>
          <a:custGeom>
            <a:avLst/>
            <a:gdLst/>
            <a:ahLst/>
            <a:cxnLst/>
            <a:rect l="l" t="t" r="r" b="b"/>
            <a:pathLst>
              <a:path w="557529" h="175260">
                <a:moveTo>
                  <a:pt x="0" y="175028"/>
                </a:moveTo>
                <a:lnTo>
                  <a:pt x="557428" y="175028"/>
                </a:lnTo>
                <a:lnTo>
                  <a:pt x="55742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175874" y="5562205"/>
            <a:ext cx="201930" cy="133985"/>
          </a:xfrm>
          <a:custGeom>
            <a:avLst/>
            <a:gdLst/>
            <a:ahLst/>
            <a:cxnLst/>
            <a:rect l="l" t="t" r="r" b="b"/>
            <a:pathLst>
              <a:path w="201929" h="133985">
                <a:moveTo>
                  <a:pt x="0" y="133858"/>
                </a:moveTo>
                <a:lnTo>
                  <a:pt x="201331" y="133858"/>
                </a:lnTo>
                <a:lnTo>
                  <a:pt x="201331" y="0"/>
                </a:lnTo>
                <a:lnTo>
                  <a:pt x="0" y="0"/>
                </a:lnTo>
                <a:lnTo>
                  <a:pt x="0" y="13385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8860473" y="5603254"/>
            <a:ext cx="259715" cy="229870"/>
          </a:xfrm>
          <a:custGeom>
            <a:avLst/>
            <a:gdLst/>
            <a:ahLst/>
            <a:cxnLst/>
            <a:rect l="l" t="t" r="r" b="b"/>
            <a:pathLst>
              <a:path w="259715" h="229870">
                <a:moveTo>
                  <a:pt x="0" y="229764"/>
                </a:moveTo>
                <a:lnTo>
                  <a:pt x="259294" y="229764"/>
                </a:lnTo>
                <a:lnTo>
                  <a:pt x="259294" y="0"/>
                </a:lnTo>
                <a:lnTo>
                  <a:pt x="0" y="0"/>
                </a:lnTo>
                <a:lnTo>
                  <a:pt x="0" y="229764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2232590" y="5642957"/>
            <a:ext cx="557530" cy="175260"/>
          </a:xfrm>
          <a:custGeom>
            <a:avLst/>
            <a:gdLst/>
            <a:ahLst/>
            <a:cxnLst/>
            <a:rect l="l" t="t" r="r" b="b"/>
            <a:pathLst>
              <a:path w="557529" h="175260">
                <a:moveTo>
                  <a:pt x="0" y="175028"/>
                </a:moveTo>
                <a:lnTo>
                  <a:pt x="557428" y="175028"/>
                </a:lnTo>
                <a:lnTo>
                  <a:pt x="55742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2410637" y="5562205"/>
            <a:ext cx="201930" cy="155575"/>
          </a:xfrm>
          <a:custGeom>
            <a:avLst/>
            <a:gdLst/>
            <a:ahLst/>
            <a:cxnLst/>
            <a:rect l="l" t="t" r="r" b="b"/>
            <a:pathLst>
              <a:path w="201929" h="155575">
                <a:moveTo>
                  <a:pt x="0" y="154996"/>
                </a:moveTo>
                <a:lnTo>
                  <a:pt x="201331" y="154996"/>
                </a:lnTo>
                <a:lnTo>
                  <a:pt x="201331" y="0"/>
                </a:lnTo>
                <a:lnTo>
                  <a:pt x="0" y="0"/>
                </a:lnTo>
                <a:lnTo>
                  <a:pt x="0" y="154996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770324" y="5620876"/>
            <a:ext cx="532130" cy="175260"/>
          </a:xfrm>
          <a:custGeom>
            <a:avLst/>
            <a:gdLst/>
            <a:ahLst/>
            <a:cxnLst/>
            <a:rect l="l" t="t" r="r" b="b"/>
            <a:pathLst>
              <a:path w="532130" h="175260">
                <a:moveTo>
                  <a:pt x="0" y="175028"/>
                </a:moveTo>
                <a:lnTo>
                  <a:pt x="531648" y="175028"/>
                </a:lnTo>
                <a:lnTo>
                  <a:pt x="53164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4922593" y="5721660"/>
            <a:ext cx="201930" cy="175260"/>
          </a:xfrm>
          <a:custGeom>
            <a:avLst/>
            <a:gdLst/>
            <a:ahLst/>
            <a:cxnLst/>
            <a:rect l="l" t="t" r="r" b="b"/>
            <a:pathLst>
              <a:path w="201930" h="175260">
                <a:moveTo>
                  <a:pt x="0" y="175028"/>
                </a:moveTo>
                <a:lnTo>
                  <a:pt x="201331" y="175028"/>
                </a:lnTo>
                <a:lnTo>
                  <a:pt x="201331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595411" y="4727192"/>
            <a:ext cx="0" cy="772795"/>
          </a:xfrm>
          <a:custGeom>
            <a:avLst/>
            <a:gdLst/>
            <a:ahLst/>
            <a:cxnLst/>
            <a:rect l="l" t="t" r="r" b="b"/>
            <a:pathLst>
              <a:path w="0" h="772795">
                <a:moveTo>
                  <a:pt x="0" y="0"/>
                </a:moveTo>
                <a:lnTo>
                  <a:pt x="0" y="772187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7316698" y="5627415"/>
            <a:ext cx="557530" cy="175260"/>
          </a:xfrm>
          <a:custGeom>
            <a:avLst/>
            <a:gdLst/>
            <a:ahLst/>
            <a:cxnLst/>
            <a:rect l="l" t="t" r="r" b="b"/>
            <a:pathLst>
              <a:path w="557530" h="175260">
                <a:moveTo>
                  <a:pt x="0" y="175028"/>
                </a:moveTo>
                <a:lnTo>
                  <a:pt x="557428" y="175028"/>
                </a:lnTo>
                <a:lnTo>
                  <a:pt x="55742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7494744" y="5562205"/>
            <a:ext cx="201930" cy="139700"/>
          </a:xfrm>
          <a:custGeom>
            <a:avLst/>
            <a:gdLst/>
            <a:ahLst/>
            <a:cxnLst/>
            <a:rect l="l" t="t" r="r" b="b"/>
            <a:pathLst>
              <a:path w="201930" h="139700">
                <a:moveTo>
                  <a:pt x="0" y="139455"/>
                </a:moveTo>
                <a:lnTo>
                  <a:pt x="201331" y="139455"/>
                </a:lnTo>
                <a:lnTo>
                  <a:pt x="201331" y="0"/>
                </a:lnTo>
                <a:lnTo>
                  <a:pt x="0" y="0"/>
                </a:lnTo>
                <a:lnTo>
                  <a:pt x="0" y="139455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18302051" y="6444765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匹配电阻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8990123" y="6017490"/>
            <a:ext cx="0" cy="285115"/>
          </a:xfrm>
          <a:custGeom>
            <a:avLst/>
            <a:gdLst/>
            <a:ahLst/>
            <a:cxnLst/>
            <a:rect l="l" t="t" r="r" b="b"/>
            <a:pathLst>
              <a:path w="0" h="285114">
                <a:moveTo>
                  <a:pt x="0" y="0"/>
                </a:moveTo>
                <a:lnTo>
                  <a:pt x="0" y="284560"/>
                </a:lnTo>
              </a:path>
            </a:pathLst>
          </a:custGeom>
          <a:ln w="31412">
            <a:solidFill>
              <a:srgbClr val="DC3A0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8921015" y="5894981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DC3A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453007" y="5603254"/>
            <a:ext cx="259715" cy="229870"/>
          </a:xfrm>
          <a:custGeom>
            <a:avLst/>
            <a:gdLst/>
            <a:ahLst/>
            <a:cxnLst/>
            <a:rect l="l" t="t" r="r" b="b"/>
            <a:pathLst>
              <a:path w="259715" h="229870">
                <a:moveTo>
                  <a:pt x="0" y="229764"/>
                </a:moveTo>
                <a:lnTo>
                  <a:pt x="259294" y="229764"/>
                </a:lnTo>
                <a:lnTo>
                  <a:pt x="259294" y="0"/>
                </a:lnTo>
                <a:lnTo>
                  <a:pt x="0" y="0"/>
                </a:lnTo>
                <a:lnTo>
                  <a:pt x="0" y="229764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0332960" y="5620876"/>
            <a:ext cx="557530" cy="175260"/>
          </a:xfrm>
          <a:custGeom>
            <a:avLst/>
            <a:gdLst/>
            <a:ahLst/>
            <a:cxnLst/>
            <a:rect l="l" t="t" r="r" b="b"/>
            <a:pathLst>
              <a:path w="557529" h="175260">
                <a:moveTo>
                  <a:pt x="0" y="175028"/>
                </a:moveTo>
                <a:lnTo>
                  <a:pt x="557428" y="175028"/>
                </a:lnTo>
                <a:lnTo>
                  <a:pt x="557428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511009" y="5721660"/>
            <a:ext cx="201930" cy="175260"/>
          </a:xfrm>
          <a:custGeom>
            <a:avLst/>
            <a:gdLst/>
            <a:ahLst/>
            <a:cxnLst/>
            <a:rect l="l" t="t" r="r" b="b"/>
            <a:pathLst>
              <a:path w="201929" h="175260">
                <a:moveTo>
                  <a:pt x="0" y="175028"/>
                </a:moveTo>
                <a:lnTo>
                  <a:pt x="201331" y="175028"/>
                </a:lnTo>
                <a:lnTo>
                  <a:pt x="201331" y="0"/>
                </a:lnTo>
                <a:lnTo>
                  <a:pt x="0" y="0"/>
                </a:lnTo>
                <a:lnTo>
                  <a:pt x="0" y="17502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 txBox="1"/>
          <p:nvPr/>
        </p:nvSpPr>
        <p:spPr>
          <a:xfrm>
            <a:off x="8137645" y="4119410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0448778" y="660492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2479872" y="416725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4836282" y="6604927"/>
            <a:ext cx="2527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7362896" y="4271965"/>
            <a:ext cx="2349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10840528" y="5757783"/>
            <a:ext cx="0" cy="640080"/>
          </a:xfrm>
          <a:custGeom>
            <a:avLst/>
            <a:gdLst/>
            <a:ahLst/>
            <a:cxnLst/>
            <a:rect l="l" t="t" r="r" b="b"/>
            <a:pathLst>
              <a:path w="0" h="640079">
                <a:moveTo>
                  <a:pt x="0" y="0"/>
                </a:moveTo>
                <a:lnTo>
                  <a:pt x="0" y="639581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714877" y="553789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954360" y="5530793"/>
            <a:ext cx="7878445" cy="0"/>
          </a:xfrm>
          <a:custGeom>
            <a:avLst/>
            <a:gdLst/>
            <a:ahLst/>
            <a:cxnLst/>
            <a:rect l="l" t="t" r="r" b="b"/>
            <a:pathLst>
              <a:path w="7878444" h="0">
                <a:moveTo>
                  <a:pt x="0" y="0"/>
                </a:moveTo>
                <a:lnTo>
                  <a:pt x="7878063" y="0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8801008" y="5405142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2302557" y="5233360"/>
            <a:ext cx="0" cy="265430"/>
          </a:xfrm>
          <a:custGeom>
            <a:avLst/>
            <a:gdLst/>
            <a:ahLst/>
            <a:cxnLst/>
            <a:rect l="l" t="t" r="r" b="b"/>
            <a:pathLst>
              <a:path w="0" h="265429">
                <a:moveTo>
                  <a:pt x="0" y="0"/>
                </a:moveTo>
                <a:lnTo>
                  <a:pt x="0" y="265207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2176906" y="501347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7442349" y="5241199"/>
            <a:ext cx="0" cy="265430"/>
          </a:xfrm>
          <a:custGeom>
            <a:avLst/>
            <a:gdLst/>
            <a:ahLst/>
            <a:cxnLst/>
            <a:rect l="l" t="t" r="r" b="b"/>
            <a:pathLst>
              <a:path w="0" h="265429">
                <a:moveTo>
                  <a:pt x="0" y="0"/>
                </a:moveTo>
                <a:lnTo>
                  <a:pt x="0" y="265207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7316698" y="5021310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4738912" y="5544891"/>
            <a:ext cx="0" cy="626110"/>
          </a:xfrm>
          <a:custGeom>
            <a:avLst/>
            <a:gdLst/>
            <a:ahLst/>
            <a:cxnLst/>
            <a:rect l="l" t="t" r="r" b="b"/>
            <a:pathLst>
              <a:path w="0" h="626110">
                <a:moveTo>
                  <a:pt x="0" y="0"/>
                </a:moveTo>
                <a:lnTo>
                  <a:pt x="0" y="625588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4613261" y="613906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9029333" y="4185693"/>
            <a:ext cx="410845" cy="486409"/>
          </a:xfrm>
          <a:custGeom>
            <a:avLst/>
            <a:gdLst/>
            <a:ahLst/>
            <a:cxnLst/>
            <a:rect l="l" t="t" r="r" b="b"/>
            <a:pathLst>
              <a:path w="410845" h="486410">
                <a:moveTo>
                  <a:pt x="87682" y="456181"/>
                </a:moveTo>
                <a:lnTo>
                  <a:pt x="44049" y="456181"/>
                </a:lnTo>
                <a:lnTo>
                  <a:pt x="47885" y="458984"/>
                </a:lnTo>
                <a:lnTo>
                  <a:pt x="43400" y="472113"/>
                </a:lnTo>
                <a:lnTo>
                  <a:pt x="49789" y="476560"/>
                </a:lnTo>
                <a:lnTo>
                  <a:pt x="57844" y="486274"/>
                </a:lnTo>
                <a:lnTo>
                  <a:pt x="63728" y="486200"/>
                </a:lnTo>
                <a:lnTo>
                  <a:pt x="69253" y="480729"/>
                </a:lnTo>
                <a:lnTo>
                  <a:pt x="70288" y="478897"/>
                </a:lnTo>
                <a:lnTo>
                  <a:pt x="87682" y="456181"/>
                </a:lnTo>
                <a:close/>
              </a:path>
              <a:path w="410845" h="486410">
                <a:moveTo>
                  <a:pt x="61537" y="42944"/>
                </a:moveTo>
                <a:lnTo>
                  <a:pt x="55805" y="49102"/>
                </a:lnTo>
                <a:lnTo>
                  <a:pt x="50836" y="54733"/>
                </a:lnTo>
                <a:lnTo>
                  <a:pt x="40800" y="64840"/>
                </a:lnTo>
                <a:lnTo>
                  <a:pt x="57177" y="117880"/>
                </a:lnTo>
                <a:lnTo>
                  <a:pt x="73640" y="158936"/>
                </a:lnTo>
                <a:lnTo>
                  <a:pt x="92030" y="199163"/>
                </a:lnTo>
                <a:lnTo>
                  <a:pt x="112352" y="238569"/>
                </a:lnTo>
                <a:lnTo>
                  <a:pt x="113809" y="241239"/>
                </a:lnTo>
                <a:lnTo>
                  <a:pt x="115106" y="244005"/>
                </a:lnTo>
                <a:lnTo>
                  <a:pt x="116441" y="246621"/>
                </a:lnTo>
                <a:lnTo>
                  <a:pt x="0" y="383338"/>
                </a:lnTo>
                <a:lnTo>
                  <a:pt x="3180" y="390889"/>
                </a:lnTo>
                <a:lnTo>
                  <a:pt x="5694" y="397350"/>
                </a:lnTo>
                <a:lnTo>
                  <a:pt x="10675" y="407963"/>
                </a:lnTo>
                <a:lnTo>
                  <a:pt x="10900" y="412055"/>
                </a:lnTo>
                <a:lnTo>
                  <a:pt x="6781" y="419383"/>
                </a:lnTo>
                <a:lnTo>
                  <a:pt x="5300" y="422504"/>
                </a:lnTo>
                <a:lnTo>
                  <a:pt x="3414" y="427519"/>
                </a:lnTo>
                <a:lnTo>
                  <a:pt x="2659" y="429991"/>
                </a:lnTo>
                <a:lnTo>
                  <a:pt x="3338" y="431525"/>
                </a:lnTo>
                <a:lnTo>
                  <a:pt x="7909" y="440496"/>
                </a:lnTo>
                <a:lnTo>
                  <a:pt x="13368" y="448719"/>
                </a:lnTo>
                <a:lnTo>
                  <a:pt x="19731" y="456181"/>
                </a:lnTo>
                <a:lnTo>
                  <a:pt x="26868" y="462731"/>
                </a:lnTo>
                <a:lnTo>
                  <a:pt x="31870" y="460622"/>
                </a:lnTo>
                <a:lnTo>
                  <a:pt x="35572" y="458673"/>
                </a:lnTo>
                <a:lnTo>
                  <a:pt x="44049" y="456181"/>
                </a:lnTo>
                <a:lnTo>
                  <a:pt x="87682" y="456181"/>
                </a:lnTo>
                <a:lnTo>
                  <a:pt x="169101" y="349890"/>
                </a:lnTo>
                <a:lnTo>
                  <a:pt x="171619" y="347166"/>
                </a:lnTo>
                <a:lnTo>
                  <a:pt x="174849" y="343370"/>
                </a:lnTo>
                <a:lnTo>
                  <a:pt x="331991" y="343370"/>
                </a:lnTo>
                <a:lnTo>
                  <a:pt x="254284" y="244868"/>
                </a:lnTo>
                <a:lnTo>
                  <a:pt x="257840" y="240192"/>
                </a:lnTo>
                <a:lnTo>
                  <a:pt x="260094" y="237141"/>
                </a:lnTo>
                <a:lnTo>
                  <a:pt x="262420" y="234146"/>
                </a:lnTo>
                <a:lnTo>
                  <a:pt x="292674" y="196509"/>
                </a:lnTo>
                <a:lnTo>
                  <a:pt x="324056" y="159866"/>
                </a:lnTo>
                <a:lnTo>
                  <a:pt x="325634" y="158133"/>
                </a:lnTo>
                <a:lnTo>
                  <a:pt x="196001" y="158133"/>
                </a:lnTo>
                <a:lnTo>
                  <a:pt x="193024" y="153907"/>
                </a:lnTo>
                <a:lnTo>
                  <a:pt x="190587" y="150584"/>
                </a:lnTo>
                <a:lnTo>
                  <a:pt x="147633" y="85444"/>
                </a:lnTo>
                <a:lnTo>
                  <a:pt x="133828" y="64840"/>
                </a:lnTo>
                <a:lnTo>
                  <a:pt x="128222" y="56948"/>
                </a:lnTo>
                <a:lnTo>
                  <a:pt x="125885" y="53874"/>
                </a:lnTo>
                <a:lnTo>
                  <a:pt x="76222" y="53874"/>
                </a:lnTo>
                <a:lnTo>
                  <a:pt x="61537" y="42944"/>
                </a:lnTo>
                <a:close/>
              </a:path>
              <a:path w="410845" h="486410">
                <a:moveTo>
                  <a:pt x="331991" y="343370"/>
                </a:moveTo>
                <a:lnTo>
                  <a:pt x="174849" y="343370"/>
                </a:lnTo>
                <a:lnTo>
                  <a:pt x="177930" y="348058"/>
                </a:lnTo>
                <a:lnTo>
                  <a:pt x="180407" y="351683"/>
                </a:lnTo>
                <a:lnTo>
                  <a:pt x="182776" y="355386"/>
                </a:lnTo>
                <a:lnTo>
                  <a:pt x="212307" y="398665"/>
                </a:lnTo>
                <a:lnTo>
                  <a:pt x="244564" y="439952"/>
                </a:lnTo>
                <a:lnTo>
                  <a:pt x="255327" y="448379"/>
                </a:lnTo>
                <a:lnTo>
                  <a:pt x="268865" y="437492"/>
                </a:lnTo>
                <a:lnTo>
                  <a:pt x="274012" y="431894"/>
                </a:lnTo>
                <a:lnTo>
                  <a:pt x="279692" y="426518"/>
                </a:lnTo>
                <a:lnTo>
                  <a:pt x="314126" y="426518"/>
                </a:lnTo>
                <a:lnTo>
                  <a:pt x="316922" y="423707"/>
                </a:lnTo>
                <a:lnTo>
                  <a:pt x="318398" y="410834"/>
                </a:lnTo>
                <a:lnTo>
                  <a:pt x="321921" y="404866"/>
                </a:lnTo>
                <a:lnTo>
                  <a:pt x="350424" y="374851"/>
                </a:lnTo>
                <a:lnTo>
                  <a:pt x="352035" y="368778"/>
                </a:lnTo>
                <a:lnTo>
                  <a:pt x="331991" y="343370"/>
                </a:lnTo>
                <a:close/>
              </a:path>
              <a:path w="410845" h="486410">
                <a:moveTo>
                  <a:pt x="314126" y="426518"/>
                </a:moveTo>
                <a:lnTo>
                  <a:pt x="279692" y="426518"/>
                </a:lnTo>
                <a:lnTo>
                  <a:pt x="299425" y="438617"/>
                </a:lnTo>
                <a:lnTo>
                  <a:pt x="303319" y="435390"/>
                </a:lnTo>
                <a:lnTo>
                  <a:pt x="306189" y="432956"/>
                </a:lnTo>
                <a:lnTo>
                  <a:pt x="313507" y="427140"/>
                </a:lnTo>
                <a:lnTo>
                  <a:pt x="314126" y="426518"/>
                </a:lnTo>
                <a:close/>
              </a:path>
              <a:path w="410845" h="486410">
                <a:moveTo>
                  <a:pt x="359537" y="0"/>
                </a:moveTo>
                <a:lnTo>
                  <a:pt x="308279" y="41316"/>
                </a:lnTo>
                <a:lnTo>
                  <a:pt x="272893" y="75986"/>
                </a:lnTo>
                <a:lnTo>
                  <a:pt x="238465" y="111737"/>
                </a:lnTo>
                <a:lnTo>
                  <a:pt x="204971" y="148662"/>
                </a:lnTo>
                <a:lnTo>
                  <a:pt x="202284" y="151714"/>
                </a:lnTo>
                <a:lnTo>
                  <a:pt x="199364" y="154581"/>
                </a:lnTo>
                <a:lnTo>
                  <a:pt x="196001" y="158133"/>
                </a:lnTo>
                <a:lnTo>
                  <a:pt x="325634" y="158133"/>
                </a:lnTo>
                <a:lnTo>
                  <a:pt x="356525" y="124182"/>
                </a:lnTo>
                <a:lnTo>
                  <a:pt x="390041" y="89420"/>
                </a:lnTo>
                <a:lnTo>
                  <a:pt x="410514" y="57792"/>
                </a:lnTo>
                <a:lnTo>
                  <a:pt x="408766" y="52854"/>
                </a:lnTo>
                <a:lnTo>
                  <a:pt x="403725" y="45697"/>
                </a:lnTo>
                <a:lnTo>
                  <a:pt x="400403" y="41215"/>
                </a:lnTo>
                <a:lnTo>
                  <a:pt x="396721" y="40072"/>
                </a:lnTo>
                <a:lnTo>
                  <a:pt x="381405" y="39809"/>
                </a:lnTo>
                <a:lnTo>
                  <a:pt x="376797" y="33539"/>
                </a:lnTo>
                <a:lnTo>
                  <a:pt x="378808" y="21942"/>
                </a:lnTo>
                <a:lnTo>
                  <a:pt x="378416" y="19156"/>
                </a:lnTo>
                <a:lnTo>
                  <a:pt x="374450" y="13582"/>
                </a:lnTo>
                <a:lnTo>
                  <a:pt x="371333" y="9747"/>
                </a:lnTo>
                <a:lnTo>
                  <a:pt x="362620" y="2167"/>
                </a:lnTo>
                <a:lnTo>
                  <a:pt x="359537" y="0"/>
                </a:lnTo>
                <a:close/>
              </a:path>
              <a:path w="410845" h="486410">
                <a:moveTo>
                  <a:pt x="101779" y="28318"/>
                </a:moveTo>
                <a:lnTo>
                  <a:pt x="90933" y="31044"/>
                </a:lnTo>
                <a:lnTo>
                  <a:pt x="87769" y="34757"/>
                </a:lnTo>
                <a:lnTo>
                  <a:pt x="87579" y="48017"/>
                </a:lnTo>
                <a:lnTo>
                  <a:pt x="83096" y="51656"/>
                </a:lnTo>
                <a:lnTo>
                  <a:pt x="76222" y="53874"/>
                </a:lnTo>
                <a:lnTo>
                  <a:pt x="125885" y="53874"/>
                </a:lnTo>
                <a:lnTo>
                  <a:pt x="122237" y="49078"/>
                </a:lnTo>
                <a:lnTo>
                  <a:pt x="116122" y="41215"/>
                </a:lnTo>
                <a:lnTo>
                  <a:pt x="110224" y="33473"/>
                </a:lnTo>
                <a:lnTo>
                  <a:pt x="106492" y="28447"/>
                </a:lnTo>
                <a:lnTo>
                  <a:pt x="101779" y="28318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3350106" y="4202489"/>
            <a:ext cx="410845" cy="486409"/>
          </a:xfrm>
          <a:custGeom>
            <a:avLst/>
            <a:gdLst/>
            <a:ahLst/>
            <a:cxnLst/>
            <a:rect l="l" t="t" r="r" b="b"/>
            <a:pathLst>
              <a:path w="410844" h="486410">
                <a:moveTo>
                  <a:pt x="87679" y="456181"/>
                </a:moveTo>
                <a:lnTo>
                  <a:pt x="44040" y="456181"/>
                </a:lnTo>
                <a:lnTo>
                  <a:pt x="47883" y="458984"/>
                </a:lnTo>
                <a:lnTo>
                  <a:pt x="43391" y="472113"/>
                </a:lnTo>
                <a:lnTo>
                  <a:pt x="49789" y="476560"/>
                </a:lnTo>
                <a:lnTo>
                  <a:pt x="57841" y="486274"/>
                </a:lnTo>
                <a:lnTo>
                  <a:pt x="63725" y="486200"/>
                </a:lnTo>
                <a:lnTo>
                  <a:pt x="69243" y="480729"/>
                </a:lnTo>
                <a:lnTo>
                  <a:pt x="70280" y="478897"/>
                </a:lnTo>
                <a:lnTo>
                  <a:pt x="87679" y="456181"/>
                </a:lnTo>
                <a:close/>
              </a:path>
              <a:path w="410844" h="486410">
                <a:moveTo>
                  <a:pt x="61526" y="42943"/>
                </a:moveTo>
                <a:lnTo>
                  <a:pt x="55799" y="49101"/>
                </a:lnTo>
                <a:lnTo>
                  <a:pt x="50825" y="54733"/>
                </a:lnTo>
                <a:lnTo>
                  <a:pt x="40794" y="64840"/>
                </a:lnTo>
                <a:lnTo>
                  <a:pt x="57176" y="117880"/>
                </a:lnTo>
                <a:lnTo>
                  <a:pt x="73637" y="158936"/>
                </a:lnTo>
                <a:lnTo>
                  <a:pt x="92025" y="199163"/>
                </a:lnTo>
                <a:lnTo>
                  <a:pt x="112342" y="238569"/>
                </a:lnTo>
                <a:lnTo>
                  <a:pt x="113808" y="241239"/>
                </a:lnTo>
                <a:lnTo>
                  <a:pt x="115095" y="244005"/>
                </a:lnTo>
                <a:lnTo>
                  <a:pt x="116436" y="246621"/>
                </a:lnTo>
                <a:lnTo>
                  <a:pt x="0" y="383338"/>
                </a:lnTo>
                <a:lnTo>
                  <a:pt x="3172" y="390889"/>
                </a:lnTo>
                <a:lnTo>
                  <a:pt x="5688" y="397350"/>
                </a:lnTo>
                <a:lnTo>
                  <a:pt x="10669" y="407963"/>
                </a:lnTo>
                <a:lnTo>
                  <a:pt x="10900" y="412055"/>
                </a:lnTo>
                <a:lnTo>
                  <a:pt x="6774" y="419383"/>
                </a:lnTo>
                <a:lnTo>
                  <a:pt x="5298" y="422504"/>
                </a:lnTo>
                <a:lnTo>
                  <a:pt x="3413" y="427519"/>
                </a:lnTo>
                <a:lnTo>
                  <a:pt x="2649" y="429991"/>
                </a:lnTo>
                <a:lnTo>
                  <a:pt x="3329" y="431525"/>
                </a:lnTo>
                <a:lnTo>
                  <a:pt x="7902" y="440496"/>
                </a:lnTo>
                <a:lnTo>
                  <a:pt x="13362" y="448719"/>
                </a:lnTo>
                <a:lnTo>
                  <a:pt x="19724" y="456181"/>
                </a:lnTo>
                <a:lnTo>
                  <a:pt x="26857" y="462731"/>
                </a:lnTo>
                <a:lnTo>
                  <a:pt x="31862" y="460622"/>
                </a:lnTo>
                <a:lnTo>
                  <a:pt x="35569" y="458673"/>
                </a:lnTo>
                <a:lnTo>
                  <a:pt x="44040" y="456181"/>
                </a:lnTo>
                <a:lnTo>
                  <a:pt x="87679" y="456181"/>
                </a:lnTo>
                <a:lnTo>
                  <a:pt x="169094" y="349890"/>
                </a:lnTo>
                <a:lnTo>
                  <a:pt x="171617" y="347166"/>
                </a:lnTo>
                <a:lnTo>
                  <a:pt x="174842" y="343370"/>
                </a:lnTo>
                <a:lnTo>
                  <a:pt x="331986" y="343370"/>
                </a:lnTo>
                <a:lnTo>
                  <a:pt x="254274" y="244868"/>
                </a:lnTo>
                <a:lnTo>
                  <a:pt x="257835" y="240192"/>
                </a:lnTo>
                <a:lnTo>
                  <a:pt x="260086" y="237141"/>
                </a:lnTo>
                <a:lnTo>
                  <a:pt x="262410" y="234146"/>
                </a:lnTo>
                <a:lnTo>
                  <a:pt x="292666" y="196509"/>
                </a:lnTo>
                <a:lnTo>
                  <a:pt x="324050" y="159866"/>
                </a:lnTo>
                <a:lnTo>
                  <a:pt x="325627" y="158133"/>
                </a:lnTo>
                <a:lnTo>
                  <a:pt x="195994" y="158133"/>
                </a:lnTo>
                <a:lnTo>
                  <a:pt x="193020" y="153907"/>
                </a:lnTo>
                <a:lnTo>
                  <a:pt x="190580" y="150584"/>
                </a:lnTo>
                <a:lnTo>
                  <a:pt x="147627" y="85444"/>
                </a:lnTo>
                <a:lnTo>
                  <a:pt x="133819" y="64840"/>
                </a:lnTo>
                <a:lnTo>
                  <a:pt x="128214" y="56948"/>
                </a:lnTo>
                <a:lnTo>
                  <a:pt x="125877" y="53874"/>
                </a:lnTo>
                <a:lnTo>
                  <a:pt x="76217" y="53874"/>
                </a:lnTo>
                <a:lnTo>
                  <a:pt x="61526" y="42943"/>
                </a:lnTo>
                <a:close/>
              </a:path>
              <a:path w="410844" h="486410">
                <a:moveTo>
                  <a:pt x="331986" y="343370"/>
                </a:moveTo>
                <a:lnTo>
                  <a:pt x="174842" y="343370"/>
                </a:lnTo>
                <a:lnTo>
                  <a:pt x="177921" y="348058"/>
                </a:lnTo>
                <a:lnTo>
                  <a:pt x="180402" y="351683"/>
                </a:lnTo>
                <a:lnTo>
                  <a:pt x="182769" y="355386"/>
                </a:lnTo>
                <a:lnTo>
                  <a:pt x="212301" y="398665"/>
                </a:lnTo>
                <a:lnTo>
                  <a:pt x="244557" y="439952"/>
                </a:lnTo>
                <a:lnTo>
                  <a:pt x="255322" y="448379"/>
                </a:lnTo>
                <a:lnTo>
                  <a:pt x="268860" y="437492"/>
                </a:lnTo>
                <a:lnTo>
                  <a:pt x="274012" y="431894"/>
                </a:lnTo>
                <a:lnTo>
                  <a:pt x="279687" y="426518"/>
                </a:lnTo>
                <a:lnTo>
                  <a:pt x="314116" y="426518"/>
                </a:lnTo>
                <a:lnTo>
                  <a:pt x="316911" y="423707"/>
                </a:lnTo>
                <a:lnTo>
                  <a:pt x="318388" y="410834"/>
                </a:lnTo>
                <a:lnTo>
                  <a:pt x="321916" y="404866"/>
                </a:lnTo>
                <a:lnTo>
                  <a:pt x="350417" y="374851"/>
                </a:lnTo>
                <a:lnTo>
                  <a:pt x="352031" y="368778"/>
                </a:lnTo>
                <a:lnTo>
                  <a:pt x="331986" y="343370"/>
                </a:lnTo>
                <a:close/>
              </a:path>
              <a:path w="410844" h="486410">
                <a:moveTo>
                  <a:pt x="314116" y="426518"/>
                </a:moveTo>
                <a:lnTo>
                  <a:pt x="279687" y="426518"/>
                </a:lnTo>
                <a:lnTo>
                  <a:pt x="299425" y="438617"/>
                </a:lnTo>
                <a:lnTo>
                  <a:pt x="303310" y="435390"/>
                </a:lnTo>
                <a:lnTo>
                  <a:pt x="306179" y="432956"/>
                </a:lnTo>
                <a:lnTo>
                  <a:pt x="313498" y="427140"/>
                </a:lnTo>
                <a:lnTo>
                  <a:pt x="314116" y="426518"/>
                </a:lnTo>
                <a:close/>
              </a:path>
              <a:path w="410844" h="486410">
                <a:moveTo>
                  <a:pt x="359528" y="0"/>
                </a:moveTo>
                <a:lnTo>
                  <a:pt x="308274" y="41315"/>
                </a:lnTo>
                <a:lnTo>
                  <a:pt x="272890" y="75986"/>
                </a:lnTo>
                <a:lnTo>
                  <a:pt x="238463" y="111737"/>
                </a:lnTo>
                <a:lnTo>
                  <a:pt x="204967" y="148662"/>
                </a:lnTo>
                <a:lnTo>
                  <a:pt x="202276" y="151714"/>
                </a:lnTo>
                <a:lnTo>
                  <a:pt x="199355" y="154581"/>
                </a:lnTo>
                <a:lnTo>
                  <a:pt x="195994" y="158133"/>
                </a:lnTo>
                <a:lnTo>
                  <a:pt x="325627" y="158133"/>
                </a:lnTo>
                <a:lnTo>
                  <a:pt x="356522" y="124182"/>
                </a:lnTo>
                <a:lnTo>
                  <a:pt x="390040" y="89420"/>
                </a:lnTo>
                <a:lnTo>
                  <a:pt x="410509" y="57792"/>
                </a:lnTo>
                <a:lnTo>
                  <a:pt x="408759" y="52854"/>
                </a:lnTo>
                <a:lnTo>
                  <a:pt x="403715" y="45697"/>
                </a:lnTo>
                <a:lnTo>
                  <a:pt x="400396" y="41215"/>
                </a:lnTo>
                <a:lnTo>
                  <a:pt x="396720" y="40072"/>
                </a:lnTo>
                <a:lnTo>
                  <a:pt x="381401" y="39809"/>
                </a:lnTo>
                <a:lnTo>
                  <a:pt x="376794" y="33539"/>
                </a:lnTo>
                <a:lnTo>
                  <a:pt x="378805" y="21942"/>
                </a:lnTo>
                <a:lnTo>
                  <a:pt x="378407" y="19156"/>
                </a:lnTo>
                <a:lnTo>
                  <a:pt x="374449" y="13582"/>
                </a:lnTo>
                <a:lnTo>
                  <a:pt x="371329" y="9747"/>
                </a:lnTo>
                <a:lnTo>
                  <a:pt x="362617" y="2167"/>
                </a:lnTo>
                <a:lnTo>
                  <a:pt x="359528" y="0"/>
                </a:lnTo>
                <a:close/>
              </a:path>
              <a:path w="410844" h="486410">
                <a:moveTo>
                  <a:pt x="101777" y="28318"/>
                </a:moveTo>
                <a:lnTo>
                  <a:pt x="90929" y="31044"/>
                </a:lnTo>
                <a:lnTo>
                  <a:pt x="87766" y="34757"/>
                </a:lnTo>
                <a:lnTo>
                  <a:pt x="87578" y="48017"/>
                </a:lnTo>
                <a:lnTo>
                  <a:pt x="83086" y="51656"/>
                </a:lnTo>
                <a:lnTo>
                  <a:pt x="76217" y="53874"/>
                </a:lnTo>
                <a:lnTo>
                  <a:pt x="125877" y="53874"/>
                </a:lnTo>
                <a:lnTo>
                  <a:pt x="122230" y="49078"/>
                </a:lnTo>
                <a:lnTo>
                  <a:pt x="116114" y="41215"/>
                </a:lnTo>
                <a:lnTo>
                  <a:pt x="110216" y="33473"/>
                </a:lnTo>
                <a:lnTo>
                  <a:pt x="106488" y="28447"/>
                </a:lnTo>
                <a:lnTo>
                  <a:pt x="101777" y="28318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8251151" y="4296560"/>
            <a:ext cx="410845" cy="486409"/>
          </a:xfrm>
          <a:custGeom>
            <a:avLst/>
            <a:gdLst/>
            <a:ahLst/>
            <a:cxnLst/>
            <a:rect l="l" t="t" r="r" b="b"/>
            <a:pathLst>
              <a:path w="410844" h="486410">
                <a:moveTo>
                  <a:pt x="87685" y="456181"/>
                </a:moveTo>
                <a:lnTo>
                  <a:pt x="44051" y="456181"/>
                </a:lnTo>
                <a:lnTo>
                  <a:pt x="47883" y="458984"/>
                </a:lnTo>
                <a:lnTo>
                  <a:pt x="43401" y="472113"/>
                </a:lnTo>
                <a:lnTo>
                  <a:pt x="49789" y="476560"/>
                </a:lnTo>
                <a:lnTo>
                  <a:pt x="57841" y="486274"/>
                </a:lnTo>
                <a:lnTo>
                  <a:pt x="63725" y="486201"/>
                </a:lnTo>
                <a:lnTo>
                  <a:pt x="69254" y="480730"/>
                </a:lnTo>
                <a:lnTo>
                  <a:pt x="70291" y="478898"/>
                </a:lnTo>
                <a:lnTo>
                  <a:pt x="87685" y="456181"/>
                </a:lnTo>
                <a:close/>
              </a:path>
              <a:path w="410844" h="486410">
                <a:moveTo>
                  <a:pt x="61537" y="42944"/>
                </a:moveTo>
                <a:lnTo>
                  <a:pt x="55810" y="49102"/>
                </a:lnTo>
                <a:lnTo>
                  <a:pt x="50836" y="54733"/>
                </a:lnTo>
                <a:lnTo>
                  <a:pt x="40805" y="64840"/>
                </a:lnTo>
                <a:lnTo>
                  <a:pt x="57176" y="117880"/>
                </a:lnTo>
                <a:lnTo>
                  <a:pt x="73639" y="158936"/>
                </a:lnTo>
                <a:lnTo>
                  <a:pt x="92029" y="199163"/>
                </a:lnTo>
                <a:lnTo>
                  <a:pt x="112352" y="238569"/>
                </a:lnTo>
                <a:lnTo>
                  <a:pt x="113808" y="241239"/>
                </a:lnTo>
                <a:lnTo>
                  <a:pt x="115106" y="244005"/>
                </a:lnTo>
                <a:lnTo>
                  <a:pt x="116446" y="246621"/>
                </a:lnTo>
                <a:lnTo>
                  <a:pt x="0" y="383339"/>
                </a:lnTo>
                <a:lnTo>
                  <a:pt x="3183" y="390889"/>
                </a:lnTo>
                <a:lnTo>
                  <a:pt x="5699" y="397350"/>
                </a:lnTo>
                <a:lnTo>
                  <a:pt x="10680" y="407963"/>
                </a:lnTo>
                <a:lnTo>
                  <a:pt x="10900" y="412055"/>
                </a:lnTo>
                <a:lnTo>
                  <a:pt x="6785" y="419383"/>
                </a:lnTo>
                <a:lnTo>
                  <a:pt x="5298" y="422504"/>
                </a:lnTo>
                <a:lnTo>
                  <a:pt x="3413" y="427521"/>
                </a:lnTo>
                <a:lnTo>
                  <a:pt x="2659" y="429991"/>
                </a:lnTo>
                <a:lnTo>
                  <a:pt x="3340" y="431525"/>
                </a:lnTo>
                <a:lnTo>
                  <a:pt x="7911" y="440496"/>
                </a:lnTo>
                <a:lnTo>
                  <a:pt x="13368" y="448720"/>
                </a:lnTo>
                <a:lnTo>
                  <a:pt x="19729" y="456181"/>
                </a:lnTo>
                <a:lnTo>
                  <a:pt x="26868" y="462732"/>
                </a:lnTo>
                <a:lnTo>
                  <a:pt x="31873" y="460622"/>
                </a:lnTo>
                <a:lnTo>
                  <a:pt x="35569" y="458675"/>
                </a:lnTo>
                <a:lnTo>
                  <a:pt x="44051" y="456181"/>
                </a:lnTo>
                <a:lnTo>
                  <a:pt x="87685" y="456181"/>
                </a:lnTo>
                <a:lnTo>
                  <a:pt x="132773" y="397298"/>
                </a:lnTo>
                <a:lnTo>
                  <a:pt x="169104" y="349890"/>
                </a:lnTo>
                <a:lnTo>
                  <a:pt x="171617" y="347166"/>
                </a:lnTo>
                <a:lnTo>
                  <a:pt x="174853" y="343370"/>
                </a:lnTo>
                <a:lnTo>
                  <a:pt x="331996" y="343370"/>
                </a:lnTo>
                <a:lnTo>
                  <a:pt x="254285" y="244870"/>
                </a:lnTo>
                <a:lnTo>
                  <a:pt x="257845" y="240192"/>
                </a:lnTo>
                <a:lnTo>
                  <a:pt x="260096" y="237142"/>
                </a:lnTo>
                <a:lnTo>
                  <a:pt x="262421" y="234147"/>
                </a:lnTo>
                <a:lnTo>
                  <a:pt x="292676" y="196509"/>
                </a:lnTo>
                <a:lnTo>
                  <a:pt x="324059" y="159867"/>
                </a:lnTo>
                <a:lnTo>
                  <a:pt x="325636" y="158133"/>
                </a:lnTo>
                <a:lnTo>
                  <a:pt x="196004" y="158133"/>
                </a:lnTo>
                <a:lnTo>
                  <a:pt x="193030" y="153908"/>
                </a:lnTo>
                <a:lnTo>
                  <a:pt x="190591" y="150584"/>
                </a:lnTo>
                <a:lnTo>
                  <a:pt x="147633" y="85444"/>
                </a:lnTo>
                <a:lnTo>
                  <a:pt x="133829" y="64840"/>
                </a:lnTo>
                <a:lnTo>
                  <a:pt x="128224" y="56948"/>
                </a:lnTo>
                <a:lnTo>
                  <a:pt x="125887" y="53874"/>
                </a:lnTo>
                <a:lnTo>
                  <a:pt x="76228" y="53874"/>
                </a:lnTo>
                <a:lnTo>
                  <a:pt x="61537" y="42944"/>
                </a:lnTo>
                <a:close/>
              </a:path>
              <a:path w="410844" h="486410">
                <a:moveTo>
                  <a:pt x="331996" y="343370"/>
                </a:moveTo>
                <a:lnTo>
                  <a:pt x="174853" y="343370"/>
                </a:lnTo>
                <a:lnTo>
                  <a:pt x="177931" y="348059"/>
                </a:lnTo>
                <a:lnTo>
                  <a:pt x="180413" y="351684"/>
                </a:lnTo>
                <a:lnTo>
                  <a:pt x="182779" y="355386"/>
                </a:lnTo>
                <a:lnTo>
                  <a:pt x="212311" y="398665"/>
                </a:lnTo>
                <a:lnTo>
                  <a:pt x="244568" y="439953"/>
                </a:lnTo>
                <a:lnTo>
                  <a:pt x="255332" y="448379"/>
                </a:lnTo>
                <a:lnTo>
                  <a:pt x="268871" y="437492"/>
                </a:lnTo>
                <a:lnTo>
                  <a:pt x="274012" y="431894"/>
                </a:lnTo>
                <a:lnTo>
                  <a:pt x="279698" y="426518"/>
                </a:lnTo>
                <a:lnTo>
                  <a:pt x="314128" y="426518"/>
                </a:lnTo>
                <a:lnTo>
                  <a:pt x="316922" y="423708"/>
                </a:lnTo>
                <a:lnTo>
                  <a:pt x="318398" y="410834"/>
                </a:lnTo>
                <a:lnTo>
                  <a:pt x="321927" y="404866"/>
                </a:lnTo>
                <a:lnTo>
                  <a:pt x="350428" y="374851"/>
                </a:lnTo>
                <a:lnTo>
                  <a:pt x="352041" y="368778"/>
                </a:lnTo>
                <a:lnTo>
                  <a:pt x="331996" y="343370"/>
                </a:lnTo>
                <a:close/>
              </a:path>
              <a:path w="410844" h="486410">
                <a:moveTo>
                  <a:pt x="314128" y="426518"/>
                </a:moveTo>
                <a:lnTo>
                  <a:pt x="279698" y="426518"/>
                </a:lnTo>
                <a:lnTo>
                  <a:pt x="299425" y="438618"/>
                </a:lnTo>
                <a:lnTo>
                  <a:pt x="303320" y="435390"/>
                </a:lnTo>
                <a:lnTo>
                  <a:pt x="306189" y="432957"/>
                </a:lnTo>
                <a:lnTo>
                  <a:pt x="313508" y="427141"/>
                </a:lnTo>
                <a:lnTo>
                  <a:pt x="314128" y="426518"/>
                </a:lnTo>
                <a:close/>
              </a:path>
              <a:path w="410844" h="486410">
                <a:moveTo>
                  <a:pt x="359538" y="0"/>
                </a:moveTo>
                <a:lnTo>
                  <a:pt x="308279" y="41316"/>
                </a:lnTo>
                <a:lnTo>
                  <a:pt x="272893" y="75986"/>
                </a:lnTo>
                <a:lnTo>
                  <a:pt x="238467" y="111738"/>
                </a:lnTo>
                <a:lnTo>
                  <a:pt x="204978" y="148662"/>
                </a:lnTo>
                <a:lnTo>
                  <a:pt x="202287" y="151714"/>
                </a:lnTo>
                <a:lnTo>
                  <a:pt x="199365" y="154581"/>
                </a:lnTo>
                <a:lnTo>
                  <a:pt x="196004" y="158133"/>
                </a:lnTo>
                <a:lnTo>
                  <a:pt x="325636" y="158133"/>
                </a:lnTo>
                <a:lnTo>
                  <a:pt x="356528" y="124182"/>
                </a:lnTo>
                <a:lnTo>
                  <a:pt x="390040" y="89420"/>
                </a:lnTo>
                <a:lnTo>
                  <a:pt x="410516" y="57793"/>
                </a:lnTo>
                <a:lnTo>
                  <a:pt x="408768" y="52854"/>
                </a:lnTo>
                <a:lnTo>
                  <a:pt x="403725" y="45698"/>
                </a:lnTo>
                <a:lnTo>
                  <a:pt x="400406" y="41215"/>
                </a:lnTo>
                <a:lnTo>
                  <a:pt x="396720" y="40073"/>
                </a:lnTo>
                <a:lnTo>
                  <a:pt x="381401" y="39809"/>
                </a:lnTo>
                <a:lnTo>
                  <a:pt x="376794" y="33539"/>
                </a:lnTo>
                <a:lnTo>
                  <a:pt x="378805" y="21943"/>
                </a:lnTo>
                <a:lnTo>
                  <a:pt x="378417" y="19156"/>
                </a:lnTo>
                <a:lnTo>
                  <a:pt x="374449" y="13582"/>
                </a:lnTo>
                <a:lnTo>
                  <a:pt x="371339" y="9747"/>
                </a:lnTo>
                <a:lnTo>
                  <a:pt x="362617" y="2168"/>
                </a:lnTo>
                <a:lnTo>
                  <a:pt x="359538" y="0"/>
                </a:lnTo>
                <a:close/>
              </a:path>
              <a:path w="410844" h="486410">
                <a:moveTo>
                  <a:pt x="101777" y="28319"/>
                </a:moveTo>
                <a:lnTo>
                  <a:pt x="90939" y="31044"/>
                </a:lnTo>
                <a:lnTo>
                  <a:pt x="87766" y="34758"/>
                </a:lnTo>
                <a:lnTo>
                  <a:pt x="87578" y="48017"/>
                </a:lnTo>
                <a:lnTo>
                  <a:pt x="83096" y="51656"/>
                </a:lnTo>
                <a:lnTo>
                  <a:pt x="76228" y="53874"/>
                </a:lnTo>
                <a:lnTo>
                  <a:pt x="125887" y="53874"/>
                </a:lnTo>
                <a:lnTo>
                  <a:pt x="122241" y="49079"/>
                </a:lnTo>
                <a:lnTo>
                  <a:pt x="116124" y="41215"/>
                </a:lnTo>
                <a:lnTo>
                  <a:pt x="110227" y="33473"/>
                </a:lnTo>
                <a:lnTo>
                  <a:pt x="106488" y="28447"/>
                </a:lnTo>
                <a:lnTo>
                  <a:pt x="101777" y="28319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7897326" y="3254953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不接收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2092030" y="3253862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不接收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7074874" y="3246022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不接收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15656591" y="6807220"/>
            <a:ext cx="512445" cy="482600"/>
          </a:xfrm>
          <a:custGeom>
            <a:avLst/>
            <a:gdLst/>
            <a:ahLst/>
            <a:cxnLst/>
            <a:rect l="l" t="t" r="r" b="b"/>
            <a:pathLst>
              <a:path w="512444" h="482600">
                <a:moveTo>
                  <a:pt x="184816" y="465235"/>
                </a:moveTo>
                <a:lnTo>
                  <a:pt x="135995" y="465235"/>
                </a:lnTo>
                <a:lnTo>
                  <a:pt x="155038" y="482198"/>
                </a:lnTo>
                <a:lnTo>
                  <a:pt x="169086" y="482439"/>
                </a:lnTo>
                <a:lnTo>
                  <a:pt x="184816" y="465235"/>
                </a:lnTo>
                <a:close/>
              </a:path>
              <a:path w="512444" h="482600">
                <a:moveTo>
                  <a:pt x="0" y="275353"/>
                </a:moveTo>
                <a:lnTo>
                  <a:pt x="2303" y="280999"/>
                </a:lnTo>
                <a:lnTo>
                  <a:pt x="19311" y="317528"/>
                </a:lnTo>
                <a:lnTo>
                  <a:pt x="38607" y="352683"/>
                </a:lnTo>
                <a:lnTo>
                  <a:pt x="58682" y="387971"/>
                </a:lnTo>
                <a:lnTo>
                  <a:pt x="78029" y="424902"/>
                </a:lnTo>
                <a:lnTo>
                  <a:pt x="102034" y="464071"/>
                </a:lnTo>
                <a:lnTo>
                  <a:pt x="117472" y="471853"/>
                </a:lnTo>
                <a:lnTo>
                  <a:pt x="127680" y="466243"/>
                </a:lnTo>
                <a:lnTo>
                  <a:pt x="135995" y="465235"/>
                </a:lnTo>
                <a:lnTo>
                  <a:pt x="184816" y="465235"/>
                </a:lnTo>
                <a:lnTo>
                  <a:pt x="191973" y="457407"/>
                </a:lnTo>
                <a:lnTo>
                  <a:pt x="237532" y="398553"/>
                </a:lnTo>
                <a:lnTo>
                  <a:pt x="256861" y="372661"/>
                </a:lnTo>
                <a:lnTo>
                  <a:pt x="281033" y="341498"/>
                </a:lnTo>
                <a:lnTo>
                  <a:pt x="146372" y="341498"/>
                </a:lnTo>
                <a:lnTo>
                  <a:pt x="143294" y="337830"/>
                </a:lnTo>
                <a:lnTo>
                  <a:pt x="140749" y="334978"/>
                </a:lnTo>
                <a:lnTo>
                  <a:pt x="138404" y="331996"/>
                </a:lnTo>
                <a:lnTo>
                  <a:pt x="125346" y="314857"/>
                </a:lnTo>
                <a:lnTo>
                  <a:pt x="101682" y="282472"/>
                </a:lnTo>
                <a:lnTo>
                  <a:pt x="97010" y="276440"/>
                </a:lnTo>
                <a:lnTo>
                  <a:pt x="2659" y="276440"/>
                </a:lnTo>
                <a:lnTo>
                  <a:pt x="0" y="275353"/>
                </a:lnTo>
                <a:close/>
              </a:path>
              <a:path w="512444" h="482600">
                <a:moveTo>
                  <a:pt x="461682" y="0"/>
                </a:moveTo>
                <a:lnTo>
                  <a:pt x="423968" y="32450"/>
                </a:lnTo>
                <a:lnTo>
                  <a:pt x="387472" y="70347"/>
                </a:lnTo>
                <a:lnTo>
                  <a:pt x="344142" y="117002"/>
                </a:lnTo>
                <a:lnTo>
                  <a:pt x="297674" y="168150"/>
                </a:lnTo>
                <a:lnTo>
                  <a:pt x="251761" y="219523"/>
                </a:lnTo>
                <a:lnTo>
                  <a:pt x="210097" y="266855"/>
                </a:lnTo>
                <a:lnTo>
                  <a:pt x="176379" y="305878"/>
                </a:lnTo>
                <a:lnTo>
                  <a:pt x="151922" y="335270"/>
                </a:lnTo>
                <a:lnTo>
                  <a:pt x="149367" y="338060"/>
                </a:lnTo>
                <a:lnTo>
                  <a:pt x="146372" y="341498"/>
                </a:lnTo>
                <a:lnTo>
                  <a:pt x="281033" y="341498"/>
                </a:lnTo>
                <a:lnTo>
                  <a:pt x="286589" y="334335"/>
                </a:lnTo>
                <a:lnTo>
                  <a:pt x="323341" y="287787"/>
                </a:lnTo>
                <a:lnTo>
                  <a:pt x="363812" y="237138"/>
                </a:lnTo>
                <a:lnTo>
                  <a:pt x="404411" y="186870"/>
                </a:lnTo>
                <a:lnTo>
                  <a:pt x="441978" y="140926"/>
                </a:lnTo>
                <a:lnTo>
                  <a:pt x="473066" y="103609"/>
                </a:lnTo>
                <a:lnTo>
                  <a:pt x="499251" y="73694"/>
                </a:lnTo>
                <a:lnTo>
                  <a:pt x="503995" y="68311"/>
                </a:lnTo>
                <a:lnTo>
                  <a:pt x="507324" y="61536"/>
                </a:lnTo>
                <a:lnTo>
                  <a:pt x="510920" y="53950"/>
                </a:lnTo>
                <a:lnTo>
                  <a:pt x="511908" y="49090"/>
                </a:lnTo>
                <a:lnTo>
                  <a:pt x="509963" y="44685"/>
                </a:lnTo>
                <a:lnTo>
                  <a:pt x="504759" y="38465"/>
                </a:lnTo>
                <a:lnTo>
                  <a:pt x="501335" y="34584"/>
                </a:lnTo>
                <a:lnTo>
                  <a:pt x="500852" y="34476"/>
                </a:lnTo>
                <a:lnTo>
                  <a:pt x="483189" y="34476"/>
                </a:lnTo>
                <a:lnTo>
                  <a:pt x="478435" y="29038"/>
                </a:lnTo>
                <a:lnTo>
                  <a:pt x="479671" y="18353"/>
                </a:lnTo>
                <a:lnTo>
                  <a:pt x="479168" y="15840"/>
                </a:lnTo>
                <a:lnTo>
                  <a:pt x="475074" y="11004"/>
                </a:lnTo>
                <a:lnTo>
                  <a:pt x="465305" y="2642"/>
                </a:lnTo>
                <a:lnTo>
                  <a:pt x="461682" y="0"/>
                </a:lnTo>
                <a:close/>
              </a:path>
              <a:path w="512444" h="482600">
                <a:moveTo>
                  <a:pt x="60291" y="233868"/>
                </a:moveTo>
                <a:lnTo>
                  <a:pt x="55788" y="233999"/>
                </a:lnTo>
                <a:lnTo>
                  <a:pt x="45632" y="237138"/>
                </a:lnTo>
                <a:lnTo>
                  <a:pt x="38909" y="237167"/>
                </a:lnTo>
                <a:lnTo>
                  <a:pt x="32470" y="241206"/>
                </a:lnTo>
                <a:lnTo>
                  <a:pt x="30218" y="243833"/>
                </a:lnTo>
                <a:lnTo>
                  <a:pt x="33150" y="248010"/>
                </a:lnTo>
                <a:lnTo>
                  <a:pt x="33548" y="252078"/>
                </a:lnTo>
                <a:lnTo>
                  <a:pt x="30835" y="254978"/>
                </a:lnTo>
                <a:lnTo>
                  <a:pt x="23673" y="256934"/>
                </a:lnTo>
                <a:lnTo>
                  <a:pt x="14631" y="259148"/>
                </a:lnTo>
                <a:lnTo>
                  <a:pt x="6282" y="262825"/>
                </a:lnTo>
                <a:lnTo>
                  <a:pt x="4094" y="264298"/>
                </a:lnTo>
                <a:lnTo>
                  <a:pt x="8271" y="270289"/>
                </a:lnTo>
                <a:lnTo>
                  <a:pt x="2659" y="276440"/>
                </a:lnTo>
                <a:lnTo>
                  <a:pt x="97010" y="276440"/>
                </a:lnTo>
                <a:lnTo>
                  <a:pt x="88489" y="265439"/>
                </a:lnTo>
                <a:lnTo>
                  <a:pt x="82604" y="258481"/>
                </a:lnTo>
                <a:lnTo>
                  <a:pt x="76475" y="251707"/>
                </a:lnTo>
                <a:lnTo>
                  <a:pt x="70261" y="244994"/>
                </a:lnTo>
                <a:lnTo>
                  <a:pt x="64123" y="238218"/>
                </a:lnTo>
                <a:lnTo>
                  <a:pt x="60291" y="233868"/>
                </a:lnTo>
                <a:close/>
              </a:path>
              <a:path w="512444" h="482600">
                <a:moveTo>
                  <a:pt x="497775" y="33789"/>
                </a:moveTo>
                <a:lnTo>
                  <a:pt x="483189" y="34476"/>
                </a:lnTo>
                <a:lnTo>
                  <a:pt x="500852" y="34476"/>
                </a:lnTo>
                <a:lnTo>
                  <a:pt x="497775" y="33789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 txBox="1"/>
          <p:nvPr/>
        </p:nvSpPr>
        <p:spPr>
          <a:xfrm>
            <a:off x="14544605" y="7575670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接收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8564456" y="5226572"/>
            <a:ext cx="0" cy="265430"/>
          </a:xfrm>
          <a:custGeom>
            <a:avLst/>
            <a:gdLst/>
            <a:ahLst/>
            <a:cxnLst/>
            <a:rect l="l" t="t" r="r" b="b"/>
            <a:pathLst>
              <a:path w="0" h="265429">
                <a:moveTo>
                  <a:pt x="0" y="0"/>
                </a:moveTo>
                <a:lnTo>
                  <a:pt x="0" y="265207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438805" y="500668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730480" y="5530793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 h="0">
                <a:moveTo>
                  <a:pt x="0" y="0"/>
                </a:moveTo>
                <a:lnTo>
                  <a:pt x="31412" y="0"/>
                </a:lnTo>
                <a:lnTo>
                  <a:pt x="4223878" y="0"/>
                </a:lnTo>
              </a:path>
            </a:pathLst>
          </a:custGeom>
          <a:ln w="62825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510592" y="5405142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 txBox="1">
            <a:spLocks noGrp="1"/>
          </p:cNvSpPr>
          <p:nvPr>
            <p:ph type="title"/>
          </p:nvPr>
        </p:nvSpPr>
        <p:spPr>
          <a:xfrm>
            <a:off x="8019553" y="715916"/>
            <a:ext cx="406527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CSMA/CD</a:t>
            </a:r>
            <a:r>
              <a:rPr dirty="0" spc="-85">
                <a:latin typeface="Arial"/>
                <a:cs typeface="Arial"/>
              </a:rPr>
              <a:t> </a:t>
            </a:r>
            <a:r>
              <a:rPr dirty="0" spc="10"/>
              <a:t>协议</a:t>
            </a:r>
          </a:p>
        </p:txBody>
      </p:sp>
      <p:sp>
        <p:nvSpPr>
          <p:cNvPr id="176" name="object 17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CSMA</a:t>
            </a:r>
            <a:r>
              <a:rPr dirty="0" sz="3600">
                <a:latin typeface="Arial"/>
                <a:cs typeface="Arial"/>
              </a:rPr>
              <a:t>/</a:t>
            </a:r>
            <a:r>
              <a:rPr dirty="0" sz="3600" spc="15">
                <a:latin typeface="Arial"/>
                <a:cs typeface="Arial"/>
              </a:rPr>
              <a:t>CD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以太⽹采⽤⼴播⽅式发送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77292"/>
            <a:ext cx="12255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5459" y="2717172"/>
            <a:ext cx="985456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>
                <a:latin typeface="Microsoft JhengHei UI"/>
                <a:cs typeface="Microsoft JhengHei UI"/>
              </a:rPr>
              <a:t>总线上的每⼀个⼯作的计算机都能</a:t>
            </a: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检测到</a:t>
            </a:r>
            <a:r>
              <a:rPr dirty="0" sz="2900">
                <a:solidFill>
                  <a:srgbClr val="FF2600"/>
                </a:solidFill>
                <a:latin typeface="Arial"/>
                <a:cs typeface="Arial"/>
              </a:rPr>
              <a:t>B</a:t>
            </a: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发送的数据信号</a:t>
            </a:r>
            <a:r>
              <a:rPr dirty="0" sz="2900">
                <a:latin typeface="Microsoft JhengHei UI"/>
                <a:cs typeface="Microsoft JhengHei UI"/>
              </a:rPr>
              <a:t>：</a:t>
            </a:r>
            <a:endParaRPr sz="29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814452"/>
            <a:ext cx="12255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6160501"/>
            <a:ext cx="12255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3159461"/>
            <a:ext cx="10990580" cy="3408679"/>
          </a:xfrm>
          <a:prstGeom prst="rect">
            <a:avLst/>
          </a:prstGeom>
        </p:spPr>
        <p:txBody>
          <a:bodyPr wrap="square" lIns="0" tIns="249554" rIns="0" bIns="0" rtlCol="0" vert="horz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1964"/>
              </a:spcBef>
              <a:buSzPct val="74137"/>
              <a:buFont typeface="Arial"/>
              <a:buChar char="•"/>
              <a:tabLst>
                <a:tab pos="391160" algn="l"/>
                <a:tab pos="391795" algn="l"/>
              </a:tabLst>
            </a:pPr>
            <a:r>
              <a:rPr dirty="0" sz="2900">
                <a:latin typeface="Microsoft JhengHei UI"/>
                <a:cs typeface="Microsoft JhengHei UI"/>
              </a:rPr>
              <a:t>由于只有</a:t>
            </a: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计算机</a:t>
            </a:r>
            <a:r>
              <a:rPr dirty="0" sz="2900">
                <a:solidFill>
                  <a:srgbClr val="FF2600"/>
                </a:solidFill>
                <a:latin typeface="Arial"/>
                <a:cs typeface="Arial"/>
              </a:rPr>
              <a:t>D</a:t>
            </a:r>
            <a:r>
              <a:rPr dirty="0" sz="2900">
                <a:latin typeface="Microsoft JhengHei UI"/>
                <a:cs typeface="Microsoft JhengHei UI"/>
              </a:rPr>
              <a:t>的地址与数据帧⾸部写⼊的</a:t>
            </a: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地址⼀致</a:t>
            </a:r>
            <a:r>
              <a:rPr dirty="0" sz="2900">
                <a:latin typeface="Microsoft JhengHei UI"/>
                <a:cs typeface="Microsoft JhengHei UI"/>
              </a:rPr>
              <a:t>，因此只有</a:t>
            </a:r>
            <a:endParaRPr sz="2900">
              <a:latin typeface="Microsoft JhengHei UI"/>
              <a:cs typeface="Microsoft JhengHei UI"/>
            </a:endParaRPr>
          </a:p>
          <a:p>
            <a:pPr marL="391160">
              <a:lnSpc>
                <a:spcPct val="100000"/>
              </a:lnSpc>
              <a:spcBef>
                <a:spcPts val="1864"/>
              </a:spcBef>
            </a:pPr>
            <a:r>
              <a:rPr dirty="0" sz="2900">
                <a:latin typeface="Arial"/>
                <a:cs typeface="Arial"/>
              </a:rPr>
              <a:t>D</a:t>
            </a:r>
            <a:r>
              <a:rPr dirty="0" sz="2900" spc="-5">
                <a:latin typeface="Arial"/>
                <a:cs typeface="Arial"/>
              </a:rPr>
              <a:t> </a:t>
            </a:r>
            <a:r>
              <a:rPr dirty="0" sz="2900">
                <a:latin typeface="Microsoft JhengHei UI"/>
                <a:cs typeface="Microsoft JhengHei UI"/>
              </a:rPr>
              <a:t>才接收这个数据帧。</a:t>
            </a:r>
            <a:endParaRPr sz="2900">
              <a:latin typeface="Microsoft JhengHei UI"/>
              <a:cs typeface="Microsoft JhengHei UI"/>
            </a:endParaRPr>
          </a:p>
          <a:p>
            <a:pPr marL="391160" marR="208915">
              <a:lnSpc>
                <a:spcPct val="153600"/>
              </a:lnSpc>
              <a:spcBef>
                <a:spcPts val="5"/>
              </a:spcBef>
            </a:pP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其他所有的计算机</a:t>
            </a:r>
            <a:r>
              <a:rPr dirty="0" sz="2900">
                <a:latin typeface="Microsoft JhengHei UI"/>
                <a:cs typeface="Microsoft JhengHei UI"/>
              </a:rPr>
              <a:t>（</a:t>
            </a:r>
            <a:r>
              <a:rPr dirty="0" sz="2900">
                <a:latin typeface="Arial"/>
                <a:cs typeface="Arial"/>
              </a:rPr>
              <a:t>A,</a:t>
            </a:r>
            <a:r>
              <a:rPr dirty="0" sz="2900" spc="-15">
                <a:latin typeface="Arial"/>
                <a:cs typeface="Arial"/>
              </a:rPr>
              <a:t> </a:t>
            </a:r>
            <a:r>
              <a:rPr dirty="0" sz="2900">
                <a:latin typeface="Arial"/>
                <a:cs typeface="Arial"/>
              </a:rPr>
              <a:t>C</a:t>
            </a:r>
            <a:r>
              <a:rPr dirty="0" sz="2900" spc="-15">
                <a:latin typeface="Arial"/>
                <a:cs typeface="Arial"/>
              </a:rPr>
              <a:t> </a:t>
            </a:r>
            <a:r>
              <a:rPr dirty="0" sz="2900">
                <a:latin typeface="Microsoft JhengHei UI"/>
                <a:cs typeface="Microsoft JhengHei UI"/>
              </a:rPr>
              <a:t>和</a:t>
            </a:r>
            <a:r>
              <a:rPr dirty="0" sz="2900" spc="60">
                <a:latin typeface="Microsoft JhengHei UI"/>
                <a:cs typeface="Microsoft JhengHei UI"/>
              </a:rPr>
              <a:t> </a:t>
            </a:r>
            <a:r>
              <a:rPr dirty="0" sz="2900">
                <a:latin typeface="Arial"/>
                <a:cs typeface="Arial"/>
              </a:rPr>
              <a:t>E</a:t>
            </a:r>
            <a:r>
              <a:rPr dirty="0" sz="2900">
                <a:latin typeface="Microsoft JhengHei UI"/>
                <a:cs typeface="Microsoft JhengHei UI"/>
              </a:rPr>
              <a:t>）都检测到不是发送给它们的数据 帧，因此就</a:t>
            </a: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丢弃</a:t>
            </a:r>
            <a:r>
              <a:rPr dirty="0" sz="2900">
                <a:latin typeface="Microsoft JhengHei UI"/>
                <a:cs typeface="Microsoft JhengHei UI"/>
              </a:rPr>
              <a:t>这个数据帧⽽不能够收下来；</a:t>
            </a:r>
            <a:endParaRPr sz="2900">
              <a:latin typeface="Microsoft JhengHei UI"/>
              <a:cs typeface="Microsoft JhengHei UI"/>
            </a:endParaRPr>
          </a:p>
          <a:p>
            <a:pPr marL="391160">
              <a:lnSpc>
                <a:spcPct val="100000"/>
              </a:lnSpc>
              <a:spcBef>
                <a:spcPts val="1770"/>
              </a:spcBef>
            </a:pPr>
            <a:r>
              <a:rPr dirty="0" sz="2900">
                <a:latin typeface="Microsoft JhengHei UI"/>
                <a:cs typeface="Microsoft JhengHei UI"/>
              </a:rPr>
              <a:t>在具有⼴播特性的总线上</a:t>
            </a:r>
            <a:r>
              <a:rPr dirty="0" sz="2900">
                <a:solidFill>
                  <a:srgbClr val="FF2600"/>
                </a:solidFill>
                <a:latin typeface="Microsoft JhengHei UI"/>
                <a:cs typeface="Microsoft JhengHei UI"/>
              </a:rPr>
              <a:t>实现了⼀对⼀的通信</a:t>
            </a:r>
            <a:r>
              <a:rPr dirty="0" sz="2900">
                <a:latin typeface="Microsoft JhengHei UI"/>
                <a:cs typeface="Microsoft JhengHei UI"/>
              </a:rPr>
              <a:t>。</a:t>
            </a:r>
            <a:endParaRPr sz="29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775914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3307" y="7523994"/>
            <a:ext cx="11041380" cy="2488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5400">
              <a:lnSpc>
                <a:spcPct val="141800"/>
              </a:lnSpc>
              <a:spcBef>
                <a:spcPts val="9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为了实现⼀对⼀通信</a:t>
            </a:r>
            <a:r>
              <a:rPr dirty="0" sz="2850" spc="30">
                <a:latin typeface="Microsoft JhengHei UI"/>
                <a:cs typeface="Microsoft JhengHei UI"/>
              </a:rPr>
              <a:t>，将接收站的硬件地址写⼊帧⾸部中的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⽬的地址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字段</a:t>
            </a:r>
            <a:r>
              <a:rPr dirty="0" sz="2850" spc="30">
                <a:latin typeface="Microsoft JhengHei UI"/>
                <a:cs typeface="Microsoft JhengHei UI"/>
              </a:rPr>
              <a:t>中：</a:t>
            </a:r>
            <a:endParaRPr sz="2850">
              <a:latin typeface="Microsoft JhengHei UI"/>
              <a:cs typeface="Microsoft JhengHei UI"/>
            </a:endParaRPr>
          </a:p>
          <a:p>
            <a:pPr marL="400050" marR="5080" indent="-377190">
              <a:lnSpc>
                <a:spcPts val="4850"/>
              </a:lnSpc>
              <a:spcBef>
                <a:spcPts val="400"/>
              </a:spcBef>
              <a:buSzPct val="75438"/>
              <a:buFont typeface="Arial"/>
              <a:buChar char="•"/>
              <a:tabLst>
                <a:tab pos="400050" algn="l"/>
                <a:tab pos="400685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仅当数据帧中的⽬的地址与适配器的硬件地址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⼀致时</a:t>
            </a:r>
            <a:r>
              <a:rPr dirty="0" sz="2850" spc="30">
                <a:latin typeface="Microsoft JhengHei UI"/>
                <a:cs typeface="Microsoft JhengHei UI"/>
              </a:rPr>
              <a:t>，才能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接收</a:t>
            </a:r>
            <a:r>
              <a:rPr dirty="0" sz="2850" spc="15">
                <a:latin typeface="Microsoft JhengHei UI"/>
                <a:cs typeface="Microsoft JhengHei UI"/>
              </a:rPr>
              <a:t>这 </a:t>
            </a:r>
            <a:r>
              <a:rPr dirty="0" sz="2850" spc="30">
                <a:latin typeface="Microsoft JhengHei UI"/>
                <a:cs typeface="Microsoft JhengHei UI"/>
              </a:rPr>
              <a:t>个数据帧。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07501" y="715916"/>
            <a:ext cx="58896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以太⽹采取了两种措施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515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719320"/>
          </a:xfrm>
          <a:custGeom>
            <a:avLst/>
            <a:gdLst/>
            <a:ahLst/>
            <a:cxnLst/>
            <a:rect l="l" t="t" r="r" b="b"/>
            <a:pathLst>
              <a:path w="12963525" h="47193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461134"/>
                </a:lnTo>
                <a:lnTo>
                  <a:pt x="197" y="4512504"/>
                </a:lnTo>
                <a:lnTo>
                  <a:pt x="1581" y="4553931"/>
                </a:lnTo>
                <a:lnTo>
                  <a:pt x="12649" y="4612639"/>
                </a:lnTo>
                <a:lnTo>
                  <a:pt x="49226" y="4670053"/>
                </a:lnTo>
                <a:lnTo>
                  <a:pt x="106640" y="4706629"/>
                </a:lnTo>
                <a:lnTo>
                  <a:pt x="165348" y="4717699"/>
                </a:lnTo>
                <a:lnTo>
                  <a:pt x="206776" y="4719082"/>
                </a:lnTo>
                <a:lnTo>
                  <a:pt x="258146" y="4719280"/>
                </a:lnTo>
                <a:lnTo>
                  <a:pt x="12705299" y="4719280"/>
                </a:lnTo>
                <a:lnTo>
                  <a:pt x="12756671" y="4719082"/>
                </a:lnTo>
                <a:lnTo>
                  <a:pt x="12798099" y="4717699"/>
                </a:lnTo>
                <a:lnTo>
                  <a:pt x="12856802" y="4706629"/>
                </a:lnTo>
                <a:lnTo>
                  <a:pt x="12914218" y="4670053"/>
                </a:lnTo>
                <a:lnTo>
                  <a:pt x="12950799" y="4612639"/>
                </a:lnTo>
                <a:lnTo>
                  <a:pt x="12961867" y="4553931"/>
                </a:lnTo>
                <a:lnTo>
                  <a:pt x="12963250" y="4512504"/>
                </a:lnTo>
                <a:lnTo>
                  <a:pt x="12963448" y="446113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719320"/>
          </a:xfrm>
          <a:custGeom>
            <a:avLst/>
            <a:gdLst/>
            <a:ahLst/>
            <a:cxnLst/>
            <a:rect l="l" t="t" r="r" b="b"/>
            <a:pathLst>
              <a:path w="12963525" h="47193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461134"/>
                </a:lnTo>
                <a:lnTo>
                  <a:pt x="12963250" y="4512504"/>
                </a:lnTo>
                <a:lnTo>
                  <a:pt x="12961867" y="4553931"/>
                </a:lnTo>
                <a:lnTo>
                  <a:pt x="12950799" y="4612639"/>
                </a:lnTo>
                <a:lnTo>
                  <a:pt x="12914218" y="4670053"/>
                </a:lnTo>
                <a:lnTo>
                  <a:pt x="12856802" y="4706629"/>
                </a:lnTo>
                <a:lnTo>
                  <a:pt x="12798099" y="4717699"/>
                </a:lnTo>
                <a:lnTo>
                  <a:pt x="12756671" y="4719082"/>
                </a:lnTo>
                <a:lnTo>
                  <a:pt x="12705299" y="4719280"/>
                </a:lnTo>
                <a:lnTo>
                  <a:pt x="258145" y="4719280"/>
                </a:lnTo>
                <a:lnTo>
                  <a:pt x="206775" y="4719082"/>
                </a:lnTo>
                <a:lnTo>
                  <a:pt x="165348" y="4717699"/>
                </a:lnTo>
                <a:lnTo>
                  <a:pt x="106640" y="4706629"/>
                </a:lnTo>
                <a:lnTo>
                  <a:pt x="49226" y="4670053"/>
                </a:lnTo>
                <a:lnTo>
                  <a:pt x="12650" y="4612639"/>
                </a:lnTo>
                <a:lnTo>
                  <a:pt x="1581" y="4553931"/>
                </a:lnTo>
                <a:lnTo>
                  <a:pt x="197" y="4512504"/>
                </a:lnTo>
                <a:lnTo>
                  <a:pt x="0" y="446113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13017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2678" y="2558414"/>
            <a:ext cx="542988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latin typeface="Microsoft JhengHei UI"/>
                <a:cs typeface="Microsoft JhengHei UI"/>
              </a:rPr>
              <a:t>不必先建⽴连接就可以</a:t>
            </a:r>
            <a:r>
              <a:rPr dirty="0" sz="2500">
                <a:solidFill>
                  <a:srgbClr val="FF2600"/>
                </a:solidFill>
                <a:latin typeface="Microsoft JhengHei UI"/>
                <a:cs typeface="Microsoft JhengHei UI"/>
              </a:rPr>
              <a:t>直接发送数据</a:t>
            </a:r>
            <a:r>
              <a:rPr dirty="0" sz="2500">
                <a:latin typeface="Microsoft JhengHei UI"/>
                <a:cs typeface="Microsoft JhengHei UI"/>
              </a:rPr>
              <a:t>：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184726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50101" y="3130124"/>
            <a:ext cx="765492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latin typeface="Microsoft JhengHei UI"/>
                <a:cs typeface="Microsoft JhengHei UI"/>
              </a:rPr>
              <a:t>对发送的数据帧不进⾏编号，也不要求对⽅发回确认；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41491" y="3756436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37524" y="3701835"/>
            <a:ext cx="860869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latin typeface="Microsoft JhengHei UI"/>
                <a:cs typeface="Microsoft JhengHei UI"/>
              </a:rPr>
              <a:t>局域⽹信道的质量很好，因信道质量产⽣差错的概率是很⼩；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4328147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4068" y="4899857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50101" y="4083310"/>
            <a:ext cx="8291195" cy="1169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dirty="0" sz="2500">
                <a:latin typeface="Microsoft JhengHei UI"/>
                <a:cs typeface="Microsoft JhengHei UI"/>
              </a:rPr>
              <a:t>以太⽹提供的服务是尽</a:t>
            </a:r>
            <a:r>
              <a:rPr dirty="0" sz="2500">
                <a:solidFill>
                  <a:srgbClr val="FF2600"/>
                </a:solidFill>
                <a:latin typeface="Microsoft JhengHei UI"/>
                <a:cs typeface="Microsoft JhengHei UI"/>
              </a:rPr>
              <a:t>最⼤努⼒的交付</a:t>
            </a:r>
            <a:r>
              <a:rPr dirty="0" sz="2500">
                <a:latin typeface="Microsoft JhengHei UI"/>
                <a:cs typeface="Microsoft JhengHei UI"/>
              </a:rPr>
              <a:t>，即不可靠的交付； </a:t>
            </a:r>
            <a:r>
              <a:rPr dirty="0" sz="2500">
                <a:latin typeface="Microsoft JhengHei UI"/>
                <a:cs typeface="Microsoft JhengHei UI"/>
              </a:rPr>
              <a:t>如何协调各站发送数据问题。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66645" y="5481968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62678" y="5427365"/>
            <a:ext cx="765492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FF2600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2500">
                <a:latin typeface="Microsoft JhengHei UI"/>
                <a:cs typeface="Microsoft JhengHei UI"/>
              </a:rPr>
              <a:t>发送的数据都</a:t>
            </a:r>
            <a:r>
              <a:rPr dirty="0" sz="2500">
                <a:solidFill>
                  <a:srgbClr val="FF2600"/>
                </a:solidFill>
                <a:latin typeface="Microsoft JhengHei UI"/>
                <a:cs typeface="Microsoft JhengHei UI"/>
              </a:rPr>
              <a:t>使⽤曼彻斯特编码，其缺点如下：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4068" y="6053678"/>
            <a:ext cx="10922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50101" y="5999076"/>
            <a:ext cx="988060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latin typeface="Microsoft JhengHei UI"/>
                <a:cs typeface="Microsoft JhengHei UI"/>
              </a:rPr>
              <a:t>频带宽度⽐原始的基带信号增加了⼀倍（每秒传送的码元数加倍了）。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CSMA</a:t>
            </a:r>
            <a:r>
              <a:rPr dirty="0" sz="3600">
                <a:latin typeface="Arial"/>
                <a:cs typeface="Arial"/>
              </a:rPr>
              <a:t>/</a:t>
            </a:r>
            <a:r>
              <a:rPr dirty="0" sz="3600" spc="15">
                <a:latin typeface="Arial"/>
                <a:cs typeface="Arial"/>
              </a:rPr>
              <a:t>CD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416108" y="7790758"/>
            <a:ext cx="908685" cy="2138680"/>
          </a:xfrm>
          <a:custGeom>
            <a:avLst/>
            <a:gdLst/>
            <a:ahLst/>
            <a:cxnLst/>
            <a:rect l="l" t="t" r="r" b="b"/>
            <a:pathLst>
              <a:path w="908684" h="2138679">
                <a:moveTo>
                  <a:pt x="0" y="0"/>
                </a:moveTo>
                <a:lnTo>
                  <a:pt x="0" y="2138091"/>
                </a:lnTo>
                <a:lnTo>
                  <a:pt x="908391" y="2138091"/>
                </a:lnTo>
                <a:lnTo>
                  <a:pt x="90839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984031" y="7790758"/>
            <a:ext cx="888365" cy="2138680"/>
          </a:xfrm>
          <a:custGeom>
            <a:avLst/>
            <a:gdLst/>
            <a:ahLst/>
            <a:cxnLst/>
            <a:rect l="l" t="t" r="r" b="b"/>
            <a:pathLst>
              <a:path w="888365" h="2138679">
                <a:moveTo>
                  <a:pt x="0" y="0"/>
                </a:moveTo>
                <a:lnTo>
                  <a:pt x="0" y="2138091"/>
                </a:lnTo>
                <a:lnTo>
                  <a:pt x="888150" y="2138091"/>
                </a:lnTo>
                <a:lnTo>
                  <a:pt x="888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812929" y="7786701"/>
            <a:ext cx="880110" cy="2142490"/>
          </a:xfrm>
          <a:custGeom>
            <a:avLst/>
            <a:gdLst/>
            <a:ahLst/>
            <a:cxnLst/>
            <a:rect l="l" t="t" r="r" b="b"/>
            <a:pathLst>
              <a:path w="880109" h="2142490">
                <a:moveTo>
                  <a:pt x="0" y="0"/>
                </a:moveTo>
                <a:lnTo>
                  <a:pt x="0" y="2142149"/>
                </a:lnTo>
                <a:lnTo>
                  <a:pt x="880056" y="2142149"/>
                </a:lnTo>
                <a:lnTo>
                  <a:pt x="880056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627669" y="7786701"/>
            <a:ext cx="878205" cy="2142490"/>
          </a:xfrm>
          <a:custGeom>
            <a:avLst/>
            <a:gdLst/>
            <a:ahLst/>
            <a:cxnLst/>
            <a:rect l="l" t="t" r="r" b="b"/>
            <a:pathLst>
              <a:path w="878205" h="2142490">
                <a:moveTo>
                  <a:pt x="0" y="0"/>
                </a:moveTo>
                <a:lnTo>
                  <a:pt x="0" y="2142149"/>
                </a:lnTo>
                <a:lnTo>
                  <a:pt x="878036" y="2142149"/>
                </a:lnTo>
                <a:lnTo>
                  <a:pt x="878036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195594" y="7786701"/>
            <a:ext cx="910590" cy="2142490"/>
          </a:xfrm>
          <a:custGeom>
            <a:avLst/>
            <a:gdLst/>
            <a:ahLst/>
            <a:cxnLst/>
            <a:rect l="l" t="t" r="r" b="b"/>
            <a:pathLst>
              <a:path w="910590" h="2142490">
                <a:moveTo>
                  <a:pt x="0" y="0"/>
                </a:moveTo>
                <a:lnTo>
                  <a:pt x="0" y="2142149"/>
                </a:lnTo>
                <a:lnTo>
                  <a:pt x="910404" y="2142149"/>
                </a:lnTo>
                <a:lnTo>
                  <a:pt x="910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530870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1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636301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1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156302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1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736412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1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836534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1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50178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0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375958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0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56423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0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062662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0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943126" y="7978478"/>
            <a:ext cx="179705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0">
                <a:latin typeface="Arial Rounded MT Bold"/>
                <a:cs typeface="Arial Rounded MT Bold"/>
              </a:rPr>
              <a:t>0</a:t>
            </a:r>
            <a:endParaRPr sz="2050">
              <a:latin typeface="Arial Rounded MT Bold"/>
              <a:cs typeface="Arial Rounded MT Bold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163223" y="8663033"/>
            <a:ext cx="8903970" cy="487045"/>
          </a:xfrm>
          <a:custGeom>
            <a:avLst/>
            <a:gdLst/>
            <a:ahLst/>
            <a:cxnLst/>
            <a:rect l="l" t="t" r="r" b="b"/>
            <a:pathLst>
              <a:path w="8903969" h="487045">
                <a:moveTo>
                  <a:pt x="0" y="0"/>
                </a:moveTo>
                <a:lnTo>
                  <a:pt x="449132" y="0"/>
                </a:lnTo>
                <a:lnTo>
                  <a:pt x="449132" y="486851"/>
                </a:lnTo>
                <a:lnTo>
                  <a:pt x="1367629" y="486851"/>
                </a:lnTo>
                <a:lnTo>
                  <a:pt x="1367629" y="0"/>
                </a:lnTo>
                <a:lnTo>
                  <a:pt x="1816761" y="0"/>
                </a:lnTo>
                <a:lnTo>
                  <a:pt x="1816761" y="486851"/>
                </a:lnTo>
                <a:lnTo>
                  <a:pt x="2284102" y="486851"/>
                </a:lnTo>
                <a:lnTo>
                  <a:pt x="2284102" y="0"/>
                </a:lnTo>
                <a:lnTo>
                  <a:pt x="2733235" y="0"/>
                </a:lnTo>
                <a:lnTo>
                  <a:pt x="2733235" y="486851"/>
                </a:lnTo>
                <a:lnTo>
                  <a:pt x="3182367" y="486851"/>
                </a:lnTo>
                <a:lnTo>
                  <a:pt x="3182367" y="0"/>
                </a:lnTo>
                <a:lnTo>
                  <a:pt x="4100864" y="0"/>
                </a:lnTo>
                <a:lnTo>
                  <a:pt x="4100864" y="486851"/>
                </a:lnTo>
                <a:lnTo>
                  <a:pt x="4999129" y="486851"/>
                </a:lnTo>
                <a:lnTo>
                  <a:pt x="4999129" y="6085"/>
                </a:lnTo>
                <a:lnTo>
                  <a:pt x="5448262" y="0"/>
                </a:lnTo>
                <a:lnTo>
                  <a:pt x="5448262" y="486851"/>
                </a:lnTo>
                <a:lnTo>
                  <a:pt x="5897394" y="486851"/>
                </a:lnTo>
                <a:lnTo>
                  <a:pt x="5897394" y="0"/>
                </a:lnTo>
                <a:lnTo>
                  <a:pt x="6813868" y="0"/>
                </a:lnTo>
                <a:lnTo>
                  <a:pt x="6813868" y="486851"/>
                </a:lnTo>
                <a:lnTo>
                  <a:pt x="7263000" y="486851"/>
                </a:lnTo>
                <a:lnTo>
                  <a:pt x="7263000" y="0"/>
                </a:lnTo>
                <a:lnTo>
                  <a:pt x="7712133" y="0"/>
                </a:lnTo>
                <a:lnTo>
                  <a:pt x="7712133" y="486851"/>
                </a:lnTo>
                <a:lnTo>
                  <a:pt x="8161266" y="486851"/>
                </a:lnTo>
                <a:lnTo>
                  <a:pt x="8161266" y="0"/>
                </a:lnTo>
                <a:lnTo>
                  <a:pt x="8610398" y="0"/>
                </a:lnTo>
                <a:lnTo>
                  <a:pt x="8610398" y="486851"/>
                </a:lnTo>
                <a:lnTo>
                  <a:pt x="8903751" y="486851"/>
                </a:lnTo>
              </a:path>
            </a:pathLst>
          </a:custGeom>
          <a:ln w="121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181836" y="7841472"/>
            <a:ext cx="15875" cy="2093595"/>
          </a:xfrm>
          <a:custGeom>
            <a:avLst/>
            <a:gdLst/>
            <a:ahLst/>
            <a:cxnLst/>
            <a:rect l="l" t="t" r="r" b="b"/>
            <a:pathLst>
              <a:path w="15875" h="2093595">
                <a:moveTo>
                  <a:pt x="13353" y="2044778"/>
                </a:moveTo>
                <a:lnTo>
                  <a:pt x="6474" y="2044778"/>
                </a:lnTo>
                <a:lnTo>
                  <a:pt x="3641" y="2047618"/>
                </a:lnTo>
                <a:lnTo>
                  <a:pt x="3641" y="2091029"/>
                </a:lnTo>
                <a:lnTo>
                  <a:pt x="6474" y="2093462"/>
                </a:lnTo>
                <a:lnTo>
                  <a:pt x="13353" y="2093462"/>
                </a:lnTo>
                <a:lnTo>
                  <a:pt x="15780" y="2091029"/>
                </a:lnTo>
                <a:lnTo>
                  <a:pt x="15780" y="2047618"/>
                </a:lnTo>
                <a:lnTo>
                  <a:pt x="13353" y="2044778"/>
                </a:lnTo>
                <a:close/>
              </a:path>
              <a:path w="15875" h="2093595">
                <a:moveTo>
                  <a:pt x="12948" y="1959579"/>
                </a:moveTo>
                <a:lnTo>
                  <a:pt x="6474" y="1959579"/>
                </a:lnTo>
                <a:lnTo>
                  <a:pt x="3641" y="1962419"/>
                </a:lnTo>
                <a:lnTo>
                  <a:pt x="3641" y="2005831"/>
                </a:lnTo>
                <a:lnTo>
                  <a:pt x="6474" y="2008264"/>
                </a:lnTo>
                <a:lnTo>
                  <a:pt x="12948" y="2008264"/>
                </a:lnTo>
                <a:lnTo>
                  <a:pt x="15780" y="2005831"/>
                </a:lnTo>
                <a:lnTo>
                  <a:pt x="15780" y="1962419"/>
                </a:lnTo>
                <a:lnTo>
                  <a:pt x="12948" y="1959579"/>
                </a:lnTo>
                <a:close/>
              </a:path>
              <a:path w="15875" h="2093595">
                <a:moveTo>
                  <a:pt x="12948" y="1874380"/>
                </a:moveTo>
                <a:lnTo>
                  <a:pt x="6069" y="1874380"/>
                </a:lnTo>
                <a:lnTo>
                  <a:pt x="3237" y="1877220"/>
                </a:lnTo>
                <a:lnTo>
                  <a:pt x="3237" y="1880466"/>
                </a:lnTo>
                <a:lnTo>
                  <a:pt x="3641" y="1916979"/>
                </a:lnTo>
                <a:lnTo>
                  <a:pt x="3641" y="1920630"/>
                </a:lnTo>
                <a:lnTo>
                  <a:pt x="6069" y="1923066"/>
                </a:lnTo>
                <a:lnTo>
                  <a:pt x="12948" y="1923066"/>
                </a:lnTo>
                <a:lnTo>
                  <a:pt x="15780" y="1920630"/>
                </a:lnTo>
                <a:lnTo>
                  <a:pt x="15780" y="1916979"/>
                </a:lnTo>
                <a:lnTo>
                  <a:pt x="15376" y="1880466"/>
                </a:lnTo>
                <a:lnTo>
                  <a:pt x="15376" y="1877220"/>
                </a:lnTo>
                <a:lnTo>
                  <a:pt x="12948" y="1874380"/>
                </a:lnTo>
                <a:close/>
              </a:path>
              <a:path w="15875" h="2093595">
                <a:moveTo>
                  <a:pt x="12544" y="1789182"/>
                </a:moveTo>
                <a:lnTo>
                  <a:pt x="6069" y="1789182"/>
                </a:lnTo>
                <a:lnTo>
                  <a:pt x="3237" y="1792020"/>
                </a:lnTo>
                <a:lnTo>
                  <a:pt x="3237" y="1835432"/>
                </a:lnTo>
                <a:lnTo>
                  <a:pt x="6069" y="1837865"/>
                </a:lnTo>
                <a:lnTo>
                  <a:pt x="12948" y="1837865"/>
                </a:lnTo>
                <a:lnTo>
                  <a:pt x="15376" y="1835432"/>
                </a:lnTo>
                <a:lnTo>
                  <a:pt x="15376" y="1792020"/>
                </a:lnTo>
                <a:lnTo>
                  <a:pt x="12544" y="1789182"/>
                </a:lnTo>
                <a:close/>
              </a:path>
              <a:path w="15875" h="2093595">
                <a:moveTo>
                  <a:pt x="12544" y="1703981"/>
                </a:moveTo>
                <a:lnTo>
                  <a:pt x="5664" y="1703981"/>
                </a:lnTo>
                <a:lnTo>
                  <a:pt x="3237" y="1706821"/>
                </a:lnTo>
                <a:lnTo>
                  <a:pt x="3237" y="1750233"/>
                </a:lnTo>
                <a:lnTo>
                  <a:pt x="6069" y="1752667"/>
                </a:lnTo>
                <a:lnTo>
                  <a:pt x="12544" y="1752667"/>
                </a:lnTo>
                <a:lnTo>
                  <a:pt x="15376" y="1750233"/>
                </a:lnTo>
                <a:lnTo>
                  <a:pt x="15376" y="1706821"/>
                </a:lnTo>
                <a:lnTo>
                  <a:pt x="12544" y="1703981"/>
                </a:lnTo>
                <a:close/>
              </a:path>
              <a:path w="15875" h="2093595">
                <a:moveTo>
                  <a:pt x="12544" y="1618783"/>
                </a:moveTo>
                <a:lnTo>
                  <a:pt x="5664" y="1618783"/>
                </a:lnTo>
                <a:lnTo>
                  <a:pt x="2832" y="1621622"/>
                </a:lnTo>
                <a:lnTo>
                  <a:pt x="2832" y="1665034"/>
                </a:lnTo>
                <a:lnTo>
                  <a:pt x="5664" y="1667468"/>
                </a:lnTo>
                <a:lnTo>
                  <a:pt x="12544" y="1667468"/>
                </a:lnTo>
                <a:lnTo>
                  <a:pt x="14971" y="1665034"/>
                </a:lnTo>
                <a:lnTo>
                  <a:pt x="14971" y="1621622"/>
                </a:lnTo>
                <a:lnTo>
                  <a:pt x="12544" y="1618783"/>
                </a:lnTo>
                <a:close/>
              </a:path>
              <a:path w="15875" h="2093595">
                <a:moveTo>
                  <a:pt x="12138" y="1533584"/>
                </a:moveTo>
                <a:lnTo>
                  <a:pt x="5664" y="1533584"/>
                </a:lnTo>
                <a:lnTo>
                  <a:pt x="2832" y="1536424"/>
                </a:lnTo>
                <a:lnTo>
                  <a:pt x="2832" y="1579834"/>
                </a:lnTo>
                <a:lnTo>
                  <a:pt x="5664" y="1582269"/>
                </a:lnTo>
                <a:lnTo>
                  <a:pt x="12138" y="1582269"/>
                </a:lnTo>
                <a:lnTo>
                  <a:pt x="14971" y="1579834"/>
                </a:lnTo>
                <a:lnTo>
                  <a:pt x="14971" y="1536424"/>
                </a:lnTo>
                <a:lnTo>
                  <a:pt x="12138" y="1533584"/>
                </a:lnTo>
                <a:close/>
              </a:path>
              <a:path w="15875" h="2093595">
                <a:moveTo>
                  <a:pt x="12138" y="1448385"/>
                </a:moveTo>
                <a:lnTo>
                  <a:pt x="5261" y="1448385"/>
                </a:lnTo>
                <a:lnTo>
                  <a:pt x="2429" y="1451223"/>
                </a:lnTo>
                <a:lnTo>
                  <a:pt x="2429" y="1454470"/>
                </a:lnTo>
                <a:lnTo>
                  <a:pt x="2832" y="1490983"/>
                </a:lnTo>
                <a:lnTo>
                  <a:pt x="2832" y="1494635"/>
                </a:lnTo>
                <a:lnTo>
                  <a:pt x="5261" y="1497070"/>
                </a:lnTo>
                <a:lnTo>
                  <a:pt x="12138" y="1497070"/>
                </a:lnTo>
                <a:lnTo>
                  <a:pt x="14971" y="1494635"/>
                </a:lnTo>
                <a:lnTo>
                  <a:pt x="14971" y="1490983"/>
                </a:lnTo>
                <a:lnTo>
                  <a:pt x="14567" y="1454470"/>
                </a:lnTo>
                <a:lnTo>
                  <a:pt x="14567" y="1451223"/>
                </a:lnTo>
                <a:lnTo>
                  <a:pt x="12138" y="1448385"/>
                </a:lnTo>
                <a:close/>
              </a:path>
              <a:path w="15875" h="2093595">
                <a:moveTo>
                  <a:pt x="11733" y="1363185"/>
                </a:moveTo>
                <a:lnTo>
                  <a:pt x="5261" y="1363185"/>
                </a:lnTo>
                <a:lnTo>
                  <a:pt x="2429" y="1366025"/>
                </a:lnTo>
                <a:lnTo>
                  <a:pt x="2429" y="1409436"/>
                </a:lnTo>
                <a:lnTo>
                  <a:pt x="5261" y="1411870"/>
                </a:lnTo>
                <a:lnTo>
                  <a:pt x="12138" y="1411870"/>
                </a:lnTo>
                <a:lnTo>
                  <a:pt x="14567" y="1409436"/>
                </a:lnTo>
                <a:lnTo>
                  <a:pt x="14567" y="1366025"/>
                </a:lnTo>
                <a:lnTo>
                  <a:pt x="11733" y="1363185"/>
                </a:lnTo>
                <a:close/>
              </a:path>
              <a:path w="15875" h="2093595">
                <a:moveTo>
                  <a:pt x="11733" y="1277986"/>
                </a:moveTo>
                <a:lnTo>
                  <a:pt x="4856" y="1277986"/>
                </a:lnTo>
                <a:lnTo>
                  <a:pt x="2429" y="1280826"/>
                </a:lnTo>
                <a:lnTo>
                  <a:pt x="2429" y="1324238"/>
                </a:lnTo>
                <a:lnTo>
                  <a:pt x="5261" y="1326671"/>
                </a:lnTo>
                <a:lnTo>
                  <a:pt x="11733" y="1326671"/>
                </a:lnTo>
                <a:lnTo>
                  <a:pt x="14567" y="1324238"/>
                </a:lnTo>
                <a:lnTo>
                  <a:pt x="14567" y="1280826"/>
                </a:lnTo>
                <a:lnTo>
                  <a:pt x="11733" y="1277986"/>
                </a:lnTo>
                <a:close/>
              </a:path>
              <a:path w="15875" h="2093595">
                <a:moveTo>
                  <a:pt x="11733" y="1192787"/>
                </a:moveTo>
                <a:lnTo>
                  <a:pt x="4856" y="1192787"/>
                </a:lnTo>
                <a:lnTo>
                  <a:pt x="2024" y="1195627"/>
                </a:lnTo>
                <a:lnTo>
                  <a:pt x="2024" y="1239038"/>
                </a:lnTo>
                <a:lnTo>
                  <a:pt x="4856" y="1241473"/>
                </a:lnTo>
                <a:lnTo>
                  <a:pt x="11733" y="1241473"/>
                </a:lnTo>
                <a:lnTo>
                  <a:pt x="14162" y="1239038"/>
                </a:lnTo>
                <a:lnTo>
                  <a:pt x="14162" y="1195627"/>
                </a:lnTo>
                <a:lnTo>
                  <a:pt x="11733" y="1192787"/>
                </a:lnTo>
                <a:close/>
              </a:path>
              <a:path w="15875" h="2093595">
                <a:moveTo>
                  <a:pt x="11330" y="1107589"/>
                </a:moveTo>
                <a:lnTo>
                  <a:pt x="4856" y="1107589"/>
                </a:lnTo>
                <a:lnTo>
                  <a:pt x="2024" y="1110429"/>
                </a:lnTo>
                <a:lnTo>
                  <a:pt x="2024" y="1153839"/>
                </a:lnTo>
                <a:lnTo>
                  <a:pt x="4856" y="1156273"/>
                </a:lnTo>
                <a:lnTo>
                  <a:pt x="11330" y="1156273"/>
                </a:lnTo>
                <a:lnTo>
                  <a:pt x="14162" y="1153839"/>
                </a:lnTo>
                <a:lnTo>
                  <a:pt x="14162" y="1110429"/>
                </a:lnTo>
                <a:lnTo>
                  <a:pt x="11330" y="1107589"/>
                </a:lnTo>
                <a:close/>
              </a:path>
              <a:path w="15875" h="2093595">
                <a:moveTo>
                  <a:pt x="11330" y="1022388"/>
                </a:moveTo>
                <a:lnTo>
                  <a:pt x="4451" y="1022388"/>
                </a:lnTo>
                <a:lnTo>
                  <a:pt x="1619" y="1025228"/>
                </a:lnTo>
                <a:lnTo>
                  <a:pt x="1619" y="1028475"/>
                </a:lnTo>
                <a:lnTo>
                  <a:pt x="2024" y="1064988"/>
                </a:lnTo>
                <a:lnTo>
                  <a:pt x="2024" y="1068640"/>
                </a:lnTo>
                <a:lnTo>
                  <a:pt x="4451" y="1071074"/>
                </a:lnTo>
                <a:lnTo>
                  <a:pt x="11330" y="1071074"/>
                </a:lnTo>
                <a:lnTo>
                  <a:pt x="14162" y="1068640"/>
                </a:lnTo>
                <a:lnTo>
                  <a:pt x="14162" y="1064988"/>
                </a:lnTo>
                <a:lnTo>
                  <a:pt x="13757" y="1028475"/>
                </a:lnTo>
                <a:lnTo>
                  <a:pt x="13757" y="1025228"/>
                </a:lnTo>
                <a:lnTo>
                  <a:pt x="11330" y="1022388"/>
                </a:lnTo>
                <a:close/>
              </a:path>
              <a:path w="15875" h="2093595">
                <a:moveTo>
                  <a:pt x="10925" y="937190"/>
                </a:moveTo>
                <a:lnTo>
                  <a:pt x="4451" y="937190"/>
                </a:lnTo>
                <a:lnTo>
                  <a:pt x="1619" y="940030"/>
                </a:lnTo>
                <a:lnTo>
                  <a:pt x="1619" y="983441"/>
                </a:lnTo>
                <a:lnTo>
                  <a:pt x="4451" y="985874"/>
                </a:lnTo>
                <a:lnTo>
                  <a:pt x="11330" y="985874"/>
                </a:lnTo>
                <a:lnTo>
                  <a:pt x="13757" y="983441"/>
                </a:lnTo>
                <a:lnTo>
                  <a:pt x="13757" y="940030"/>
                </a:lnTo>
                <a:lnTo>
                  <a:pt x="10925" y="937190"/>
                </a:lnTo>
                <a:close/>
              </a:path>
              <a:path w="15875" h="2093595">
                <a:moveTo>
                  <a:pt x="10925" y="851990"/>
                </a:moveTo>
                <a:lnTo>
                  <a:pt x="4046" y="851990"/>
                </a:lnTo>
                <a:lnTo>
                  <a:pt x="1619" y="854831"/>
                </a:lnTo>
                <a:lnTo>
                  <a:pt x="1619" y="898242"/>
                </a:lnTo>
                <a:lnTo>
                  <a:pt x="4451" y="900676"/>
                </a:lnTo>
                <a:lnTo>
                  <a:pt x="10925" y="900676"/>
                </a:lnTo>
                <a:lnTo>
                  <a:pt x="13757" y="898242"/>
                </a:lnTo>
                <a:lnTo>
                  <a:pt x="13757" y="854831"/>
                </a:lnTo>
                <a:lnTo>
                  <a:pt x="10925" y="851990"/>
                </a:lnTo>
                <a:close/>
              </a:path>
              <a:path w="15875" h="2093595">
                <a:moveTo>
                  <a:pt x="10521" y="766792"/>
                </a:moveTo>
                <a:lnTo>
                  <a:pt x="4046" y="766792"/>
                </a:lnTo>
                <a:lnTo>
                  <a:pt x="1214" y="769632"/>
                </a:lnTo>
                <a:lnTo>
                  <a:pt x="1214" y="813042"/>
                </a:lnTo>
                <a:lnTo>
                  <a:pt x="4046" y="815477"/>
                </a:lnTo>
                <a:lnTo>
                  <a:pt x="10925" y="815477"/>
                </a:lnTo>
                <a:lnTo>
                  <a:pt x="13353" y="813042"/>
                </a:lnTo>
                <a:lnTo>
                  <a:pt x="13353" y="769632"/>
                </a:lnTo>
                <a:lnTo>
                  <a:pt x="10521" y="766792"/>
                </a:lnTo>
                <a:close/>
              </a:path>
              <a:path w="15875" h="2093595">
                <a:moveTo>
                  <a:pt x="10521" y="681592"/>
                </a:moveTo>
                <a:lnTo>
                  <a:pt x="4046" y="681592"/>
                </a:lnTo>
                <a:lnTo>
                  <a:pt x="1214" y="684432"/>
                </a:lnTo>
                <a:lnTo>
                  <a:pt x="1214" y="727843"/>
                </a:lnTo>
                <a:lnTo>
                  <a:pt x="4046" y="730277"/>
                </a:lnTo>
                <a:lnTo>
                  <a:pt x="10521" y="730277"/>
                </a:lnTo>
                <a:lnTo>
                  <a:pt x="13353" y="727843"/>
                </a:lnTo>
                <a:lnTo>
                  <a:pt x="13353" y="684432"/>
                </a:lnTo>
                <a:lnTo>
                  <a:pt x="10521" y="681592"/>
                </a:lnTo>
                <a:close/>
              </a:path>
              <a:path w="15875" h="2093595">
                <a:moveTo>
                  <a:pt x="10521" y="596393"/>
                </a:moveTo>
                <a:lnTo>
                  <a:pt x="3641" y="596393"/>
                </a:lnTo>
                <a:lnTo>
                  <a:pt x="809" y="599233"/>
                </a:lnTo>
                <a:lnTo>
                  <a:pt x="809" y="602480"/>
                </a:lnTo>
                <a:lnTo>
                  <a:pt x="1214" y="638993"/>
                </a:lnTo>
                <a:lnTo>
                  <a:pt x="1214" y="642644"/>
                </a:lnTo>
                <a:lnTo>
                  <a:pt x="3641" y="645078"/>
                </a:lnTo>
                <a:lnTo>
                  <a:pt x="10521" y="645078"/>
                </a:lnTo>
                <a:lnTo>
                  <a:pt x="13353" y="642644"/>
                </a:lnTo>
                <a:lnTo>
                  <a:pt x="13353" y="638993"/>
                </a:lnTo>
                <a:lnTo>
                  <a:pt x="12948" y="602480"/>
                </a:lnTo>
                <a:lnTo>
                  <a:pt x="12948" y="599233"/>
                </a:lnTo>
                <a:lnTo>
                  <a:pt x="10521" y="596393"/>
                </a:lnTo>
                <a:close/>
              </a:path>
              <a:path w="15875" h="2093595">
                <a:moveTo>
                  <a:pt x="10115" y="511194"/>
                </a:moveTo>
                <a:lnTo>
                  <a:pt x="3641" y="511194"/>
                </a:lnTo>
                <a:lnTo>
                  <a:pt x="809" y="514034"/>
                </a:lnTo>
                <a:lnTo>
                  <a:pt x="809" y="557445"/>
                </a:lnTo>
                <a:lnTo>
                  <a:pt x="3641" y="559880"/>
                </a:lnTo>
                <a:lnTo>
                  <a:pt x="10521" y="559880"/>
                </a:lnTo>
                <a:lnTo>
                  <a:pt x="12948" y="557445"/>
                </a:lnTo>
                <a:lnTo>
                  <a:pt x="12948" y="514034"/>
                </a:lnTo>
                <a:lnTo>
                  <a:pt x="10115" y="511194"/>
                </a:lnTo>
                <a:close/>
              </a:path>
              <a:path w="15875" h="2093595">
                <a:moveTo>
                  <a:pt x="10115" y="425996"/>
                </a:moveTo>
                <a:lnTo>
                  <a:pt x="3237" y="425996"/>
                </a:lnTo>
                <a:lnTo>
                  <a:pt x="809" y="428836"/>
                </a:lnTo>
                <a:lnTo>
                  <a:pt x="809" y="472246"/>
                </a:lnTo>
                <a:lnTo>
                  <a:pt x="3641" y="474680"/>
                </a:lnTo>
                <a:lnTo>
                  <a:pt x="10115" y="474680"/>
                </a:lnTo>
                <a:lnTo>
                  <a:pt x="12948" y="472246"/>
                </a:lnTo>
                <a:lnTo>
                  <a:pt x="12948" y="428836"/>
                </a:lnTo>
                <a:lnTo>
                  <a:pt x="10115" y="425996"/>
                </a:lnTo>
                <a:close/>
              </a:path>
              <a:path w="15875" h="2093595">
                <a:moveTo>
                  <a:pt x="9711" y="340796"/>
                </a:moveTo>
                <a:lnTo>
                  <a:pt x="3237" y="340796"/>
                </a:lnTo>
                <a:lnTo>
                  <a:pt x="405" y="343635"/>
                </a:lnTo>
                <a:lnTo>
                  <a:pt x="405" y="387047"/>
                </a:lnTo>
                <a:lnTo>
                  <a:pt x="3237" y="389482"/>
                </a:lnTo>
                <a:lnTo>
                  <a:pt x="10115" y="389482"/>
                </a:lnTo>
                <a:lnTo>
                  <a:pt x="12544" y="387047"/>
                </a:lnTo>
                <a:lnTo>
                  <a:pt x="12544" y="343635"/>
                </a:lnTo>
                <a:lnTo>
                  <a:pt x="9711" y="340796"/>
                </a:lnTo>
                <a:close/>
              </a:path>
              <a:path w="15875" h="2093595">
                <a:moveTo>
                  <a:pt x="9711" y="255597"/>
                </a:moveTo>
                <a:lnTo>
                  <a:pt x="3237" y="255597"/>
                </a:lnTo>
                <a:lnTo>
                  <a:pt x="405" y="258437"/>
                </a:lnTo>
                <a:lnTo>
                  <a:pt x="405" y="301848"/>
                </a:lnTo>
                <a:lnTo>
                  <a:pt x="3237" y="304281"/>
                </a:lnTo>
                <a:lnTo>
                  <a:pt x="9711" y="304281"/>
                </a:lnTo>
                <a:lnTo>
                  <a:pt x="12544" y="301848"/>
                </a:lnTo>
                <a:lnTo>
                  <a:pt x="12544" y="258437"/>
                </a:lnTo>
                <a:lnTo>
                  <a:pt x="9711" y="255597"/>
                </a:lnTo>
                <a:close/>
              </a:path>
              <a:path w="15875" h="2093595">
                <a:moveTo>
                  <a:pt x="9711" y="170397"/>
                </a:moveTo>
                <a:lnTo>
                  <a:pt x="2832" y="170397"/>
                </a:lnTo>
                <a:lnTo>
                  <a:pt x="0" y="173238"/>
                </a:lnTo>
                <a:lnTo>
                  <a:pt x="0" y="176889"/>
                </a:lnTo>
                <a:lnTo>
                  <a:pt x="400" y="212997"/>
                </a:lnTo>
                <a:lnTo>
                  <a:pt x="405" y="216649"/>
                </a:lnTo>
                <a:lnTo>
                  <a:pt x="2832" y="219083"/>
                </a:lnTo>
                <a:lnTo>
                  <a:pt x="9711" y="219083"/>
                </a:lnTo>
                <a:lnTo>
                  <a:pt x="12544" y="216649"/>
                </a:lnTo>
                <a:lnTo>
                  <a:pt x="12544" y="212997"/>
                </a:lnTo>
                <a:lnTo>
                  <a:pt x="12143" y="176889"/>
                </a:lnTo>
                <a:lnTo>
                  <a:pt x="12138" y="173238"/>
                </a:lnTo>
                <a:lnTo>
                  <a:pt x="9711" y="170397"/>
                </a:lnTo>
                <a:close/>
              </a:path>
              <a:path w="15875" h="2093595">
                <a:moveTo>
                  <a:pt x="9306" y="85199"/>
                </a:moveTo>
                <a:lnTo>
                  <a:pt x="2832" y="85199"/>
                </a:lnTo>
                <a:lnTo>
                  <a:pt x="0" y="88039"/>
                </a:lnTo>
                <a:lnTo>
                  <a:pt x="0" y="131450"/>
                </a:lnTo>
                <a:lnTo>
                  <a:pt x="2832" y="133884"/>
                </a:lnTo>
                <a:lnTo>
                  <a:pt x="9711" y="133884"/>
                </a:lnTo>
                <a:lnTo>
                  <a:pt x="12138" y="131450"/>
                </a:lnTo>
                <a:lnTo>
                  <a:pt x="12138" y="88039"/>
                </a:lnTo>
                <a:lnTo>
                  <a:pt x="9306" y="85199"/>
                </a:lnTo>
                <a:close/>
              </a:path>
              <a:path w="15875" h="2093595">
                <a:moveTo>
                  <a:pt x="9306" y="0"/>
                </a:moveTo>
                <a:lnTo>
                  <a:pt x="2429" y="0"/>
                </a:lnTo>
                <a:lnTo>
                  <a:pt x="0" y="2840"/>
                </a:lnTo>
                <a:lnTo>
                  <a:pt x="0" y="46250"/>
                </a:lnTo>
                <a:lnTo>
                  <a:pt x="2832" y="48685"/>
                </a:lnTo>
                <a:lnTo>
                  <a:pt x="9306" y="48685"/>
                </a:lnTo>
                <a:lnTo>
                  <a:pt x="12138" y="46250"/>
                </a:lnTo>
                <a:lnTo>
                  <a:pt x="12138" y="2840"/>
                </a:lnTo>
                <a:lnTo>
                  <a:pt x="93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185478" y="98862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185478" y="98010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185073" y="97158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404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543" y="42599"/>
                </a:lnTo>
                <a:lnTo>
                  <a:pt x="12543" y="46250"/>
                </a:lnTo>
                <a:lnTo>
                  <a:pt x="9710" y="48685"/>
                </a:lnTo>
                <a:lnTo>
                  <a:pt x="6473" y="48685"/>
                </a:lnTo>
                <a:lnTo>
                  <a:pt x="2832" y="48685"/>
                </a:lnTo>
                <a:lnTo>
                  <a:pt x="404" y="46250"/>
                </a:lnTo>
                <a:lnTo>
                  <a:pt x="404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185073" y="96306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185073" y="95454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184668" y="94602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184668" y="937505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184264" y="92898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404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543" y="42599"/>
                </a:lnTo>
                <a:lnTo>
                  <a:pt x="12543" y="46250"/>
                </a:lnTo>
                <a:lnTo>
                  <a:pt x="9710" y="48685"/>
                </a:lnTo>
                <a:lnTo>
                  <a:pt x="6473" y="48685"/>
                </a:lnTo>
                <a:lnTo>
                  <a:pt x="2832" y="48685"/>
                </a:lnTo>
                <a:lnTo>
                  <a:pt x="404" y="46250"/>
                </a:lnTo>
                <a:lnTo>
                  <a:pt x="404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184264" y="92046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84264" y="91194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183859" y="90342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183859" y="89490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183454" y="88638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404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543" y="42599"/>
                </a:lnTo>
                <a:lnTo>
                  <a:pt x="12543" y="46250"/>
                </a:lnTo>
                <a:lnTo>
                  <a:pt x="9710" y="48685"/>
                </a:lnTo>
                <a:lnTo>
                  <a:pt x="6473" y="48685"/>
                </a:lnTo>
                <a:lnTo>
                  <a:pt x="2832" y="48685"/>
                </a:lnTo>
                <a:lnTo>
                  <a:pt x="404" y="46250"/>
                </a:lnTo>
                <a:lnTo>
                  <a:pt x="404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183454" y="87786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183454" y="86934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183050" y="860826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183050" y="852306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182645" y="843786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404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543" y="42599"/>
                </a:lnTo>
                <a:lnTo>
                  <a:pt x="12543" y="46250"/>
                </a:lnTo>
                <a:lnTo>
                  <a:pt x="9710" y="48685"/>
                </a:lnTo>
                <a:lnTo>
                  <a:pt x="6473" y="48685"/>
                </a:lnTo>
                <a:lnTo>
                  <a:pt x="2832" y="48685"/>
                </a:lnTo>
                <a:lnTo>
                  <a:pt x="404" y="46250"/>
                </a:lnTo>
                <a:lnTo>
                  <a:pt x="404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182645" y="835266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182645" y="826746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3005"/>
                </a:moveTo>
                <a:lnTo>
                  <a:pt x="0" y="6491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3005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182241" y="81822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3005"/>
                </a:moveTo>
                <a:lnTo>
                  <a:pt x="0" y="6491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3005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182241" y="80970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3005"/>
                </a:moveTo>
                <a:lnTo>
                  <a:pt x="0" y="6491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3005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181836" y="80118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404" y="43005"/>
                </a:moveTo>
                <a:lnTo>
                  <a:pt x="0" y="6491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543" y="42599"/>
                </a:lnTo>
                <a:lnTo>
                  <a:pt x="12543" y="46250"/>
                </a:lnTo>
                <a:lnTo>
                  <a:pt x="9710" y="48685"/>
                </a:lnTo>
                <a:lnTo>
                  <a:pt x="6473" y="48685"/>
                </a:lnTo>
                <a:lnTo>
                  <a:pt x="2832" y="48685"/>
                </a:lnTo>
                <a:lnTo>
                  <a:pt x="404" y="46250"/>
                </a:lnTo>
                <a:lnTo>
                  <a:pt x="404" y="43005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181836" y="79266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3005"/>
                </a:moveTo>
                <a:lnTo>
                  <a:pt x="0" y="6491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3005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181836" y="78414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3005"/>
                </a:moveTo>
                <a:lnTo>
                  <a:pt x="0" y="6491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3005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077675" y="7841472"/>
            <a:ext cx="12700" cy="2093595"/>
          </a:xfrm>
          <a:custGeom>
            <a:avLst/>
            <a:gdLst/>
            <a:ahLst/>
            <a:cxnLst/>
            <a:rect l="l" t="t" r="r" b="b"/>
            <a:pathLst>
              <a:path w="12700" h="2093595">
                <a:moveTo>
                  <a:pt x="9710" y="2044778"/>
                </a:moveTo>
                <a:lnTo>
                  <a:pt x="2831" y="2044778"/>
                </a:lnTo>
                <a:lnTo>
                  <a:pt x="0" y="2047618"/>
                </a:lnTo>
                <a:lnTo>
                  <a:pt x="0" y="2091029"/>
                </a:lnTo>
                <a:lnTo>
                  <a:pt x="2831" y="2093462"/>
                </a:lnTo>
                <a:lnTo>
                  <a:pt x="9710" y="2093462"/>
                </a:lnTo>
                <a:lnTo>
                  <a:pt x="12138" y="2091029"/>
                </a:lnTo>
                <a:lnTo>
                  <a:pt x="12138" y="2047618"/>
                </a:lnTo>
                <a:lnTo>
                  <a:pt x="9710" y="2044778"/>
                </a:lnTo>
                <a:close/>
              </a:path>
              <a:path w="12700" h="2093595">
                <a:moveTo>
                  <a:pt x="9710" y="1959579"/>
                </a:moveTo>
                <a:lnTo>
                  <a:pt x="2831" y="1959579"/>
                </a:lnTo>
                <a:lnTo>
                  <a:pt x="0" y="1962419"/>
                </a:lnTo>
                <a:lnTo>
                  <a:pt x="0" y="2005831"/>
                </a:lnTo>
                <a:lnTo>
                  <a:pt x="2831" y="2008264"/>
                </a:lnTo>
                <a:lnTo>
                  <a:pt x="9710" y="2008264"/>
                </a:lnTo>
                <a:lnTo>
                  <a:pt x="12138" y="2005831"/>
                </a:lnTo>
                <a:lnTo>
                  <a:pt x="12138" y="1962419"/>
                </a:lnTo>
                <a:lnTo>
                  <a:pt x="9710" y="1959579"/>
                </a:lnTo>
                <a:close/>
              </a:path>
              <a:path w="12700" h="2093595">
                <a:moveTo>
                  <a:pt x="9710" y="1874380"/>
                </a:moveTo>
                <a:lnTo>
                  <a:pt x="2831" y="1874380"/>
                </a:lnTo>
                <a:lnTo>
                  <a:pt x="0" y="1877220"/>
                </a:lnTo>
                <a:lnTo>
                  <a:pt x="0" y="1920630"/>
                </a:lnTo>
                <a:lnTo>
                  <a:pt x="2831" y="1923066"/>
                </a:lnTo>
                <a:lnTo>
                  <a:pt x="9710" y="1923066"/>
                </a:lnTo>
                <a:lnTo>
                  <a:pt x="12138" y="1920630"/>
                </a:lnTo>
                <a:lnTo>
                  <a:pt x="12138" y="1877220"/>
                </a:lnTo>
                <a:lnTo>
                  <a:pt x="9710" y="1874380"/>
                </a:lnTo>
                <a:close/>
              </a:path>
              <a:path w="12700" h="2093595">
                <a:moveTo>
                  <a:pt x="9710" y="1789182"/>
                </a:moveTo>
                <a:lnTo>
                  <a:pt x="2831" y="1789182"/>
                </a:lnTo>
                <a:lnTo>
                  <a:pt x="0" y="1792020"/>
                </a:lnTo>
                <a:lnTo>
                  <a:pt x="0" y="1835432"/>
                </a:lnTo>
                <a:lnTo>
                  <a:pt x="2831" y="1837865"/>
                </a:lnTo>
                <a:lnTo>
                  <a:pt x="9710" y="1837865"/>
                </a:lnTo>
                <a:lnTo>
                  <a:pt x="12138" y="1835432"/>
                </a:lnTo>
                <a:lnTo>
                  <a:pt x="12138" y="1792020"/>
                </a:lnTo>
                <a:lnTo>
                  <a:pt x="9710" y="1789182"/>
                </a:lnTo>
                <a:close/>
              </a:path>
              <a:path w="12700" h="2093595">
                <a:moveTo>
                  <a:pt x="9710" y="1703981"/>
                </a:moveTo>
                <a:lnTo>
                  <a:pt x="2831" y="1703981"/>
                </a:lnTo>
                <a:lnTo>
                  <a:pt x="0" y="1706821"/>
                </a:lnTo>
                <a:lnTo>
                  <a:pt x="0" y="1750233"/>
                </a:lnTo>
                <a:lnTo>
                  <a:pt x="2831" y="1752667"/>
                </a:lnTo>
                <a:lnTo>
                  <a:pt x="9710" y="1752667"/>
                </a:lnTo>
                <a:lnTo>
                  <a:pt x="12138" y="1750233"/>
                </a:lnTo>
                <a:lnTo>
                  <a:pt x="12138" y="1706821"/>
                </a:lnTo>
                <a:lnTo>
                  <a:pt x="9710" y="1703981"/>
                </a:lnTo>
                <a:close/>
              </a:path>
              <a:path w="12700" h="2093595">
                <a:moveTo>
                  <a:pt x="9710" y="1618783"/>
                </a:moveTo>
                <a:lnTo>
                  <a:pt x="2831" y="1618783"/>
                </a:lnTo>
                <a:lnTo>
                  <a:pt x="0" y="1621622"/>
                </a:lnTo>
                <a:lnTo>
                  <a:pt x="0" y="1665034"/>
                </a:lnTo>
                <a:lnTo>
                  <a:pt x="2831" y="1667468"/>
                </a:lnTo>
                <a:lnTo>
                  <a:pt x="9710" y="1667468"/>
                </a:lnTo>
                <a:lnTo>
                  <a:pt x="12138" y="1665034"/>
                </a:lnTo>
                <a:lnTo>
                  <a:pt x="12138" y="1621622"/>
                </a:lnTo>
                <a:lnTo>
                  <a:pt x="9710" y="1618783"/>
                </a:lnTo>
                <a:close/>
              </a:path>
              <a:path w="12700" h="2093595">
                <a:moveTo>
                  <a:pt x="9710" y="1533584"/>
                </a:moveTo>
                <a:lnTo>
                  <a:pt x="2831" y="1533584"/>
                </a:lnTo>
                <a:lnTo>
                  <a:pt x="0" y="1536424"/>
                </a:lnTo>
                <a:lnTo>
                  <a:pt x="0" y="1579834"/>
                </a:lnTo>
                <a:lnTo>
                  <a:pt x="2831" y="1582269"/>
                </a:lnTo>
                <a:lnTo>
                  <a:pt x="9710" y="1582269"/>
                </a:lnTo>
                <a:lnTo>
                  <a:pt x="12138" y="1579834"/>
                </a:lnTo>
                <a:lnTo>
                  <a:pt x="12138" y="1536424"/>
                </a:lnTo>
                <a:lnTo>
                  <a:pt x="9710" y="1533584"/>
                </a:lnTo>
                <a:close/>
              </a:path>
              <a:path w="12700" h="2093595">
                <a:moveTo>
                  <a:pt x="9710" y="1448385"/>
                </a:moveTo>
                <a:lnTo>
                  <a:pt x="2831" y="1448385"/>
                </a:lnTo>
                <a:lnTo>
                  <a:pt x="0" y="1451223"/>
                </a:lnTo>
                <a:lnTo>
                  <a:pt x="0" y="1494635"/>
                </a:lnTo>
                <a:lnTo>
                  <a:pt x="2831" y="1497070"/>
                </a:lnTo>
                <a:lnTo>
                  <a:pt x="9710" y="1497070"/>
                </a:lnTo>
                <a:lnTo>
                  <a:pt x="12138" y="1494635"/>
                </a:lnTo>
                <a:lnTo>
                  <a:pt x="12138" y="1451223"/>
                </a:lnTo>
                <a:lnTo>
                  <a:pt x="9710" y="1448385"/>
                </a:lnTo>
                <a:close/>
              </a:path>
              <a:path w="12700" h="2093595">
                <a:moveTo>
                  <a:pt x="9710" y="1363185"/>
                </a:moveTo>
                <a:lnTo>
                  <a:pt x="2831" y="1363185"/>
                </a:lnTo>
                <a:lnTo>
                  <a:pt x="0" y="1366025"/>
                </a:lnTo>
                <a:lnTo>
                  <a:pt x="0" y="1409436"/>
                </a:lnTo>
                <a:lnTo>
                  <a:pt x="2831" y="1411870"/>
                </a:lnTo>
                <a:lnTo>
                  <a:pt x="9710" y="1411870"/>
                </a:lnTo>
                <a:lnTo>
                  <a:pt x="12138" y="1409436"/>
                </a:lnTo>
                <a:lnTo>
                  <a:pt x="12138" y="1366025"/>
                </a:lnTo>
                <a:lnTo>
                  <a:pt x="9710" y="1363185"/>
                </a:lnTo>
                <a:close/>
              </a:path>
              <a:path w="12700" h="2093595">
                <a:moveTo>
                  <a:pt x="9710" y="1277986"/>
                </a:moveTo>
                <a:lnTo>
                  <a:pt x="2831" y="1277986"/>
                </a:lnTo>
                <a:lnTo>
                  <a:pt x="0" y="1280826"/>
                </a:lnTo>
                <a:lnTo>
                  <a:pt x="0" y="1324238"/>
                </a:lnTo>
                <a:lnTo>
                  <a:pt x="2831" y="1326671"/>
                </a:lnTo>
                <a:lnTo>
                  <a:pt x="9710" y="1326671"/>
                </a:lnTo>
                <a:lnTo>
                  <a:pt x="12138" y="1324238"/>
                </a:lnTo>
                <a:lnTo>
                  <a:pt x="12138" y="1280826"/>
                </a:lnTo>
                <a:lnTo>
                  <a:pt x="9710" y="1277986"/>
                </a:lnTo>
                <a:close/>
              </a:path>
              <a:path w="12700" h="2093595">
                <a:moveTo>
                  <a:pt x="9710" y="1192787"/>
                </a:moveTo>
                <a:lnTo>
                  <a:pt x="2831" y="1192787"/>
                </a:lnTo>
                <a:lnTo>
                  <a:pt x="0" y="1195627"/>
                </a:lnTo>
                <a:lnTo>
                  <a:pt x="0" y="1239038"/>
                </a:lnTo>
                <a:lnTo>
                  <a:pt x="2831" y="1241473"/>
                </a:lnTo>
                <a:lnTo>
                  <a:pt x="9710" y="1241473"/>
                </a:lnTo>
                <a:lnTo>
                  <a:pt x="12138" y="1239038"/>
                </a:lnTo>
                <a:lnTo>
                  <a:pt x="12138" y="1195627"/>
                </a:lnTo>
                <a:lnTo>
                  <a:pt x="9710" y="1192787"/>
                </a:lnTo>
                <a:close/>
              </a:path>
              <a:path w="12700" h="2093595">
                <a:moveTo>
                  <a:pt x="9710" y="1107589"/>
                </a:moveTo>
                <a:lnTo>
                  <a:pt x="2831" y="1107589"/>
                </a:lnTo>
                <a:lnTo>
                  <a:pt x="0" y="1110429"/>
                </a:lnTo>
                <a:lnTo>
                  <a:pt x="0" y="1153839"/>
                </a:lnTo>
                <a:lnTo>
                  <a:pt x="2831" y="1156273"/>
                </a:lnTo>
                <a:lnTo>
                  <a:pt x="9710" y="1156273"/>
                </a:lnTo>
                <a:lnTo>
                  <a:pt x="12138" y="1153839"/>
                </a:lnTo>
                <a:lnTo>
                  <a:pt x="12138" y="1110429"/>
                </a:lnTo>
                <a:lnTo>
                  <a:pt x="9710" y="1107589"/>
                </a:lnTo>
                <a:close/>
              </a:path>
              <a:path w="12700" h="2093595">
                <a:moveTo>
                  <a:pt x="9710" y="1022388"/>
                </a:moveTo>
                <a:lnTo>
                  <a:pt x="2831" y="1022388"/>
                </a:lnTo>
                <a:lnTo>
                  <a:pt x="0" y="1025228"/>
                </a:lnTo>
                <a:lnTo>
                  <a:pt x="0" y="1068640"/>
                </a:lnTo>
                <a:lnTo>
                  <a:pt x="2831" y="1071074"/>
                </a:lnTo>
                <a:lnTo>
                  <a:pt x="9710" y="1071074"/>
                </a:lnTo>
                <a:lnTo>
                  <a:pt x="12138" y="1068640"/>
                </a:lnTo>
                <a:lnTo>
                  <a:pt x="12138" y="1025228"/>
                </a:lnTo>
                <a:lnTo>
                  <a:pt x="9710" y="1022388"/>
                </a:lnTo>
                <a:close/>
              </a:path>
              <a:path w="12700" h="2093595">
                <a:moveTo>
                  <a:pt x="9710" y="937190"/>
                </a:moveTo>
                <a:lnTo>
                  <a:pt x="2831" y="937190"/>
                </a:lnTo>
                <a:lnTo>
                  <a:pt x="0" y="940030"/>
                </a:lnTo>
                <a:lnTo>
                  <a:pt x="0" y="983441"/>
                </a:lnTo>
                <a:lnTo>
                  <a:pt x="2831" y="985874"/>
                </a:lnTo>
                <a:lnTo>
                  <a:pt x="9710" y="985874"/>
                </a:lnTo>
                <a:lnTo>
                  <a:pt x="12138" y="983441"/>
                </a:lnTo>
                <a:lnTo>
                  <a:pt x="12138" y="940030"/>
                </a:lnTo>
                <a:lnTo>
                  <a:pt x="9710" y="937190"/>
                </a:lnTo>
                <a:close/>
              </a:path>
              <a:path w="12700" h="2093595">
                <a:moveTo>
                  <a:pt x="9710" y="851990"/>
                </a:moveTo>
                <a:lnTo>
                  <a:pt x="2831" y="851990"/>
                </a:lnTo>
                <a:lnTo>
                  <a:pt x="0" y="854831"/>
                </a:lnTo>
                <a:lnTo>
                  <a:pt x="0" y="898242"/>
                </a:lnTo>
                <a:lnTo>
                  <a:pt x="2831" y="900676"/>
                </a:lnTo>
                <a:lnTo>
                  <a:pt x="9710" y="900676"/>
                </a:lnTo>
                <a:lnTo>
                  <a:pt x="12138" y="898242"/>
                </a:lnTo>
                <a:lnTo>
                  <a:pt x="12138" y="854831"/>
                </a:lnTo>
                <a:lnTo>
                  <a:pt x="9710" y="851990"/>
                </a:lnTo>
                <a:close/>
              </a:path>
              <a:path w="12700" h="2093595">
                <a:moveTo>
                  <a:pt x="9710" y="766792"/>
                </a:moveTo>
                <a:lnTo>
                  <a:pt x="2831" y="766792"/>
                </a:lnTo>
                <a:lnTo>
                  <a:pt x="0" y="769632"/>
                </a:lnTo>
                <a:lnTo>
                  <a:pt x="0" y="813042"/>
                </a:lnTo>
                <a:lnTo>
                  <a:pt x="2831" y="815477"/>
                </a:lnTo>
                <a:lnTo>
                  <a:pt x="9710" y="815477"/>
                </a:lnTo>
                <a:lnTo>
                  <a:pt x="12138" y="813042"/>
                </a:lnTo>
                <a:lnTo>
                  <a:pt x="12138" y="769632"/>
                </a:lnTo>
                <a:lnTo>
                  <a:pt x="9710" y="766792"/>
                </a:lnTo>
                <a:close/>
              </a:path>
              <a:path w="12700" h="2093595">
                <a:moveTo>
                  <a:pt x="9710" y="681592"/>
                </a:moveTo>
                <a:lnTo>
                  <a:pt x="2831" y="681592"/>
                </a:lnTo>
                <a:lnTo>
                  <a:pt x="0" y="684432"/>
                </a:lnTo>
                <a:lnTo>
                  <a:pt x="0" y="727843"/>
                </a:lnTo>
                <a:lnTo>
                  <a:pt x="2831" y="730277"/>
                </a:lnTo>
                <a:lnTo>
                  <a:pt x="9710" y="730277"/>
                </a:lnTo>
                <a:lnTo>
                  <a:pt x="12138" y="727843"/>
                </a:lnTo>
                <a:lnTo>
                  <a:pt x="12138" y="684432"/>
                </a:lnTo>
                <a:lnTo>
                  <a:pt x="9710" y="681592"/>
                </a:lnTo>
                <a:close/>
              </a:path>
              <a:path w="12700" h="2093595">
                <a:moveTo>
                  <a:pt x="9710" y="596393"/>
                </a:moveTo>
                <a:lnTo>
                  <a:pt x="2831" y="596393"/>
                </a:lnTo>
                <a:lnTo>
                  <a:pt x="0" y="599233"/>
                </a:lnTo>
                <a:lnTo>
                  <a:pt x="0" y="642644"/>
                </a:lnTo>
                <a:lnTo>
                  <a:pt x="2831" y="645078"/>
                </a:lnTo>
                <a:lnTo>
                  <a:pt x="9710" y="645078"/>
                </a:lnTo>
                <a:lnTo>
                  <a:pt x="12138" y="642644"/>
                </a:lnTo>
                <a:lnTo>
                  <a:pt x="12138" y="599233"/>
                </a:lnTo>
                <a:lnTo>
                  <a:pt x="9710" y="596393"/>
                </a:lnTo>
                <a:close/>
              </a:path>
              <a:path w="12700" h="2093595">
                <a:moveTo>
                  <a:pt x="9710" y="511194"/>
                </a:moveTo>
                <a:lnTo>
                  <a:pt x="2831" y="511194"/>
                </a:lnTo>
                <a:lnTo>
                  <a:pt x="0" y="514034"/>
                </a:lnTo>
                <a:lnTo>
                  <a:pt x="0" y="557445"/>
                </a:lnTo>
                <a:lnTo>
                  <a:pt x="2831" y="559880"/>
                </a:lnTo>
                <a:lnTo>
                  <a:pt x="9710" y="559880"/>
                </a:lnTo>
                <a:lnTo>
                  <a:pt x="12138" y="557445"/>
                </a:lnTo>
                <a:lnTo>
                  <a:pt x="12138" y="514034"/>
                </a:lnTo>
                <a:lnTo>
                  <a:pt x="9710" y="511194"/>
                </a:lnTo>
                <a:close/>
              </a:path>
              <a:path w="12700" h="2093595">
                <a:moveTo>
                  <a:pt x="9710" y="425996"/>
                </a:moveTo>
                <a:lnTo>
                  <a:pt x="2831" y="425996"/>
                </a:lnTo>
                <a:lnTo>
                  <a:pt x="0" y="428836"/>
                </a:lnTo>
                <a:lnTo>
                  <a:pt x="0" y="472246"/>
                </a:lnTo>
                <a:lnTo>
                  <a:pt x="2831" y="474680"/>
                </a:lnTo>
                <a:lnTo>
                  <a:pt x="9710" y="474680"/>
                </a:lnTo>
                <a:lnTo>
                  <a:pt x="12138" y="472246"/>
                </a:lnTo>
                <a:lnTo>
                  <a:pt x="12138" y="428836"/>
                </a:lnTo>
                <a:lnTo>
                  <a:pt x="9710" y="425996"/>
                </a:lnTo>
                <a:close/>
              </a:path>
              <a:path w="12700" h="2093595">
                <a:moveTo>
                  <a:pt x="9710" y="340796"/>
                </a:moveTo>
                <a:lnTo>
                  <a:pt x="2831" y="340796"/>
                </a:lnTo>
                <a:lnTo>
                  <a:pt x="0" y="343635"/>
                </a:lnTo>
                <a:lnTo>
                  <a:pt x="0" y="387047"/>
                </a:lnTo>
                <a:lnTo>
                  <a:pt x="2831" y="389482"/>
                </a:lnTo>
                <a:lnTo>
                  <a:pt x="9710" y="389482"/>
                </a:lnTo>
                <a:lnTo>
                  <a:pt x="12138" y="387047"/>
                </a:lnTo>
                <a:lnTo>
                  <a:pt x="12138" y="343635"/>
                </a:lnTo>
                <a:lnTo>
                  <a:pt x="9710" y="340796"/>
                </a:lnTo>
                <a:close/>
              </a:path>
              <a:path w="12700" h="2093595">
                <a:moveTo>
                  <a:pt x="9710" y="255597"/>
                </a:moveTo>
                <a:lnTo>
                  <a:pt x="2831" y="255597"/>
                </a:lnTo>
                <a:lnTo>
                  <a:pt x="0" y="258437"/>
                </a:lnTo>
                <a:lnTo>
                  <a:pt x="0" y="301848"/>
                </a:lnTo>
                <a:lnTo>
                  <a:pt x="2831" y="304281"/>
                </a:lnTo>
                <a:lnTo>
                  <a:pt x="9710" y="304281"/>
                </a:lnTo>
                <a:lnTo>
                  <a:pt x="12138" y="301848"/>
                </a:lnTo>
                <a:lnTo>
                  <a:pt x="12138" y="258437"/>
                </a:lnTo>
                <a:lnTo>
                  <a:pt x="9710" y="255597"/>
                </a:lnTo>
                <a:close/>
              </a:path>
              <a:path w="12700" h="2093595">
                <a:moveTo>
                  <a:pt x="9710" y="170397"/>
                </a:moveTo>
                <a:lnTo>
                  <a:pt x="2831" y="170397"/>
                </a:lnTo>
                <a:lnTo>
                  <a:pt x="0" y="173238"/>
                </a:lnTo>
                <a:lnTo>
                  <a:pt x="0" y="216649"/>
                </a:lnTo>
                <a:lnTo>
                  <a:pt x="2831" y="219083"/>
                </a:lnTo>
                <a:lnTo>
                  <a:pt x="9710" y="219083"/>
                </a:lnTo>
                <a:lnTo>
                  <a:pt x="12138" y="216649"/>
                </a:lnTo>
                <a:lnTo>
                  <a:pt x="12138" y="173238"/>
                </a:lnTo>
                <a:lnTo>
                  <a:pt x="9710" y="170397"/>
                </a:lnTo>
                <a:close/>
              </a:path>
              <a:path w="12700" h="2093595">
                <a:moveTo>
                  <a:pt x="9710" y="85199"/>
                </a:moveTo>
                <a:lnTo>
                  <a:pt x="2831" y="85199"/>
                </a:lnTo>
                <a:lnTo>
                  <a:pt x="0" y="88039"/>
                </a:lnTo>
                <a:lnTo>
                  <a:pt x="0" y="131450"/>
                </a:lnTo>
                <a:lnTo>
                  <a:pt x="2831" y="133884"/>
                </a:lnTo>
                <a:lnTo>
                  <a:pt x="9710" y="133884"/>
                </a:lnTo>
                <a:lnTo>
                  <a:pt x="12138" y="131450"/>
                </a:lnTo>
                <a:lnTo>
                  <a:pt x="12138" y="88039"/>
                </a:lnTo>
                <a:lnTo>
                  <a:pt x="9710" y="85199"/>
                </a:lnTo>
                <a:close/>
              </a:path>
              <a:path w="12700" h="2093595">
                <a:moveTo>
                  <a:pt x="9710" y="0"/>
                </a:moveTo>
                <a:lnTo>
                  <a:pt x="2831" y="0"/>
                </a:lnTo>
                <a:lnTo>
                  <a:pt x="0" y="2840"/>
                </a:lnTo>
                <a:lnTo>
                  <a:pt x="0" y="46250"/>
                </a:lnTo>
                <a:lnTo>
                  <a:pt x="2831" y="48685"/>
                </a:lnTo>
                <a:lnTo>
                  <a:pt x="9710" y="48685"/>
                </a:lnTo>
                <a:lnTo>
                  <a:pt x="12138" y="46250"/>
                </a:lnTo>
                <a:lnTo>
                  <a:pt x="12138" y="2840"/>
                </a:lnTo>
                <a:lnTo>
                  <a:pt x="9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077674" y="98862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077674" y="98010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077674" y="97158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077674" y="96306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077674" y="95454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077674" y="94602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077674" y="937505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077674" y="92898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077674" y="92046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077674" y="91194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077674" y="90342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077674" y="89490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077674" y="88638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077674" y="87786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077674" y="86934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077674" y="860826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077674" y="852306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077674" y="843786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077674" y="835266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077674" y="826746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077674" y="81822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077674" y="80970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077674" y="80118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077674" y="79266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077674" y="78414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971896" y="7841472"/>
            <a:ext cx="12700" cy="2093595"/>
          </a:xfrm>
          <a:custGeom>
            <a:avLst/>
            <a:gdLst/>
            <a:ahLst/>
            <a:cxnLst/>
            <a:rect l="l" t="t" r="r" b="b"/>
            <a:pathLst>
              <a:path w="12700" h="2093595">
                <a:moveTo>
                  <a:pt x="9706" y="2044778"/>
                </a:moveTo>
                <a:lnTo>
                  <a:pt x="2827" y="2044778"/>
                </a:lnTo>
                <a:lnTo>
                  <a:pt x="0" y="2047618"/>
                </a:lnTo>
                <a:lnTo>
                  <a:pt x="0" y="2091029"/>
                </a:lnTo>
                <a:lnTo>
                  <a:pt x="2827" y="2093462"/>
                </a:lnTo>
                <a:lnTo>
                  <a:pt x="9706" y="2093462"/>
                </a:lnTo>
                <a:lnTo>
                  <a:pt x="12135" y="2091029"/>
                </a:lnTo>
                <a:lnTo>
                  <a:pt x="12135" y="2047618"/>
                </a:lnTo>
                <a:lnTo>
                  <a:pt x="9706" y="2044778"/>
                </a:lnTo>
                <a:close/>
              </a:path>
              <a:path w="12700" h="2093595">
                <a:moveTo>
                  <a:pt x="9706" y="1959579"/>
                </a:moveTo>
                <a:lnTo>
                  <a:pt x="2827" y="1959579"/>
                </a:lnTo>
                <a:lnTo>
                  <a:pt x="0" y="1962419"/>
                </a:lnTo>
                <a:lnTo>
                  <a:pt x="0" y="2005831"/>
                </a:lnTo>
                <a:lnTo>
                  <a:pt x="2827" y="2008264"/>
                </a:lnTo>
                <a:lnTo>
                  <a:pt x="9706" y="2008264"/>
                </a:lnTo>
                <a:lnTo>
                  <a:pt x="12135" y="2005831"/>
                </a:lnTo>
                <a:lnTo>
                  <a:pt x="12135" y="1962419"/>
                </a:lnTo>
                <a:lnTo>
                  <a:pt x="9706" y="1959579"/>
                </a:lnTo>
                <a:close/>
              </a:path>
              <a:path w="12700" h="2093595">
                <a:moveTo>
                  <a:pt x="9706" y="1874380"/>
                </a:moveTo>
                <a:lnTo>
                  <a:pt x="2827" y="1874380"/>
                </a:lnTo>
                <a:lnTo>
                  <a:pt x="0" y="1877220"/>
                </a:lnTo>
                <a:lnTo>
                  <a:pt x="0" y="1920630"/>
                </a:lnTo>
                <a:lnTo>
                  <a:pt x="2827" y="1923066"/>
                </a:lnTo>
                <a:lnTo>
                  <a:pt x="9706" y="1923066"/>
                </a:lnTo>
                <a:lnTo>
                  <a:pt x="12135" y="1920630"/>
                </a:lnTo>
                <a:lnTo>
                  <a:pt x="12135" y="1877220"/>
                </a:lnTo>
                <a:lnTo>
                  <a:pt x="9706" y="1874380"/>
                </a:lnTo>
                <a:close/>
              </a:path>
              <a:path w="12700" h="2093595">
                <a:moveTo>
                  <a:pt x="9706" y="1789182"/>
                </a:moveTo>
                <a:lnTo>
                  <a:pt x="2827" y="1789182"/>
                </a:lnTo>
                <a:lnTo>
                  <a:pt x="0" y="1792020"/>
                </a:lnTo>
                <a:lnTo>
                  <a:pt x="0" y="1835432"/>
                </a:lnTo>
                <a:lnTo>
                  <a:pt x="2827" y="1837865"/>
                </a:lnTo>
                <a:lnTo>
                  <a:pt x="9706" y="1837865"/>
                </a:lnTo>
                <a:lnTo>
                  <a:pt x="12135" y="1835432"/>
                </a:lnTo>
                <a:lnTo>
                  <a:pt x="12135" y="1792020"/>
                </a:lnTo>
                <a:lnTo>
                  <a:pt x="9706" y="1789182"/>
                </a:lnTo>
                <a:close/>
              </a:path>
              <a:path w="12700" h="2093595">
                <a:moveTo>
                  <a:pt x="9706" y="1703981"/>
                </a:moveTo>
                <a:lnTo>
                  <a:pt x="2827" y="1703981"/>
                </a:lnTo>
                <a:lnTo>
                  <a:pt x="0" y="1706821"/>
                </a:lnTo>
                <a:lnTo>
                  <a:pt x="0" y="1750233"/>
                </a:lnTo>
                <a:lnTo>
                  <a:pt x="2827" y="1752667"/>
                </a:lnTo>
                <a:lnTo>
                  <a:pt x="9706" y="1752667"/>
                </a:lnTo>
                <a:lnTo>
                  <a:pt x="12135" y="1750233"/>
                </a:lnTo>
                <a:lnTo>
                  <a:pt x="12135" y="1706821"/>
                </a:lnTo>
                <a:lnTo>
                  <a:pt x="9706" y="1703981"/>
                </a:lnTo>
                <a:close/>
              </a:path>
              <a:path w="12700" h="2093595">
                <a:moveTo>
                  <a:pt x="9706" y="1618783"/>
                </a:moveTo>
                <a:lnTo>
                  <a:pt x="2827" y="1618783"/>
                </a:lnTo>
                <a:lnTo>
                  <a:pt x="0" y="1621622"/>
                </a:lnTo>
                <a:lnTo>
                  <a:pt x="0" y="1665034"/>
                </a:lnTo>
                <a:lnTo>
                  <a:pt x="2827" y="1667468"/>
                </a:lnTo>
                <a:lnTo>
                  <a:pt x="9706" y="1667468"/>
                </a:lnTo>
                <a:lnTo>
                  <a:pt x="12135" y="1665034"/>
                </a:lnTo>
                <a:lnTo>
                  <a:pt x="12135" y="1621622"/>
                </a:lnTo>
                <a:lnTo>
                  <a:pt x="9706" y="1618783"/>
                </a:lnTo>
                <a:close/>
              </a:path>
              <a:path w="12700" h="2093595">
                <a:moveTo>
                  <a:pt x="9706" y="1533584"/>
                </a:moveTo>
                <a:lnTo>
                  <a:pt x="2827" y="1533584"/>
                </a:lnTo>
                <a:lnTo>
                  <a:pt x="0" y="1536424"/>
                </a:lnTo>
                <a:lnTo>
                  <a:pt x="0" y="1579834"/>
                </a:lnTo>
                <a:lnTo>
                  <a:pt x="2827" y="1582269"/>
                </a:lnTo>
                <a:lnTo>
                  <a:pt x="9706" y="1582269"/>
                </a:lnTo>
                <a:lnTo>
                  <a:pt x="12135" y="1579834"/>
                </a:lnTo>
                <a:lnTo>
                  <a:pt x="12135" y="1536424"/>
                </a:lnTo>
                <a:lnTo>
                  <a:pt x="9706" y="1533584"/>
                </a:lnTo>
                <a:close/>
              </a:path>
              <a:path w="12700" h="2093595">
                <a:moveTo>
                  <a:pt x="9706" y="1448385"/>
                </a:moveTo>
                <a:lnTo>
                  <a:pt x="2827" y="1448385"/>
                </a:lnTo>
                <a:lnTo>
                  <a:pt x="0" y="1451223"/>
                </a:lnTo>
                <a:lnTo>
                  <a:pt x="0" y="1494635"/>
                </a:lnTo>
                <a:lnTo>
                  <a:pt x="2827" y="1497070"/>
                </a:lnTo>
                <a:lnTo>
                  <a:pt x="9706" y="1497070"/>
                </a:lnTo>
                <a:lnTo>
                  <a:pt x="12135" y="1494635"/>
                </a:lnTo>
                <a:lnTo>
                  <a:pt x="12135" y="1451223"/>
                </a:lnTo>
                <a:lnTo>
                  <a:pt x="9706" y="1448385"/>
                </a:lnTo>
                <a:close/>
              </a:path>
              <a:path w="12700" h="2093595">
                <a:moveTo>
                  <a:pt x="9706" y="1363185"/>
                </a:moveTo>
                <a:lnTo>
                  <a:pt x="2827" y="1363185"/>
                </a:lnTo>
                <a:lnTo>
                  <a:pt x="0" y="1366025"/>
                </a:lnTo>
                <a:lnTo>
                  <a:pt x="0" y="1409436"/>
                </a:lnTo>
                <a:lnTo>
                  <a:pt x="2827" y="1411870"/>
                </a:lnTo>
                <a:lnTo>
                  <a:pt x="9706" y="1411870"/>
                </a:lnTo>
                <a:lnTo>
                  <a:pt x="12135" y="1409436"/>
                </a:lnTo>
                <a:lnTo>
                  <a:pt x="12135" y="1366025"/>
                </a:lnTo>
                <a:lnTo>
                  <a:pt x="9706" y="1363185"/>
                </a:lnTo>
                <a:close/>
              </a:path>
              <a:path w="12700" h="2093595">
                <a:moveTo>
                  <a:pt x="9706" y="1277986"/>
                </a:moveTo>
                <a:lnTo>
                  <a:pt x="2827" y="1277986"/>
                </a:lnTo>
                <a:lnTo>
                  <a:pt x="0" y="1280826"/>
                </a:lnTo>
                <a:lnTo>
                  <a:pt x="0" y="1324238"/>
                </a:lnTo>
                <a:lnTo>
                  <a:pt x="2827" y="1326671"/>
                </a:lnTo>
                <a:lnTo>
                  <a:pt x="9706" y="1326671"/>
                </a:lnTo>
                <a:lnTo>
                  <a:pt x="12135" y="1324238"/>
                </a:lnTo>
                <a:lnTo>
                  <a:pt x="12135" y="1280826"/>
                </a:lnTo>
                <a:lnTo>
                  <a:pt x="9706" y="1277986"/>
                </a:lnTo>
                <a:close/>
              </a:path>
              <a:path w="12700" h="2093595">
                <a:moveTo>
                  <a:pt x="9706" y="1192787"/>
                </a:moveTo>
                <a:lnTo>
                  <a:pt x="2827" y="1192787"/>
                </a:lnTo>
                <a:lnTo>
                  <a:pt x="0" y="1195627"/>
                </a:lnTo>
                <a:lnTo>
                  <a:pt x="0" y="1239038"/>
                </a:lnTo>
                <a:lnTo>
                  <a:pt x="2827" y="1241473"/>
                </a:lnTo>
                <a:lnTo>
                  <a:pt x="9706" y="1241473"/>
                </a:lnTo>
                <a:lnTo>
                  <a:pt x="12135" y="1239038"/>
                </a:lnTo>
                <a:lnTo>
                  <a:pt x="12135" y="1195627"/>
                </a:lnTo>
                <a:lnTo>
                  <a:pt x="9706" y="1192787"/>
                </a:lnTo>
                <a:close/>
              </a:path>
              <a:path w="12700" h="2093595">
                <a:moveTo>
                  <a:pt x="9706" y="1107589"/>
                </a:moveTo>
                <a:lnTo>
                  <a:pt x="2827" y="1107589"/>
                </a:lnTo>
                <a:lnTo>
                  <a:pt x="0" y="1110429"/>
                </a:lnTo>
                <a:lnTo>
                  <a:pt x="0" y="1153839"/>
                </a:lnTo>
                <a:lnTo>
                  <a:pt x="2827" y="1156273"/>
                </a:lnTo>
                <a:lnTo>
                  <a:pt x="9706" y="1156273"/>
                </a:lnTo>
                <a:lnTo>
                  <a:pt x="12135" y="1153839"/>
                </a:lnTo>
                <a:lnTo>
                  <a:pt x="12135" y="1110429"/>
                </a:lnTo>
                <a:lnTo>
                  <a:pt x="9706" y="1107589"/>
                </a:lnTo>
                <a:close/>
              </a:path>
              <a:path w="12700" h="2093595">
                <a:moveTo>
                  <a:pt x="9706" y="1022388"/>
                </a:moveTo>
                <a:lnTo>
                  <a:pt x="2827" y="1022388"/>
                </a:lnTo>
                <a:lnTo>
                  <a:pt x="0" y="1025228"/>
                </a:lnTo>
                <a:lnTo>
                  <a:pt x="0" y="1068640"/>
                </a:lnTo>
                <a:lnTo>
                  <a:pt x="2827" y="1071074"/>
                </a:lnTo>
                <a:lnTo>
                  <a:pt x="9706" y="1071074"/>
                </a:lnTo>
                <a:lnTo>
                  <a:pt x="12135" y="1068640"/>
                </a:lnTo>
                <a:lnTo>
                  <a:pt x="12135" y="1025228"/>
                </a:lnTo>
                <a:lnTo>
                  <a:pt x="9706" y="1022388"/>
                </a:lnTo>
                <a:close/>
              </a:path>
              <a:path w="12700" h="2093595">
                <a:moveTo>
                  <a:pt x="9706" y="937190"/>
                </a:moveTo>
                <a:lnTo>
                  <a:pt x="2827" y="937190"/>
                </a:lnTo>
                <a:lnTo>
                  <a:pt x="0" y="940030"/>
                </a:lnTo>
                <a:lnTo>
                  <a:pt x="0" y="983441"/>
                </a:lnTo>
                <a:lnTo>
                  <a:pt x="2827" y="985874"/>
                </a:lnTo>
                <a:lnTo>
                  <a:pt x="9706" y="985874"/>
                </a:lnTo>
                <a:lnTo>
                  <a:pt x="12135" y="983441"/>
                </a:lnTo>
                <a:lnTo>
                  <a:pt x="12135" y="940030"/>
                </a:lnTo>
                <a:lnTo>
                  <a:pt x="9706" y="937190"/>
                </a:lnTo>
                <a:close/>
              </a:path>
              <a:path w="12700" h="2093595">
                <a:moveTo>
                  <a:pt x="9706" y="851990"/>
                </a:moveTo>
                <a:lnTo>
                  <a:pt x="2827" y="851990"/>
                </a:lnTo>
                <a:lnTo>
                  <a:pt x="0" y="854831"/>
                </a:lnTo>
                <a:lnTo>
                  <a:pt x="0" y="898242"/>
                </a:lnTo>
                <a:lnTo>
                  <a:pt x="2827" y="900676"/>
                </a:lnTo>
                <a:lnTo>
                  <a:pt x="9706" y="900676"/>
                </a:lnTo>
                <a:lnTo>
                  <a:pt x="12135" y="898242"/>
                </a:lnTo>
                <a:lnTo>
                  <a:pt x="12135" y="854831"/>
                </a:lnTo>
                <a:lnTo>
                  <a:pt x="9706" y="851990"/>
                </a:lnTo>
                <a:close/>
              </a:path>
              <a:path w="12700" h="2093595">
                <a:moveTo>
                  <a:pt x="9706" y="766792"/>
                </a:moveTo>
                <a:lnTo>
                  <a:pt x="2827" y="766792"/>
                </a:lnTo>
                <a:lnTo>
                  <a:pt x="0" y="769632"/>
                </a:lnTo>
                <a:lnTo>
                  <a:pt x="0" y="813042"/>
                </a:lnTo>
                <a:lnTo>
                  <a:pt x="2827" y="815477"/>
                </a:lnTo>
                <a:lnTo>
                  <a:pt x="9706" y="815477"/>
                </a:lnTo>
                <a:lnTo>
                  <a:pt x="12135" y="813042"/>
                </a:lnTo>
                <a:lnTo>
                  <a:pt x="12135" y="769632"/>
                </a:lnTo>
                <a:lnTo>
                  <a:pt x="9706" y="766792"/>
                </a:lnTo>
                <a:close/>
              </a:path>
              <a:path w="12700" h="2093595">
                <a:moveTo>
                  <a:pt x="9706" y="681592"/>
                </a:moveTo>
                <a:lnTo>
                  <a:pt x="2827" y="681592"/>
                </a:lnTo>
                <a:lnTo>
                  <a:pt x="0" y="684432"/>
                </a:lnTo>
                <a:lnTo>
                  <a:pt x="0" y="727843"/>
                </a:lnTo>
                <a:lnTo>
                  <a:pt x="2827" y="730277"/>
                </a:lnTo>
                <a:lnTo>
                  <a:pt x="9706" y="730277"/>
                </a:lnTo>
                <a:lnTo>
                  <a:pt x="12135" y="727843"/>
                </a:lnTo>
                <a:lnTo>
                  <a:pt x="12135" y="684432"/>
                </a:lnTo>
                <a:lnTo>
                  <a:pt x="9706" y="681592"/>
                </a:lnTo>
                <a:close/>
              </a:path>
              <a:path w="12700" h="2093595">
                <a:moveTo>
                  <a:pt x="9706" y="596393"/>
                </a:moveTo>
                <a:lnTo>
                  <a:pt x="2827" y="596393"/>
                </a:lnTo>
                <a:lnTo>
                  <a:pt x="0" y="599233"/>
                </a:lnTo>
                <a:lnTo>
                  <a:pt x="0" y="642644"/>
                </a:lnTo>
                <a:lnTo>
                  <a:pt x="2827" y="645078"/>
                </a:lnTo>
                <a:lnTo>
                  <a:pt x="9706" y="645078"/>
                </a:lnTo>
                <a:lnTo>
                  <a:pt x="12135" y="642644"/>
                </a:lnTo>
                <a:lnTo>
                  <a:pt x="12135" y="599233"/>
                </a:lnTo>
                <a:lnTo>
                  <a:pt x="9706" y="596393"/>
                </a:lnTo>
                <a:close/>
              </a:path>
              <a:path w="12700" h="2093595">
                <a:moveTo>
                  <a:pt x="9706" y="511194"/>
                </a:moveTo>
                <a:lnTo>
                  <a:pt x="2827" y="511194"/>
                </a:lnTo>
                <a:lnTo>
                  <a:pt x="0" y="514034"/>
                </a:lnTo>
                <a:lnTo>
                  <a:pt x="0" y="557445"/>
                </a:lnTo>
                <a:lnTo>
                  <a:pt x="2827" y="559880"/>
                </a:lnTo>
                <a:lnTo>
                  <a:pt x="9706" y="559880"/>
                </a:lnTo>
                <a:lnTo>
                  <a:pt x="12135" y="557445"/>
                </a:lnTo>
                <a:lnTo>
                  <a:pt x="12135" y="514034"/>
                </a:lnTo>
                <a:lnTo>
                  <a:pt x="9706" y="511194"/>
                </a:lnTo>
                <a:close/>
              </a:path>
              <a:path w="12700" h="2093595">
                <a:moveTo>
                  <a:pt x="9706" y="425996"/>
                </a:moveTo>
                <a:lnTo>
                  <a:pt x="2827" y="425996"/>
                </a:lnTo>
                <a:lnTo>
                  <a:pt x="0" y="428836"/>
                </a:lnTo>
                <a:lnTo>
                  <a:pt x="0" y="472246"/>
                </a:lnTo>
                <a:lnTo>
                  <a:pt x="2827" y="474680"/>
                </a:lnTo>
                <a:lnTo>
                  <a:pt x="9706" y="474680"/>
                </a:lnTo>
                <a:lnTo>
                  <a:pt x="12135" y="472246"/>
                </a:lnTo>
                <a:lnTo>
                  <a:pt x="12135" y="428836"/>
                </a:lnTo>
                <a:lnTo>
                  <a:pt x="9706" y="425996"/>
                </a:lnTo>
                <a:close/>
              </a:path>
              <a:path w="12700" h="2093595">
                <a:moveTo>
                  <a:pt x="9706" y="340796"/>
                </a:moveTo>
                <a:lnTo>
                  <a:pt x="2827" y="340796"/>
                </a:lnTo>
                <a:lnTo>
                  <a:pt x="0" y="343635"/>
                </a:lnTo>
                <a:lnTo>
                  <a:pt x="0" y="387047"/>
                </a:lnTo>
                <a:lnTo>
                  <a:pt x="2827" y="389482"/>
                </a:lnTo>
                <a:lnTo>
                  <a:pt x="9706" y="389482"/>
                </a:lnTo>
                <a:lnTo>
                  <a:pt x="12135" y="387047"/>
                </a:lnTo>
                <a:lnTo>
                  <a:pt x="12135" y="343635"/>
                </a:lnTo>
                <a:lnTo>
                  <a:pt x="9706" y="340796"/>
                </a:lnTo>
                <a:close/>
              </a:path>
              <a:path w="12700" h="2093595">
                <a:moveTo>
                  <a:pt x="9706" y="255597"/>
                </a:moveTo>
                <a:lnTo>
                  <a:pt x="2827" y="255597"/>
                </a:lnTo>
                <a:lnTo>
                  <a:pt x="0" y="258437"/>
                </a:lnTo>
                <a:lnTo>
                  <a:pt x="0" y="301848"/>
                </a:lnTo>
                <a:lnTo>
                  <a:pt x="2827" y="304281"/>
                </a:lnTo>
                <a:lnTo>
                  <a:pt x="9706" y="304281"/>
                </a:lnTo>
                <a:lnTo>
                  <a:pt x="12135" y="301848"/>
                </a:lnTo>
                <a:lnTo>
                  <a:pt x="12135" y="258437"/>
                </a:lnTo>
                <a:lnTo>
                  <a:pt x="9706" y="255597"/>
                </a:lnTo>
                <a:close/>
              </a:path>
              <a:path w="12700" h="2093595">
                <a:moveTo>
                  <a:pt x="9706" y="170397"/>
                </a:moveTo>
                <a:lnTo>
                  <a:pt x="2827" y="170397"/>
                </a:lnTo>
                <a:lnTo>
                  <a:pt x="0" y="173238"/>
                </a:lnTo>
                <a:lnTo>
                  <a:pt x="0" y="216649"/>
                </a:lnTo>
                <a:lnTo>
                  <a:pt x="2827" y="219083"/>
                </a:lnTo>
                <a:lnTo>
                  <a:pt x="9706" y="219083"/>
                </a:lnTo>
                <a:lnTo>
                  <a:pt x="12135" y="216649"/>
                </a:lnTo>
                <a:lnTo>
                  <a:pt x="12135" y="173238"/>
                </a:lnTo>
                <a:lnTo>
                  <a:pt x="9706" y="170397"/>
                </a:lnTo>
                <a:close/>
              </a:path>
              <a:path w="12700" h="2093595">
                <a:moveTo>
                  <a:pt x="9706" y="85199"/>
                </a:moveTo>
                <a:lnTo>
                  <a:pt x="2827" y="85199"/>
                </a:lnTo>
                <a:lnTo>
                  <a:pt x="0" y="88039"/>
                </a:lnTo>
                <a:lnTo>
                  <a:pt x="0" y="131450"/>
                </a:lnTo>
                <a:lnTo>
                  <a:pt x="2827" y="133884"/>
                </a:lnTo>
                <a:lnTo>
                  <a:pt x="9706" y="133884"/>
                </a:lnTo>
                <a:lnTo>
                  <a:pt x="12135" y="131450"/>
                </a:lnTo>
                <a:lnTo>
                  <a:pt x="12135" y="88039"/>
                </a:lnTo>
                <a:lnTo>
                  <a:pt x="9706" y="85199"/>
                </a:lnTo>
                <a:close/>
              </a:path>
              <a:path w="12700" h="2093595">
                <a:moveTo>
                  <a:pt x="9706" y="0"/>
                </a:moveTo>
                <a:lnTo>
                  <a:pt x="2827" y="0"/>
                </a:lnTo>
                <a:lnTo>
                  <a:pt x="0" y="2840"/>
                </a:lnTo>
                <a:lnTo>
                  <a:pt x="0" y="46250"/>
                </a:lnTo>
                <a:lnTo>
                  <a:pt x="2827" y="48685"/>
                </a:lnTo>
                <a:lnTo>
                  <a:pt x="9706" y="48685"/>
                </a:lnTo>
                <a:lnTo>
                  <a:pt x="12135" y="46250"/>
                </a:lnTo>
                <a:lnTo>
                  <a:pt x="12135" y="2840"/>
                </a:lnTo>
                <a:lnTo>
                  <a:pt x="9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971893" y="98862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971893" y="98010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971893" y="97158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0971893" y="96306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971893" y="95454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971893" y="94602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971893" y="937505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0971893" y="92898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971893" y="92046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971893" y="91194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971893" y="90342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971893" y="89490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971893" y="88638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971893" y="87786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971893" y="86934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0971893" y="860826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0971893" y="852306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0971893" y="843786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0971893" y="835266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0971893" y="826746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0971893" y="81822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0971893" y="80970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0971893" y="80118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0971893" y="79266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971893" y="78414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1876235" y="7780616"/>
            <a:ext cx="12700" cy="2154555"/>
          </a:xfrm>
          <a:custGeom>
            <a:avLst/>
            <a:gdLst/>
            <a:ahLst/>
            <a:cxnLst/>
            <a:rect l="l" t="t" r="r" b="b"/>
            <a:pathLst>
              <a:path w="12700" h="2154554">
                <a:moveTo>
                  <a:pt x="9706" y="2105634"/>
                </a:moveTo>
                <a:lnTo>
                  <a:pt x="2827" y="2105634"/>
                </a:lnTo>
                <a:lnTo>
                  <a:pt x="0" y="2108474"/>
                </a:lnTo>
                <a:lnTo>
                  <a:pt x="0" y="2151885"/>
                </a:lnTo>
                <a:lnTo>
                  <a:pt x="2827" y="2154318"/>
                </a:lnTo>
                <a:lnTo>
                  <a:pt x="9706" y="2154318"/>
                </a:lnTo>
                <a:lnTo>
                  <a:pt x="12135" y="2151885"/>
                </a:lnTo>
                <a:lnTo>
                  <a:pt x="12135" y="2108474"/>
                </a:lnTo>
                <a:lnTo>
                  <a:pt x="9706" y="2105634"/>
                </a:lnTo>
                <a:close/>
              </a:path>
              <a:path w="12700" h="2154554">
                <a:moveTo>
                  <a:pt x="9706" y="2020434"/>
                </a:moveTo>
                <a:lnTo>
                  <a:pt x="2827" y="2020434"/>
                </a:lnTo>
                <a:lnTo>
                  <a:pt x="0" y="2023275"/>
                </a:lnTo>
                <a:lnTo>
                  <a:pt x="0" y="2066686"/>
                </a:lnTo>
                <a:lnTo>
                  <a:pt x="2827" y="2069120"/>
                </a:lnTo>
                <a:lnTo>
                  <a:pt x="9706" y="2069120"/>
                </a:lnTo>
                <a:lnTo>
                  <a:pt x="12135" y="2066686"/>
                </a:lnTo>
                <a:lnTo>
                  <a:pt x="12135" y="2023275"/>
                </a:lnTo>
                <a:lnTo>
                  <a:pt x="9706" y="2020434"/>
                </a:lnTo>
                <a:close/>
              </a:path>
              <a:path w="12700" h="2154554">
                <a:moveTo>
                  <a:pt x="9706" y="1935236"/>
                </a:moveTo>
                <a:lnTo>
                  <a:pt x="2827" y="1935236"/>
                </a:lnTo>
                <a:lnTo>
                  <a:pt x="0" y="1938076"/>
                </a:lnTo>
                <a:lnTo>
                  <a:pt x="0" y="1981486"/>
                </a:lnTo>
                <a:lnTo>
                  <a:pt x="2827" y="1983921"/>
                </a:lnTo>
                <a:lnTo>
                  <a:pt x="9706" y="1983921"/>
                </a:lnTo>
                <a:lnTo>
                  <a:pt x="12135" y="1981486"/>
                </a:lnTo>
                <a:lnTo>
                  <a:pt x="12135" y="1938076"/>
                </a:lnTo>
                <a:lnTo>
                  <a:pt x="9706" y="1935236"/>
                </a:lnTo>
                <a:close/>
              </a:path>
              <a:path w="12700" h="2154554">
                <a:moveTo>
                  <a:pt x="9706" y="1850037"/>
                </a:moveTo>
                <a:lnTo>
                  <a:pt x="2827" y="1850037"/>
                </a:lnTo>
                <a:lnTo>
                  <a:pt x="0" y="1852876"/>
                </a:lnTo>
                <a:lnTo>
                  <a:pt x="0" y="1896287"/>
                </a:lnTo>
                <a:lnTo>
                  <a:pt x="2827" y="1898721"/>
                </a:lnTo>
                <a:lnTo>
                  <a:pt x="9706" y="1898721"/>
                </a:lnTo>
                <a:lnTo>
                  <a:pt x="12135" y="1896287"/>
                </a:lnTo>
                <a:lnTo>
                  <a:pt x="12135" y="1852876"/>
                </a:lnTo>
                <a:lnTo>
                  <a:pt x="9706" y="1850037"/>
                </a:lnTo>
                <a:close/>
              </a:path>
              <a:path w="12700" h="2154554">
                <a:moveTo>
                  <a:pt x="9706" y="1764837"/>
                </a:moveTo>
                <a:lnTo>
                  <a:pt x="2827" y="1764837"/>
                </a:lnTo>
                <a:lnTo>
                  <a:pt x="0" y="1767677"/>
                </a:lnTo>
                <a:lnTo>
                  <a:pt x="0" y="1811089"/>
                </a:lnTo>
                <a:lnTo>
                  <a:pt x="2827" y="1813522"/>
                </a:lnTo>
                <a:lnTo>
                  <a:pt x="9706" y="1813522"/>
                </a:lnTo>
                <a:lnTo>
                  <a:pt x="12135" y="1811089"/>
                </a:lnTo>
                <a:lnTo>
                  <a:pt x="12135" y="1767677"/>
                </a:lnTo>
                <a:lnTo>
                  <a:pt x="9706" y="1764837"/>
                </a:lnTo>
                <a:close/>
              </a:path>
              <a:path w="12700" h="2154554">
                <a:moveTo>
                  <a:pt x="9706" y="1679638"/>
                </a:moveTo>
                <a:lnTo>
                  <a:pt x="2827" y="1679638"/>
                </a:lnTo>
                <a:lnTo>
                  <a:pt x="0" y="1682478"/>
                </a:lnTo>
                <a:lnTo>
                  <a:pt x="0" y="1725889"/>
                </a:lnTo>
                <a:lnTo>
                  <a:pt x="2827" y="1728324"/>
                </a:lnTo>
                <a:lnTo>
                  <a:pt x="9706" y="1728324"/>
                </a:lnTo>
                <a:lnTo>
                  <a:pt x="12135" y="1725889"/>
                </a:lnTo>
                <a:lnTo>
                  <a:pt x="12135" y="1682478"/>
                </a:lnTo>
                <a:lnTo>
                  <a:pt x="9706" y="1679638"/>
                </a:lnTo>
                <a:close/>
              </a:path>
              <a:path w="12700" h="2154554">
                <a:moveTo>
                  <a:pt x="9706" y="1594440"/>
                </a:moveTo>
                <a:lnTo>
                  <a:pt x="2827" y="1594440"/>
                </a:lnTo>
                <a:lnTo>
                  <a:pt x="0" y="1597280"/>
                </a:lnTo>
                <a:lnTo>
                  <a:pt x="0" y="1640690"/>
                </a:lnTo>
                <a:lnTo>
                  <a:pt x="2827" y="1643124"/>
                </a:lnTo>
                <a:lnTo>
                  <a:pt x="9706" y="1643124"/>
                </a:lnTo>
                <a:lnTo>
                  <a:pt x="12135" y="1640690"/>
                </a:lnTo>
                <a:lnTo>
                  <a:pt x="12135" y="1597280"/>
                </a:lnTo>
                <a:lnTo>
                  <a:pt x="9706" y="1594440"/>
                </a:lnTo>
                <a:close/>
              </a:path>
              <a:path w="12700" h="2154554">
                <a:moveTo>
                  <a:pt x="9706" y="1509240"/>
                </a:moveTo>
                <a:lnTo>
                  <a:pt x="2827" y="1509240"/>
                </a:lnTo>
                <a:lnTo>
                  <a:pt x="0" y="1512079"/>
                </a:lnTo>
                <a:lnTo>
                  <a:pt x="0" y="1555490"/>
                </a:lnTo>
                <a:lnTo>
                  <a:pt x="2827" y="1557926"/>
                </a:lnTo>
                <a:lnTo>
                  <a:pt x="9706" y="1557926"/>
                </a:lnTo>
                <a:lnTo>
                  <a:pt x="12135" y="1555490"/>
                </a:lnTo>
                <a:lnTo>
                  <a:pt x="12135" y="1512079"/>
                </a:lnTo>
                <a:lnTo>
                  <a:pt x="9706" y="1509240"/>
                </a:lnTo>
                <a:close/>
              </a:path>
              <a:path w="12700" h="2154554">
                <a:moveTo>
                  <a:pt x="9706" y="1424041"/>
                </a:moveTo>
                <a:lnTo>
                  <a:pt x="2827" y="1424041"/>
                </a:lnTo>
                <a:lnTo>
                  <a:pt x="0" y="1426881"/>
                </a:lnTo>
                <a:lnTo>
                  <a:pt x="0" y="1470292"/>
                </a:lnTo>
                <a:lnTo>
                  <a:pt x="2827" y="1472725"/>
                </a:lnTo>
                <a:lnTo>
                  <a:pt x="9706" y="1472725"/>
                </a:lnTo>
                <a:lnTo>
                  <a:pt x="12135" y="1470292"/>
                </a:lnTo>
                <a:lnTo>
                  <a:pt x="12135" y="1426881"/>
                </a:lnTo>
                <a:lnTo>
                  <a:pt x="9706" y="1424041"/>
                </a:lnTo>
                <a:close/>
              </a:path>
              <a:path w="12700" h="2154554">
                <a:moveTo>
                  <a:pt x="9706" y="1338841"/>
                </a:moveTo>
                <a:lnTo>
                  <a:pt x="2827" y="1338841"/>
                </a:lnTo>
                <a:lnTo>
                  <a:pt x="0" y="1341682"/>
                </a:lnTo>
                <a:lnTo>
                  <a:pt x="0" y="1385093"/>
                </a:lnTo>
                <a:lnTo>
                  <a:pt x="2827" y="1387527"/>
                </a:lnTo>
                <a:lnTo>
                  <a:pt x="9706" y="1387527"/>
                </a:lnTo>
                <a:lnTo>
                  <a:pt x="12135" y="1385093"/>
                </a:lnTo>
                <a:lnTo>
                  <a:pt x="12135" y="1341682"/>
                </a:lnTo>
                <a:lnTo>
                  <a:pt x="9706" y="1338841"/>
                </a:lnTo>
                <a:close/>
              </a:path>
              <a:path w="12700" h="2154554">
                <a:moveTo>
                  <a:pt x="9706" y="1253643"/>
                </a:moveTo>
                <a:lnTo>
                  <a:pt x="2827" y="1253643"/>
                </a:lnTo>
                <a:lnTo>
                  <a:pt x="0" y="1256483"/>
                </a:lnTo>
                <a:lnTo>
                  <a:pt x="0" y="1299894"/>
                </a:lnTo>
                <a:lnTo>
                  <a:pt x="2827" y="1302328"/>
                </a:lnTo>
                <a:lnTo>
                  <a:pt x="9706" y="1302328"/>
                </a:lnTo>
                <a:lnTo>
                  <a:pt x="12135" y="1299894"/>
                </a:lnTo>
                <a:lnTo>
                  <a:pt x="12135" y="1256483"/>
                </a:lnTo>
                <a:lnTo>
                  <a:pt x="9706" y="1253643"/>
                </a:lnTo>
                <a:close/>
              </a:path>
              <a:path w="12700" h="2154554">
                <a:moveTo>
                  <a:pt x="9706" y="1168445"/>
                </a:moveTo>
                <a:lnTo>
                  <a:pt x="2827" y="1168445"/>
                </a:lnTo>
                <a:lnTo>
                  <a:pt x="0" y="1171284"/>
                </a:lnTo>
                <a:lnTo>
                  <a:pt x="0" y="1214694"/>
                </a:lnTo>
                <a:lnTo>
                  <a:pt x="2827" y="1217129"/>
                </a:lnTo>
                <a:lnTo>
                  <a:pt x="9706" y="1217129"/>
                </a:lnTo>
                <a:lnTo>
                  <a:pt x="12135" y="1214694"/>
                </a:lnTo>
                <a:lnTo>
                  <a:pt x="12135" y="1171284"/>
                </a:lnTo>
                <a:lnTo>
                  <a:pt x="9706" y="1168445"/>
                </a:lnTo>
                <a:close/>
              </a:path>
              <a:path w="12700" h="2154554">
                <a:moveTo>
                  <a:pt x="9706" y="1083244"/>
                </a:moveTo>
                <a:lnTo>
                  <a:pt x="2827" y="1083244"/>
                </a:lnTo>
                <a:lnTo>
                  <a:pt x="0" y="1086084"/>
                </a:lnTo>
                <a:lnTo>
                  <a:pt x="0" y="1129496"/>
                </a:lnTo>
                <a:lnTo>
                  <a:pt x="2827" y="1131929"/>
                </a:lnTo>
                <a:lnTo>
                  <a:pt x="9706" y="1131929"/>
                </a:lnTo>
                <a:lnTo>
                  <a:pt x="12135" y="1129496"/>
                </a:lnTo>
                <a:lnTo>
                  <a:pt x="12135" y="1086084"/>
                </a:lnTo>
                <a:lnTo>
                  <a:pt x="9706" y="1083244"/>
                </a:lnTo>
                <a:close/>
              </a:path>
              <a:path w="12700" h="2154554">
                <a:moveTo>
                  <a:pt x="9706" y="998046"/>
                </a:moveTo>
                <a:lnTo>
                  <a:pt x="2827" y="998046"/>
                </a:lnTo>
                <a:lnTo>
                  <a:pt x="0" y="1000885"/>
                </a:lnTo>
                <a:lnTo>
                  <a:pt x="0" y="1044296"/>
                </a:lnTo>
                <a:lnTo>
                  <a:pt x="2827" y="1046730"/>
                </a:lnTo>
                <a:lnTo>
                  <a:pt x="9706" y="1046730"/>
                </a:lnTo>
                <a:lnTo>
                  <a:pt x="12135" y="1044296"/>
                </a:lnTo>
                <a:lnTo>
                  <a:pt x="12135" y="1000885"/>
                </a:lnTo>
                <a:lnTo>
                  <a:pt x="9706" y="998046"/>
                </a:lnTo>
                <a:close/>
              </a:path>
              <a:path w="12700" h="2154554">
                <a:moveTo>
                  <a:pt x="9706" y="912846"/>
                </a:moveTo>
                <a:lnTo>
                  <a:pt x="2827" y="912846"/>
                </a:lnTo>
                <a:lnTo>
                  <a:pt x="0" y="915687"/>
                </a:lnTo>
                <a:lnTo>
                  <a:pt x="0" y="959098"/>
                </a:lnTo>
                <a:lnTo>
                  <a:pt x="2827" y="961531"/>
                </a:lnTo>
                <a:lnTo>
                  <a:pt x="9706" y="961531"/>
                </a:lnTo>
                <a:lnTo>
                  <a:pt x="12135" y="959098"/>
                </a:lnTo>
                <a:lnTo>
                  <a:pt x="12135" y="915687"/>
                </a:lnTo>
                <a:lnTo>
                  <a:pt x="9706" y="912846"/>
                </a:lnTo>
                <a:close/>
              </a:path>
              <a:path w="12700" h="2154554">
                <a:moveTo>
                  <a:pt x="9706" y="827648"/>
                </a:moveTo>
                <a:lnTo>
                  <a:pt x="2827" y="827648"/>
                </a:lnTo>
                <a:lnTo>
                  <a:pt x="0" y="830487"/>
                </a:lnTo>
                <a:lnTo>
                  <a:pt x="0" y="873897"/>
                </a:lnTo>
                <a:lnTo>
                  <a:pt x="2827" y="876333"/>
                </a:lnTo>
                <a:lnTo>
                  <a:pt x="9706" y="876333"/>
                </a:lnTo>
                <a:lnTo>
                  <a:pt x="12135" y="873897"/>
                </a:lnTo>
                <a:lnTo>
                  <a:pt x="12135" y="830487"/>
                </a:lnTo>
                <a:lnTo>
                  <a:pt x="9706" y="827648"/>
                </a:lnTo>
                <a:close/>
              </a:path>
              <a:path w="12700" h="2154554">
                <a:moveTo>
                  <a:pt x="9706" y="742448"/>
                </a:moveTo>
                <a:lnTo>
                  <a:pt x="2827" y="742448"/>
                </a:lnTo>
                <a:lnTo>
                  <a:pt x="0" y="745288"/>
                </a:lnTo>
                <a:lnTo>
                  <a:pt x="0" y="788699"/>
                </a:lnTo>
                <a:lnTo>
                  <a:pt x="2827" y="791132"/>
                </a:lnTo>
                <a:lnTo>
                  <a:pt x="9706" y="791132"/>
                </a:lnTo>
                <a:lnTo>
                  <a:pt x="12135" y="788699"/>
                </a:lnTo>
                <a:lnTo>
                  <a:pt x="12135" y="745288"/>
                </a:lnTo>
                <a:lnTo>
                  <a:pt x="9706" y="742448"/>
                </a:lnTo>
                <a:close/>
              </a:path>
              <a:path w="12700" h="2154554">
                <a:moveTo>
                  <a:pt x="9706" y="657249"/>
                </a:moveTo>
                <a:lnTo>
                  <a:pt x="2827" y="657249"/>
                </a:lnTo>
                <a:lnTo>
                  <a:pt x="0" y="660088"/>
                </a:lnTo>
                <a:lnTo>
                  <a:pt x="0" y="703500"/>
                </a:lnTo>
                <a:lnTo>
                  <a:pt x="2827" y="705934"/>
                </a:lnTo>
                <a:lnTo>
                  <a:pt x="9706" y="705934"/>
                </a:lnTo>
                <a:lnTo>
                  <a:pt x="12135" y="703500"/>
                </a:lnTo>
                <a:lnTo>
                  <a:pt x="12135" y="660088"/>
                </a:lnTo>
                <a:lnTo>
                  <a:pt x="9706" y="657249"/>
                </a:lnTo>
                <a:close/>
              </a:path>
              <a:path w="12700" h="2154554">
                <a:moveTo>
                  <a:pt x="9706" y="572050"/>
                </a:moveTo>
                <a:lnTo>
                  <a:pt x="2827" y="572050"/>
                </a:lnTo>
                <a:lnTo>
                  <a:pt x="0" y="574890"/>
                </a:lnTo>
                <a:lnTo>
                  <a:pt x="0" y="618301"/>
                </a:lnTo>
                <a:lnTo>
                  <a:pt x="2827" y="620736"/>
                </a:lnTo>
                <a:lnTo>
                  <a:pt x="9706" y="620736"/>
                </a:lnTo>
                <a:lnTo>
                  <a:pt x="12135" y="618301"/>
                </a:lnTo>
                <a:lnTo>
                  <a:pt x="12135" y="574890"/>
                </a:lnTo>
                <a:lnTo>
                  <a:pt x="9706" y="572050"/>
                </a:lnTo>
                <a:close/>
              </a:path>
              <a:path w="12700" h="2154554">
                <a:moveTo>
                  <a:pt x="9706" y="486852"/>
                </a:moveTo>
                <a:lnTo>
                  <a:pt x="2827" y="486852"/>
                </a:lnTo>
                <a:lnTo>
                  <a:pt x="0" y="489691"/>
                </a:lnTo>
                <a:lnTo>
                  <a:pt x="0" y="533102"/>
                </a:lnTo>
                <a:lnTo>
                  <a:pt x="2827" y="535536"/>
                </a:lnTo>
                <a:lnTo>
                  <a:pt x="9706" y="535536"/>
                </a:lnTo>
                <a:lnTo>
                  <a:pt x="12135" y="533102"/>
                </a:lnTo>
                <a:lnTo>
                  <a:pt x="12135" y="489691"/>
                </a:lnTo>
                <a:lnTo>
                  <a:pt x="9706" y="486852"/>
                </a:lnTo>
                <a:close/>
              </a:path>
              <a:path w="12700" h="2154554">
                <a:moveTo>
                  <a:pt x="9706" y="401652"/>
                </a:moveTo>
                <a:lnTo>
                  <a:pt x="2827" y="401652"/>
                </a:lnTo>
                <a:lnTo>
                  <a:pt x="0" y="404491"/>
                </a:lnTo>
                <a:lnTo>
                  <a:pt x="0" y="447903"/>
                </a:lnTo>
                <a:lnTo>
                  <a:pt x="2827" y="450338"/>
                </a:lnTo>
                <a:lnTo>
                  <a:pt x="9706" y="450338"/>
                </a:lnTo>
                <a:lnTo>
                  <a:pt x="12135" y="447903"/>
                </a:lnTo>
                <a:lnTo>
                  <a:pt x="12135" y="404491"/>
                </a:lnTo>
                <a:lnTo>
                  <a:pt x="9706" y="401652"/>
                </a:lnTo>
                <a:close/>
              </a:path>
              <a:path w="12700" h="2154554">
                <a:moveTo>
                  <a:pt x="9706" y="316453"/>
                </a:moveTo>
                <a:lnTo>
                  <a:pt x="2827" y="316453"/>
                </a:lnTo>
                <a:lnTo>
                  <a:pt x="0" y="319292"/>
                </a:lnTo>
                <a:lnTo>
                  <a:pt x="0" y="362704"/>
                </a:lnTo>
                <a:lnTo>
                  <a:pt x="2827" y="365137"/>
                </a:lnTo>
                <a:lnTo>
                  <a:pt x="9706" y="365137"/>
                </a:lnTo>
                <a:lnTo>
                  <a:pt x="12135" y="362704"/>
                </a:lnTo>
                <a:lnTo>
                  <a:pt x="12135" y="319292"/>
                </a:lnTo>
                <a:lnTo>
                  <a:pt x="9706" y="316453"/>
                </a:lnTo>
                <a:close/>
              </a:path>
              <a:path w="12700" h="2154554">
                <a:moveTo>
                  <a:pt x="9706" y="231253"/>
                </a:moveTo>
                <a:lnTo>
                  <a:pt x="2827" y="231253"/>
                </a:lnTo>
                <a:lnTo>
                  <a:pt x="0" y="234094"/>
                </a:lnTo>
                <a:lnTo>
                  <a:pt x="0" y="277505"/>
                </a:lnTo>
                <a:lnTo>
                  <a:pt x="2827" y="279939"/>
                </a:lnTo>
                <a:lnTo>
                  <a:pt x="9706" y="279939"/>
                </a:lnTo>
                <a:lnTo>
                  <a:pt x="12135" y="277505"/>
                </a:lnTo>
                <a:lnTo>
                  <a:pt x="12135" y="234094"/>
                </a:lnTo>
                <a:lnTo>
                  <a:pt x="9706" y="231253"/>
                </a:lnTo>
                <a:close/>
              </a:path>
              <a:path w="12700" h="2154554">
                <a:moveTo>
                  <a:pt x="9706" y="146055"/>
                </a:moveTo>
                <a:lnTo>
                  <a:pt x="2827" y="146055"/>
                </a:lnTo>
                <a:lnTo>
                  <a:pt x="0" y="148894"/>
                </a:lnTo>
                <a:lnTo>
                  <a:pt x="0" y="192306"/>
                </a:lnTo>
                <a:lnTo>
                  <a:pt x="2827" y="194740"/>
                </a:lnTo>
                <a:lnTo>
                  <a:pt x="9706" y="194740"/>
                </a:lnTo>
                <a:lnTo>
                  <a:pt x="12135" y="192306"/>
                </a:lnTo>
                <a:lnTo>
                  <a:pt x="12135" y="148894"/>
                </a:lnTo>
                <a:lnTo>
                  <a:pt x="9706" y="146055"/>
                </a:lnTo>
                <a:close/>
              </a:path>
              <a:path w="12700" h="2154554">
                <a:moveTo>
                  <a:pt x="9706" y="60855"/>
                </a:moveTo>
                <a:lnTo>
                  <a:pt x="2827" y="60855"/>
                </a:lnTo>
                <a:lnTo>
                  <a:pt x="0" y="63696"/>
                </a:lnTo>
                <a:lnTo>
                  <a:pt x="0" y="107106"/>
                </a:lnTo>
                <a:lnTo>
                  <a:pt x="2827" y="109541"/>
                </a:lnTo>
                <a:lnTo>
                  <a:pt x="9706" y="109541"/>
                </a:lnTo>
                <a:lnTo>
                  <a:pt x="12135" y="107106"/>
                </a:lnTo>
                <a:lnTo>
                  <a:pt x="12135" y="63696"/>
                </a:lnTo>
                <a:lnTo>
                  <a:pt x="9706" y="60855"/>
                </a:lnTo>
                <a:close/>
              </a:path>
              <a:path w="12700" h="2154554">
                <a:moveTo>
                  <a:pt x="9706" y="0"/>
                </a:moveTo>
                <a:lnTo>
                  <a:pt x="2827" y="0"/>
                </a:lnTo>
                <a:lnTo>
                  <a:pt x="0" y="2839"/>
                </a:lnTo>
                <a:lnTo>
                  <a:pt x="0" y="21907"/>
                </a:lnTo>
                <a:lnTo>
                  <a:pt x="2827" y="24341"/>
                </a:lnTo>
                <a:lnTo>
                  <a:pt x="9706" y="24341"/>
                </a:lnTo>
                <a:lnTo>
                  <a:pt x="12135" y="21907"/>
                </a:lnTo>
                <a:lnTo>
                  <a:pt x="12135" y="2839"/>
                </a:lnTo>
                <a:lnTo>
                  <a:pt x="9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1876227" y="98862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1876227" y="98010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1876227" y="97158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1876227" y="96306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876227" y="95454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876227" y="94602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876227" y="937505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876227" y="92898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1876227" y="92046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1876227" y="91194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876227" y="90342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876227" y="89490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1876227" y="88638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876227" y="87786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876227" y="86934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876227" y="860826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1876227" y="852306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1876227" y="843786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1876227" y="835266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1876227" y="826746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1876227" y="81822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1876227" y="80970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1876227" y="80118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1876227" y="79266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1876227" y="78414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1876227" y="7780614"/>
            <a:ext cx="12700" cy="24765"/>
          </a:xfrm>
          <a:custGeom>
            <a:avLst/>
            <a:gdLst/>
            <a:ahLst/>
            <a:cxnLst/>
            <a:rect l="l" t="t" r="r" b="b"/>
            <a:pathLst>
              <a:path w="12700" h="24765">
                <a:moveTo>
                  <a:pt x="0" y="18256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18256"/>
                </a:lnTo>
                <a:lnTo>
                  <a:pt x="12138" y="21908"/>
                </a:lnTo>
                <a:lnTo>
                  <a:pt x="9710" y="24342"/>
                </a:lnTo>
                <a:lnTo>
                  <a:pt x="6069" y="24342"/>
                </a:lnTo>
                <a:lnTo>
                  <a:pt x="2832" y="24342"/>
                </a:lnTo>
                <a:lnTo>
                  <a:pt x="0" y="21908"/>
                </a:lnTo>
                <a:lnTo>
                  <a:pt x="0" y="18256"/>
                </a:lnTo>
                <a:close/>
              </a:path>
            </a:pathLst>
          </a:custGeom>
          <a:ln w="64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2788657" y="7841472"/>
            <a:ext cx="12700" cy="2093595"/>
          </a:xfrm>
          <a:custGeom>
            <a:avLst/>
            <a:gdLst/>
            <a:ahLst/>
            <a:cxnLst/>
            <a:rect l="l" t="t" r="r" b="b"/>
            <a:pathLst>
              <a:path w="12700" h="2093595">
                <a:moveTo>
                  <a:pt x="9706" y="2044778"/>
                </a:moveTo>
                <a:lnTo>
                  <a:pt x="2827" y="2044778"/>
                </a:lnTo>
                <a:lnTo>
                  <a:pt x="0" y="2047618"/>
                </a:lnTo>
                <a:lnTo>
                  <a:pt x="0" y="2091029"/>
                </a:lnTo>
                <a:lnTo>
                  <a:pt x="2827" y="2093462"/>
                </a:lnTo>
                <a:lnTo>
                  <a:pt x="9706" y="2093462"/>
                </a:lnTo>
                <a:lnTo>
                  <a:pt x="12135" y="2091029"/>
                </a:lnTo>
                <a:lnTo>
                  <a:pt x="12135" y="2047618"/>
                </a:lnTo>
                <a:lnTo>
                  <a:pt x="9706" y="2044778"/>
                </a:lnTo>
                <a:close/>
              </a:path>
              <a:path w="12700" h="2093595">
                <a:moveTo>
                  <a:pt x="9706" y="1959579"/>
                </a:moveTo>
                <a:lnTo>
                  <a:pt x="2827" y="1959579"/>
                </a:lnTo>
                <a:lnTo>
                  <a:pt x="0" y="1962419"/>
                </a:lnTo>
                <a:lnTo>
                  <a:pt x="0" y="2005831"/>
                </a:lnTo>
                <a:lnTo>
                  <a:pt x="2827" y="2008264"/>
                </a:lnTo>
                <a:lnTo>
                  <a:pt x="9706" y="2008264"/>
                </a:lnTo>
                <a:lnTo>
                  <a:pt x="12135" y="2005831"/>
                </a:lnTo>
                <a:lnTo>
                  <a:pt x="12135" y="1962419"/>
                </a:lnTo>
                <a:lnTo>
                  <a:pt x="9706" y="1959579"/>
                </a:lnTo>
                <a:close/>
              </a:path>
              <a:path w="12700" h="2093595">
                <a:moveTo>
                  <a:pt x="9706" y="1874380"/>
                </a:moveTo>
                <a:lnTo>
                  <a:pt x="2827" y="1874380"/>
                </a:lnTo>
                <a:lnTo>
                  <a:pt x="0" y="1877220"/>
                </a:lnTo>
                <a:lnTo>
                  <a:pt x="0" y="1920630"/>
                </a:lnTo>
                <a:lnTo>
                  <a:pt x="2827" y="1923066"/>
                </a:lnTo>
                <a:lnTo>
                  <a:pt x="9706" y="1923066"/>
                </a:lnTo>
                <a:lnTo>
                  <a:pt x="12135" y="1920630"/>
                </a:lnTo>
                <a:lnTo>
                  <a:pt x="12135" y="1877220"/>
                </a:lnTo>
                <a:lnTo>
                  <a:pt x="9706" y="1874380"/>
                </a:lnTo>
                <a:close/>
              </a:path>
              <a:path w="12700" h="2093595">
                <a:moveTo>
                  <a:pt x="9706" y="1789182"/>
                </a:moveTo>
                <a:lnTo>
                  <a:pt x="2827" y="1789182"/>
                </a:lnTo>
                <a:lnTo>
                  <a:pt x="0" y="1792020"/>
                </a:lnTo>
                <a:lnTo>
                  <a:pt x="0" y="1835432"/>
                </a:lnTo>
                <a:lnTo>
                  <a:pt x="2827" y="1837865"/>
                </a:lnTo>
                <a:lnTo>
                  <a:pt x="9706" y="1837865"/>
                </a:lnTo>
                <a:lnTo>
                  <a:pt x="12135" y="1835432"/>
                </a:lnTo>
                <a:lnTo>
                  <a:pt x="12135" y="1792020"/>
                </a:lnTo>
                <a:lnTo>
                  <a:pt x="9706" y="1789182"/>
                </a:lnTo>
                <a:close/>
              </a:path>
              <a:path w="12700" h="2093595">
                <a:moveTo>
                  <a:pt x="9706" y="1703981"/>
                </a:moveTo>
                <a:lnTo>
                  <a:pt x="2827" y="1703981"/>
                </a:lnTo>
                <a:lnTo>
                  <a:pt x="0" y="1706821"/>
                </a:lnTo>
                <a:lnTo>
                  <a:pt x="0" y="1750233"/>
                </a:lnTo>
                <a:lnTo>
                  <a:pt x="2827" y="1752667"/>
                </a:lnTo>
                <a:lnTo>
                  <a:pt x="9706" y="1752667"/>
                </a:lnTo>
                <a:lnTo>
                  <a:pt x="12135" y="1750233"/>
                </a:lnTo>
                <a:lnTo>
                  <a:pt x="12135" y="1706821"/>
                </a:lnTo>
                <a:lnTo>
                  <a:pt x="9706" y="1703981"/>
                </a:lnTo>
                <a:close/>
              </a:path>
              <a:path w="12700" h="2093595">
                <a:moveTo>
                  <a:pt x="9706" y="1618783"/>
                </a:moveTo>
                <a:lnTo>
                  <a:pt x="2827" y="1618783"/>
                </a:lnTo>
                <a:lnTo>
                  <a:pt x="0" y="1621622"/>
                </a:lnTo>
                <a:lnTo>
                  <a:pt x="0" y="1665034"/>
                </a:lnTo>
                <a:lnTo>
                  <a:pt x="2827" y="1667468"/>
                </a:lnTo>
                <a:lnTo>
                  <a:pt x="9706" y="1667468"/>
                </a:lnTo>
                <a:lnTo>
                  <a:pt x="12135" y="1665034"/>
                </a:lnTo>
                <a:lnTo>
                  <a:pt x="12135" y="1621622"/>
                </a:lnTo>
                <a:lnTo>
                  <a:pt x="9706" y="1618783"/>
                </a:lnTo>
                <a:close/>
              </a:path>
              <a:path w="12700" h="2093595">
                <a:moveTo>
                  <a:pt x="9706" y="1533584"/>
                </a:moveTo>
                <a:lnTo>
                  <a:pt x="2827" y="1533584"/>
                </a:lnTo>
                <a:lnTo>
                  <a:pt x="0" y="1536424"/>
                </a:lnTo>
                <a:lnTo>
                  <a:pt x="0" y="1579834"/>
                </a:lnTo>
                <a:lnTo>
                  <a:pt x="2827" y="1582269"/>
                </a:lnTo>
                <a:lnTo>
                  <a:pt x="9706" y="1582269"/>
                </a:lnTo>
                <a:lnTo>
                  <a:pt x="12135" y="1579834"/>
                </a:lnTo>
                <a:lnTo>
                  <a:pt x="12135" y="1536424"/>
                </a:lnTo>
                <a:lnTo>
                  <a:pt x="9706" y="1533584"/>
                </a:lnTo>
                <a:close/>
              </a:path>
              <a:path w="12700" h="2093595">
                <a:moveTo>
                  <a:pt x="9706" y="1448385"/>
                </a:moveTo>
                <a:lnTo>
                  <a:pt x="2827" y="1448385"/>
                </a:lnTo>
                <a:lnTo>
                  <a:pt x="0" y="1451223"/>
                </a:lnTo>
                <a:lnTo>
                  <a:pt x="0" y="1494635"/>
                </a:lnTo>
                <a:lnTo>
                  <a:pt x="2827" y="1497070"/>
                </a:lnTo>
                <a:lnTo>
                  <a:pt x="9706" y="1497070"/>
                </a:lnTo>
                <a:lnTo>
                  <a:pt x="12135" y="1494635"/>
                </a:lnTo>
                <a:lnTo>
                  <a:pt x="12135" y="1451223"/>
                </a:lnTo>
                <a:lnTo>
                  <a:pt x="9706" y="1448385"/>
                </a:lnTo>
                <a:close/>
              </a:path>
              <a:path w="12700" h="2093595">
                <a:moveTo>
                  <a:pt x="9706" y="1363185"/>
                </a:moveTo>
                <a:lnTo>
                  <a:pt x="2827" y="1363185"/>
                </a:lnTo>
                <a:lnTo>
                  <a:pt x="0" y="1366025"/>
                </a:lnTo>
                <a:lnTo>
                  <a:pt x="0" y="1409436"/>
                </a:lnTo>
                <a:lnTo>
                  <a:pt x="2827" y="1411870"/>
                </a:lnTo>
                <a:lnTo>
                  <a:pt x="9706" y="1411870"/>
                </a:lnTo>
                <a:lnTo>
                  <a:pt x="12135" y="1409436"/>
                </a:lnTo>
                <a:lnTo>
                  <a:pt x="12135" y="1366025"/>
                </a:lnTo>
                <a:lnTo>
                  <a:pt x="9706" y="1363185"/>
                </a:lnTo>
                <a:close/>
              </a:path>
              <a:path w="12700" h="2093595">
                <a:moveTo>
                  <a:pt x="9706" y="1277986"/>
                </a:moveTo>
                <a:lnTo>
                  <a:pt x="2827" y="1277986"/>
                </a:lnTo>
                <a:lnTo>
                  <a:pt x="0" y="1280826"/>
                </a:lnTo>
                <a:lnTo>
                  <a:pt x="0" y="1324238"/>
                </a:lnTo>
                <a:lnTo>
                  <a:pt x="2827" y="1326671"/>
                </a:lnTo>
                <a:lnTo>
                  <a:pt x="9706" y="1326671"/>
                </a:lnTo>
                <a:lnTo>
                  <a:pt x="12135" y="1324238"/>
                </a:lnTo>
                <a:lnTo>
                  <a:pt x="12135" y="1280826"/>
                </a:lnTo>
                <a:lnTo>
                  <a:pt x="9706" y="1277986"/>
                </a:lnTo>
                <a:close/>
              </a:path>
              <a:path w="12700" h="2093595">
                <a:moveTo>
                  <a:pt x="9706" y="1192787"/>
                </a:moveTo>
                <a:lnTo>
                  <a:pt x="2827" y="1192787"/>
                </a:lnTo>
                <a:lnTo>
                  <a:pt x="0" y="1195627"/>
                </a:lnTo>
                <a:lnTo>
                  <a:pt x="0" y="1239038"/>
                </a:lnTo>
                <a:lnTo>
                  <a:pt x="2827" y="1241473"/>
                </a:lnTo>
                <a:lnTo>
                  <a:pt x="9706" y="1241473"/>
                </a:lnTo>
                <a:lnTo>
                  <a:pt x="12135" y="1239038"/>
                </a:lnTo>
                <a:lnTo>
                  <a:pt x="12135" y="1195627"/>
                </a:lnTo>
                <a:lnTo>
                  <a:pt x="9706" y="1192787"/>
                </a:lnTo>
                <a:close/>
              </a:path>
              <a:path w="12700" h="2093595">
                <a:moveTo>
                  <a:pt x="9706" y="1107589"/>
                </a:moveTo>
                <a:lnTo>
                  <a:pt x="2827" y="1107589"/>
                </a:lnTo>
                <a:lnTo>
                  <a:pt x="0" y="1110429"/>
                </a:lnTo>
                <a:lnTo>
                  <a:pt x="0" y="1153839"/>
                </a:lnTo>
                <a:lnTo>
                  <a:pt x="2827" y="1156273"/>
                </a:lnTo>
                <a:lnTo>
                  <a:pt x="9706" y="1156273"/>
                </a:lnTo>
                <a:lnTo>
                  <a:pt x="12135" y="1153839"/>
                </a:lnTo>
                <a:lnTo>
                  <a:pt x="12135" y="1110429"/>
                </a:lnTo>
                <a:lnTo>
                  <a:pt x="9706" y="1107589"/>
                </a:lnTo>
                <a:close/>
              </a:path>
              <a:path w="12700" h="2093595">
                <a:moveTo>
                  <a:pt x="9706" y="1022388"/>
                </a:moveTo>
                <a:lnTo>
                  <a:pt x="2827" y="1022388"/>
                </a:lnTo>
                <a:lnTo>
                  <a:pt x="0" y="1025228"/>
                </a:lnTo>
                <a:lnTo>
                  <a:pt x="0" y="1068640"/>
                </a:lnTo>
                <a:lnTo>
                  <a:pt x="2827" y="1071074"/>
                </a:lnTo>
                <a:lnTo>
                  <a:pt x="9706" y="1071074"/>
                </a:lnTo>
                <a:lnTo>
                  <a:pt x="12135" y="1068640"/>
                </a:lnTo>
                <a:lnTo>
                  <a:pt x="12135" y="1025228"/>
                </a:lnTo>
                <a:lnTo>
                  <a:pt x="9706" y="1022388"/>
                </a:lnTo>
                <a:close/>
              </a:path>
              <a:path w="12700" h="2093595">
                <a:moveTo>
                  <a:pt x="9706" y="937190"/>
                </a:moveTo>
                <a:lnTo>
                  <a:pt x="2827" y="937190"/>
                </a:lnTo>
                <a:lnTo>
                  <a:pt x="0" y="940030"/>
                </a:lnTo>
                <a:lnTo>
                  <a:pt x="0" y="983441"/>
                </a:lnTo>
                <a:lnTo>
                  <a:pt x="2827" y="985874"/>
                </a:lnTo>
                <a:lnTo>
                  <a:pt x="9706" y="985874"/>
                </a:lnTo>
                <a:lnTo>
                  <a:pt x="12135" y="983441"/>
                </a:lnTo>
                <a:lnTo>
                  <a:pt x="12135" y="940030"/>
                </a:lnTo>
                <a:lnTo>
                  <a:pt x="9706" y="937190"/>
                </a:lnTo>
                <a:close/>
              </a:path>
              <a:path w="12700" h="2093595">
                <a:moveTo>
                  <a:pt x="9706" y="851990"/>
                </a:moveTo>
                <a:lnTo>
                  <a:pt x="2827" y="851990"/>
                </a:lnTo>
                <a:lnTo>
                  <a:pt x="0" y="854831"/>
                </a:lnTo>
                <a:lnTo>
                  <a:pt x="0" y="898242"/>
                </a:lnTo>
                <a:lnTo>
                  <a:pt x="2827" y="900676"/>
                </a:lnTo>
                <a:lnTo>
                  <a:pt x="9706" y="900676"/>
                </a:lnTo>
                <a:lnTo>
                  <a:pt x="12135" y="898242"/>
                </a:lnTo>
                <a:lnTo>
                  <a:pt x="12135" y="854831"/>
                </a:lnTo>
                <a:lnTo>
                  <a:pt x="9706" y="851990"/>
                </a:lnTo>
                <a:close/>
              </a:path>
              <a:path w="12700" h="2093595">
                <a:moveTo>
                  <a:pt x="9706" y="766792"/>
                </a:moveTo>
                <a:lnTo>
                  <a:pt x="2827" y="766792"/>
                </a:lnTo>
                <a:lnTo>
                  <a:pt x="0" y="769632"/>
                </a:lnTo>
                <a:lnTo>
                  <a:pt x="0" y="813042"/>
                </a:lnTo>
                <a:lnTo>
                  <a:pt x="2827" y="815477"/>
                </a:lnTo>
                <a:lnTo>
                  <a:pt x="9706" y="815477"/>
                </a:lnTo>
                <a:lnTo>
                  <a:pt x="12135" y="813042"/>
                </a:lnTo>
                <a:lnTo>
                  <a:pt x="12135" y="769632"/>
                </a:lnTo>
                <a:lnTo>
                  <a:pt x="9706" y="766792"/>
                </a:lnTo>
                <a:close/>
              </a:path>
              <a:path w="12700" h="2093595">
                <a:moveTo>
                  <a:pt x="9706" y="681592"/>
                </a:moveTo>
                <a:lnTo>
                  <a:pt x="2827" y="681592"/>
                </a:lnTo>
                <a:lnTo>
                  <a:pt x="0" y="684432"/>
                </a:lnTo>
                <a:lnTo>
                  <a:pt x="0" y="727843"/>
                </a:lnTo>
                <a:lnTo>
                  <a:pt x="2827" y="730277"/>
                </a:lnTo>
                <a:lnTo>
                  <a:pt x="9706" y="730277"/>
                </a:lnTo>
                <a:lnTo>
                  <a:pt x="12135" y="727843"/>
                </a:lnTo>
                <a:lnTo>
                  <a:pt x="12135" y="684432"/>
                </a:lnTo>
                <a:lnTo>
                  <a:pt x="9706" y="681592"/>
                </a:lnTo>
                <a:close/>
              </a:path>
              <a:path w="12700" h="2093595">
                <a:moveTo>
                  <a:pt x="9706" y="596393"/>
                </a:moveTo>
                <a:lnTo>
                  <a:pt x="2827" y="596393"/>
                </a:lnTo>
                <a:lnTo>
                  <a:pt x="0" y="599233"/>
                </a:lnTo>
                <a:lnTo>
                  <a:pt x="0" y="642644"/>
                </a:lnTo>
                <a:lnTo>
                  <a:pt x="2827" y="645078"/>
                </a:lnTo>
                <a:lnTo>
                  <a:pt x="9706" y="645078"/>
                </a:lnTo>
                <a:lnTo>
                  <a:pt x="12135" y="642644"/>
                </a:lnTo>
                <a:lnTo>
                  <a:pt x="12135" y="599233"/>
                </a:lnTo>
                <a:lnTo>
                  <a:pt x="9706" y="596393"/>
                </a:lnTo>
                <a:close/>
              </a:path>
              <a:path w="12700" h="2093595">
                <a:moveTo>
                  <a:pt x="9706" y="511194"/>
                </a:moveTo>
                <a:lnTo>
                  <a:pt x="2827" y="511194"/>
                </a:lnTo>
                <a:lnTo>
                  <a:pt x="0" y="514034"/>
                </a:lnTo>
                <a:lnTo>
                  <a:pt x="0" y="557445"/>
                </a:lnTo>
                <a:lnTo>
                  <a:pt x="2827" y="559880"/>
                </a:lnTo>
                <a:lnTo>
                  <a:pt x="9706" y="559880"/>
                </a:lnTo>
                <a:lnTo>
                  <a:pt x="12135" y="557445"/>
                </a:lnTo>
                <a:lnTo>
                  <a:pt x="12135" y="514034"/>
                </a:lnTo>
                <a:lnTo>
                  <a:pt x="9706" y="511194"/>
                </a:lnTo>
                <a:close/>
              </a:path>
              <a:path w="12700" h="2093595">
                <a:moveTo>
                  <a:pt x="9706" y="425996"/>
                </a:moveTo>
                <a:lnTo>
                  <a:pt x="2827" y="425996"/>
                </a:lnTo>
                <a:lnTo>
                  <a:pt x="0" y="428836"/>
                </a:lnTo>
                <a:lnTo>
                  <a:pt x="0" y="472246"/>
                </a:lnTo>
                <a:lnTo>
                  <a:pt x="2827" y="474680"/>
                </a:lnTo>
                <a:lnTo>
                  <a:pt x="9706" y="474680"/>
                </a:lnTo>
                <a:lnTo>
                  <a:pt x="12135" y="472246"/>
                </a:lnTo>
                <a:lnTo>
                  <a:pt x="12135" y="428836"/>
                </a:lnTo>
                <a:lnTo>
                  <a:pt x="9706" y="425996"/>
                </a:lnTo>
                <a:close/>
              </a:path>
              <a:path w="12700" h="2093595">
                <a:moveTo>
                  <a:pt x="9706" y="340796"/>
                </a:moveTo>
                <a:lnTo>
                  <a:pt x="2827" y="340796"/>
                </a:lnTo>
                <a:lnTo>
                  <a:pt x="0" y="343635"/>
                </a:lnTo>
                <a:lnTo>
                  <a:pt x="0" y="387047"/>
                </a:lnTo>
                <a:lnTo>
                  <a:pt x="2827" y="389482"/>
                </a:lnTo>
                <a:lnTo>
                  <a:pt x="9706" y="389482"/>
                </a:lnTo>
                <a:lnTo>
                  <a:pt x="12135" y="387047"/>
                </a:lnTo>
                <a:lnTo>
                  <a:pt x="12135" y="343635"/>
                </a:lnTo>
                <a:lnTo>
                  <a:pt x="9706" y="340796"/>
                </a:lnTo>
                <a:close/>
              </a:path>
              <a:path w="12700" h="2093595">
                <a:moveTo>
                  <a:pt x="9706" y="255597"/>
                </a:moveTo>
                <a:lnTo>
                  <a:pt x="2827" y="255597"/>
                </a:lnTo>
                <a:lnTo>
                  <a:pt x="0" y="258437"/>
                </a:lnTo>
                <a:lnTo>
                  <a:pt x="0" y="301848"/>
                </a:lnTo>
                <a:lnTo>
                  <a:pt x="2827" y="304281"/>
                </a:lnTo>
                <a:lnTo>
                  <a:pt x="9706" y="304281"/>
                </a:lnTo>
                <a:lnTo>
                  <a:pt x="12135" y="301848"/>
                </a:lnTo>
                <a:lnTo>
                  <a:pt x="12135" y="258437"/>
                </a:lnTo>
                <a:lnTo>
                  <a:pt x="9706" y="255597"/>
                </a:lnTo>
                <a:close/>
              </a:path>
              <a:path w="12700" h="2093595">
                <a:moveTo>
                  <a:pt x="9706" y="170397"/>
                </a:moveTo>
                <a:lnTo>
                  <a:pt x="2827" y="170397"/>
                </a:lnTo>
                <a:lnTo>
                  <a:pt x="0" y="173238"/>
                </a:lnTo>
                <a:lnTo>
                  <a:pt x="0" y="216649"/>
                </a:lnTo>
                <a:lnTo>
                  <a:pt x="2827" y="219083"/>
                </a:lnTo>
                <a:lnTo>
                  <a:pt x="9706" y="219083"/>
                </a:lnTo>
                <a:lnTo>
                  <a:pt x="12135" y="216649"/>
                </a:lnTo>
                <a:lnTo>
                  <a:pt x="12135" y="173238"/>
                </a:lnTo>
                <a:lnTo>
                  <a:pt x="9706" y="170397"/>
                </a:lnTo>
                <a:close/>
              </a:path>
              <a:path w="12700" h="2093595">
                <a:moveTo>
                  <a:pt x="9706" y="85199"/>
                </a:moveTo>
                <a:lnTo>
                  <a:pt x="2827" y="85199"/>
                </a:lnTo>
                <a:lnTo>
                  <a:pt x="0" y="88039"/>
                </a:lnTo>
                <a:lnTo>
                  <a:pt x="0" y="131450"/>
                </a:lnTo>
                <a:lnTo>
                  <a:pt x="2827" y="133884"/>
                </a:lnTo>
                <a:lnTo>
                  <a:pt x="9706" y="133884"/>
                </a:lnTo>
                <a:lnTo>
                  <a:pt x="12135" y="131450"/>
                </a:lnTo>
                <a:lnTo>
                  <a:pt x="12135" y="88039"/>
                </a:lnTo>
                <a:lnTo>
                  <a:pt x="9706" y="85199"/>
                </a:lnTo>
                <a:close/>
              </a:path>
              <a:path w="12700" h="2093595">
                <a:moveTo>
                  <a:pt x="9706" y="0"/>
                </a:moveTo>
                <a:lnTo>
                  <a:pt x="2827" y="0"/>
                </a:lnTo>
                <a:lnTo>
                  <a:pt x="0" y="2840"/>
                </a:lnTo>
                <a:lnTo>
                  <a:pt x="0" y="46250"/>
                </a:lnTo>
                <a:lnTo>
                  <a:pt x="2827" y="48685"/>
                </a:lnTo>
                <a:lnTo>
                  <a:pt x="9706" y="48685"/>
                </a:lnTo>
                <a:lnTo>
                  <a:pt x="12135" y="46250"/>
                </a:lnTo>
                <a:lnTo>
                  <a:pt x="12135" y="2840"/>
                </a:lnTo>
                <a:lnTo>
                  <a:pt x="9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2788655" y="98862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2788655" y="98010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2788655" y="97158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2788655" y="96306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2788655" y="95454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2788655" y="94602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2788655" y="937505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2788655" y="92898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2788655" y="92046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2788655" y="91194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2788655" y="90342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2788655" y="89490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2788655" y="88638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788655" y="87786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2788655" y="86934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2788655" y="860826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2788655" y="852306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2788655" y="843786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2788655" y="835266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2788655" y="826746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2788655" y="81822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2788655" y="80970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2788655" y="80118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2788655" y="79266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2788655" y="78414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3707154" y="7841472"/>
            <a:ext cx="12700" cy="2093595"/>
          </a:xfrm>
          <a:custGeom>
            <a:avLst/>
            <a:gdLst/>
            <a:ahLst/>
            <a:cxnLst/>
            <a:rect l="l" t="t" r="r" b="b"/>
            <a:pathLst>
              <a:path w="12700" h="2093595">
                <a:moveTo>
                  <a:pt x="9706" y="2044778"/>
                </a:moveTo>
                <a:lnTo>
                  <a:pt x="2837" y="2044778"/>
                </a:lnTo>
                <a:lnTo>
                  <a:pt x="0" y="2047618"/>
                </a:lnTo>
                <a:lnTo>
                  <a:pt x="0" y="2091029"/>
                </a:lnTo>
                <a:lnTo>
                  <a:pt x="2837" y="2093462"/>
                </a:lnTo>
                <a:lnTo>
                  <a:pt x="9706" y="2093462"/>
                </a:lnTo>
                <a:lnTo>
                  <a:pt x="12135" y="2091029"/>
                </a:lnTo>
                <a:lnTo>
                  <a:pt x="12135" y="2047618"/>
                </a:lnTo>
                <a:lnTo>
                  <a:pt x="9706" y="2044778"/>
                </a:lnTo>
                <a:close/>
              </a:path>
              <a:path w="12700" h="2093595">
                <a:moveTo>
                  <a:pt x="9706" y="1959579"/>
                </a:moveTo>
                <a:lnTo>
                  <a:pt x="2837" y="1959579"/>
                </a:lnTo>
                <a:lnTo>
                  <a:pt x="0" y="1962419"/>
                </a:lnTo>
                <a:lnTo>
                  <a:pt x="0" y="2005831"/>
                </a:lnTo>
                <a:lnTo>
                  <a:pt x="2837" y="2008264"/>
                </a:lnTo>
                <a:lnTo>
                  <a:pt x="9706" y="2008264"/>
                </a:lnTo>
                <a:lnTo>
                  <a:pt x="12135" y="2005831"/>
                </a:lnTo>
                <a:lnTo>
                  <a:pt x="12135" y="1962419"/>
                </a:lnTo>
                <a:lnTo>
                  <a:pt x="9706" y="1959579"/>
                </a:lnTo>
                <a:close/>
              </a:path>
              <a:path w="12700" h="2093595">
                <a:moveTo>
                  <a:pt x="9706" y="1874380"/>
                </a:moveTo>
                <a:lnTo>
                  <a:pt x="2837" y="1874380"/>
                </a:lnTo>
                <a:lnTo>
                  <a:pt x="0" y="1877220"/>
                </a:lnTo>
                <a:lnTo>
                  <a:pt x="0" y="1920630"/>
                </a:lnTo>
                <a:lnTo>
                  <a:pt x="2837" y="1923066"/>
                </a:lnTo>
                <a:lnTo>
                  <a:pt x="9706" y="1923066"/>
                </a:lnTo>
                <a:lnTo>
                  <a:pt x="12135" y="1920630"/>
                </a:lnTo>
                <a:lnTo>
                  <a:pt x="12135" y="1877220"/>
                </a:lnTo>
                <a:lnTo>
                  <a:pt x="9706" y="1874380"/>
                </a:lnTo>
                <a:close/>
              </a:path>
              <a:path w="12700" h="2093595">
                <a:moveTo>
                  <a:pt x="9706" y="1789182"/>
                </a:moveTo>
                <a:lnTo>
                  <a:pt x="2837" y="1789182"/>
                </a:lnTo>
                <a:lnTo>
                  <a:pt x="0" y="1792020"/>
                </a:lnTo>
                <a:lnTo>
                  <a:pt x="0" y="1835432"/>
                </a:lnTo>
                <a:lnTo>
                  <a:pt x="2837" y="1837865"/>
                </a:lnTo>
                <a:lnTo>
                  <a:pt x="9706" y="1837865"/>
                </a:lnTo>
                <a:lnTo>
                  <a:pt x="12135" y="1835432"/>
                </a:lnTo>
                <a:lnTo>
                  <a:pt x="12135" y="1792020"/>
                </a:lnTo>
                <a:lnTo>
                  <a:pt x="9706" y="1789182"/>
                </a:lnTo>
                <a:close/>
              </a:path>
              <a:path w="12700" h="2093595">
                <a:moveTo>
                  <a:pt x="9706" y="1703981"/>
                </a:moveTo>
                <a:lnTo>
                  <a:pt x="2837" y="1703981"/>
                </a:lnTo>
                <a:lnTo>
                  <a:pt x="0" y="1706821"/>
                </a:lnTo>
                <a:lnTo>
                  <a:pt x="0" y="1750233"/>
                </a:lnTo>
                <a:lnTo>
                  <a:pt x="2837" y="1752667"/>
                </a:lnTo>
                <a:lnTo>
                  <a:pt x="9706" y="1752667"/>
                </a:lnTo>
                <a:lnTo>
                  <a:pt x="12135" y="1750233"/>
                </a:lnTo>
                <a:lnTo>
                  <a:pt x="12135" y="1706821"/>
                </a:lnTo>
                <a:lnTo>
                  <a:pt x="9706" y="1703981"/>
                </a:lnTo>
                <a:close/>
              </a:path>
              <a:path w="12700" h="2093595">
                <a:moveTo>
                  <a:pt x="9706" y="1618783"/>
                </a:moveTo>
                <a:lnTo>
                  <a:pt x="2837" y="1618783"/>
                </a:lnTo>
                <a:lnTo>
                  <a:pt x="0" y="1621622"/>
                </a:lnTo>
                <a:lnTo>
                  <a:pt x="0" y="1665034"/>
                </a:lnTo>
                <a:lnTo>
                  <a:pt x="2837" y="1667468"/>
                </a:lnTo>
                <a:lnTo>
                  <a:pt x="9706" y="1667468"/>
                </a:lnTo>
                <a:lnTo>
                  <a:pt x="12135" y="1665034"/>
                </a:lnTo>
                <a:lnTo>
                  <a:pt x="12135" y="1621622"/>
                </a:lnTo>
                <a:lnTo>
                  <a:pt x="9706" y="1618783"/>
                </a:lnTo>
                <a:close/>
              </a:path>
              <a:path w="12700" h="2093595">
                <a:moveTo>
                  <a:pt x="9706" y="1533584"/>
                </a:moveTo>
                <a:lnTo>
                  <a:pt x="2837" y="1533584"/>
                </a:lnTo>
                <a:lnTo>
                  <a:pt x="0" y="1536424"/>
                </a:lnTo>
                <a:lnTo>
                  <a:pt x="0" y="1579834"/>
                </a:lnTo>
                <a:lnTo>
                  <a:pt x="2837" y="1582269"/>
                </a:lnTo>
                <a:lnTo>
                  <a:pt x="9706" y="1582269"/>
                </a:lnTo>
                <a:lnTo>
                  <a:pt x="12135" y="1579834"/>
                </a:lnTo>
                <a:lnTo>
                  <a:pt x="12135" y="1536424"/>
                </a:lnTo>
                <a:lnTo>
                  <a:pt x="9706" y="1533584"/>
                </a:lnTo>
                <a:close/>
              </a:path>
              <a:path w="12700" h="2093595">
                <a:moveTo>
                  <a:pt x="9706" y="1448385"/>
                </a:moveTo>
                <a:lnTo>
                  <a:pt x="2837" y="1448385"/>
                </a:lnTo>
                <a:lnTo>
                  <a:pt x="0" y="1451223"/>
                </a:lnTo>
                <a:lnTo>
                  <a:pt x="0" y="1494635"/>
                </a:lnTo>
                <a:lnTo>
                  <a:pt x="2837" y="1497070"/>
                </a:lnTo>
                <a:lnTo>
                  <a:pt x="9706" y="1497070"/>
                </a:lnTo>
                <a:lnTo>
                  <a:pt x="12135" y="1494635"/>
                </a:lnTo>
                <a:lnTo>
                  <a:pt x="12135" y="1451223"/>
                </a:lnTo>
                <a:lnTo>
                  <a:pt x="9706" y="1448385"/>
                </a:lnTo>
                <a:close/>
              </a:path>
              <a:path w="12700" h="2093595">
                <a:moveTo>
                  <a:pt x="9706" y="1363185"/>
                </a:moveTo>
                <a:lnTo>
                  <a:pt x="2837" y="1363185"/>
                </a:lnTo>
                <a:lnTo>
                  <a:pt x="0" y="1366025"/>
                </a:lnTo>
                <a:lnTo>
                  <a:pt x="0" y="1409436"/>
                </a:lnTo>
                <a:lnTo>
                  <a:pt x="2837" y="1411870"/>
                </a:lnTo>
                <a:lnTo>
                  <a:pt x="9706" y="1411870"/>
                </a:lnTo>
                <a:lnTo>
                  <a:pt x="12135" y="1409436"/>
                </a:lnTo>
                <a:lnTo>
                  <a:pt x="12135" y="1366025"/>
                </a:lnTo>
                <a:lnTo>
                  <a:pt x="9706" y="1363185"/>
                </a:lnTo>
                <a:close/>
              </a:path>
              <a:path w="12700" h="2093595">
                <a:moveTo>
                  <a:pt x="9706" y="1277986"/>
                </a:moveTo>
                <a:lnTo>
                  <a:pt x="2837" y="1277986"/>
                </a:lnTo>
                <a:lnTo>
                  <a:pt x="0" y="1280826"/>
                </a:lnTo>
                <a:lnTo>
                  <a:pt x="0" y="1324238"/>
                </a:lnTo>
                <a:lnTo>
                  <a:pt x="2837" y="1326671"/>
                </a:lnTo>
                <a:lnTo>
                  <a:pt x="9706" y="1326671"/>
                </a:lnTo>
                <a:lnTo>
                  <a:pt x="12135" y="1324238"/>
                </a:lnTo>
                <a:lnTo>
                  <a:pt x="12135" y="1280826"/>
                </a:lnTo>
                <a:lnTo>
                  <a:pt x="9706" y="1277986"/>
                </a:lnTo>
                <a:close/>
              </a:path>
              <a:path w="12700" h="2093595">
                <a:moveTo>
                  <a:pt x="9706" y="1192787"/>
                </a:moveTo>
                <a:lnTo>
                  <a:pt x="2837" y="1192787"/>
                </a:lnTo>
                <a:lnTo>
                  <a:pt x="0" y="1195627"/>
                </a:lnTo>
                <a:lnTo>
                  <a:pt x="0" y="1239038"/>
                </a:lnTo>
                <a:lnTo>
                  <a:pt x="2837" y="1241473"/>
                </a:lnTo>
                <a:lnTo>
                  <a:pt x="9706" y="1241473"/>
                </a:lnTo>
                <a:lnTo>
                  <a:pt x="12135" y="1239038"/>
                </a:lnTo>
                <a:lnTo>
                  <a:pt x="12135" y="1195627"/>
                </a:lnTo>
                <a:lnTo>
                  <a:pt x="9706" y="1192787"/>
                </a:lnTo>
                <a:close/>
              </a:path>
              <a:path w="12700" h="2093595">
                <a:moveTo>
                  <a:pt x="9706" y="1107589"/>
                </a:moveTo>
                <a:lnTo>
                  <a:pt x="2837" y="1107589"/>
                </a:lnTo>
                <a:lnTo>
                  <a:pt x="0" y="1110429"/>
                </a:lnTo>
                <a:lnTo>
                  <a:pt x="0" y="1153839"/>
                </a:lnTo>
                <a:lnTo>
                  <a:pt x="2837" y="1156273"/>
                </a:lnTo>
                <a:lnTo>
                  <a:pt x="9706" y="1156273"/>
                </a:lnTo>
                <a:lnTo>
                  <a:pt x="12135" y="1153839"/>
                </a:lnTo>
                <a:lnTo>
                  <a:pt x="12135" y="1110429"/>
                </a:lnTo>
                <a:lnTo>
                  <a:pt x="9706" y="1107589"/>
                </a:lnTo>
                <a:close/>
              </a:path>
              <a:path w="12700" h="2093595">
                <a:moveTo>
                  <a:pt x="9706" y="1022388"/>
                </a:moveTo>
                <a:lnTo>
                  <a:pt x="2837" y="1022388"/>
                </a:lnTo>
                <a:lnTo>
                  <a:pt x="0" y="1025228"/>
                </a:lnTo>
                <a:lnTo>
                  <a:pt x="0" y="1068640"/>
                </a:lnTo>
                <a:lnTo>
                  <a:pt x="2837" y="1071074"/>
                </a:lnTo>
                <a:lnTo>
                  <a:pt x="9706" y="1071074"/>
                </a:lnTo>
                <a:lnTo>
                  <a:pt x="12135" y="1068640"/>
                </a:lnTo>
                <a:lnTo>
                  <a:pt x="12135" y="1025228"/>
                </a:lnTo>
                <a:lnTo>
                  <a:pt x="9706" y="1022388"/>
                </a:lnTo>
                <a:close/>
              </a:path>
              <a:path w="12700" h="2093595">
                <a:moveTo>
                  <a:pt x="9706" y="937190"/>
                </a:moveTo>
                <a:lnTo>
                  <a:pt x="2837" y="937190"/>
                </a:lnTo>
                <a:lnTo>
                  <a:pt x="0" y="940030"/>
                </a:lnTo>
                <a:lnTo>
                  <a:pt x="0" y="983441"/>
                </a:lnTo>
                <a:lnTo>
                  <a:pt x="2837" y="985874"/>
                </a:lnTo>
                <a:lnTo>
                  <a:pt x="9706" y="985874"/>
                </a:lnTo>
                <a:lnTo>
                  <a:pt x="12135" y="983441"/>
                </a:lnTo>
                <a:lnTo>
                  <a:pt x="12135" y="940030"/>
                </a:lnTo>
                <a:lnTo>
                  <a:pt x="9706" y="937190"/>
                </a:lnTo>
                <a:close/>
              </a:path>
              <a:path w="12700" h="2093595">
                <a:moveTo>
                  <a:pt x="9706" y="851990"/>
                </a:moveTo>
                <a:lnTo>
                  <a:pt x="2837" y="851990"/>
                </a:lnTo>
                <a:lnTo>
                  <a:pt x="0" y="854831"/>
                </a:lnTo>
                <a:lnTo>
                  <a:pt x="0" y="898242"/>
                </a:lnTo>
                <a:lnTo>
                  <a:pt x="2837" y="900676"/>
                </a:lnTo>
                <a:lnTo>
                  <a:pt x="9706" y="900676"/>
                </a:lnTo>
                <a:lnTo>
                  <a:pt x="12135" y="898242"/>
                </a:lnTo>
                <a:lnTo>
                  <a:pt x="12135" y="854831"/>
                </a:lnTo>
                <a:lnTo>
                  <a:pt x="9706" y="851990"/>
                </a:lnTo>
                <a:close/>
              </a:path>
              <a:path w="12700" h="2093595">
                <a:moveTo>
                  <a:pt x="9706" y="766792"/>
                </a:moveTo>
                <a:lnTo>
                  <a:pt x="2837" y="766792"/>
                </a:lnTo>
                <a:lnTo>
                  <a:pt x="0" y="769632"/>
                </a:lnTo>
                <a:lnTo>
                  <a:pt x="0" y="813042"/>
                </a:lnTo>
                <a:lnTo>
                  <a:pt x="2837" y="815477"/>
                </a:lnTo>
                <a:lnTo>
                  <a:pt x="9706" y="815477"/>
                </a:lnTo>
                <a:lnTo>
                  <a:pt x="12135" y="813042"/>
                </a:lnTo>
                <a:lnTo>
                  <a:pt x="12135" y="769632"/>
                </a:lnTo>
                <a:lnTo>
                  <a:pt x="9706" y="766792"/>
                </a:lnTo>
                <a:close/>
              </a:path>
              <a:path w="12700" h="2093595">
                <a:moveTo>
                  <a:pt x="9706" y="681592"/>
                </a:moveTo>
                <a:lnTo>
                  <a:pt x="2837" y="681592"/>
                </a:lnTo>
                <a:lnTo>
                  <a:pt x="0" y="684432"/>
                </a:lnTo>
                <a:lnTo>
                  <a:pt x="0" y="727843"/>
                </a:lnTo>
                <a:lnTo>
                  <a:pt x="2837" y="730277"/>
                </a:lnTo>
                <a:lnTo>
                  <a:pt x="9706" y="730277"/>
                </a:lnTo>
                <a:lnTo>
                  <a:pt x="12135" y="727843"/>
                </a:lnTo>
                <a:lnTo>
                  <a:pt x="12135" y="684432"/>
                </a:lnTo>
                <a:lnTo>
                  <a:pt x="9706" y="681592"/>
                </a:lnTo>
                <a:close/>
              </a:path>
              <a:path w="12700" h="2093595">
                <a:moveTo>
                  <a:pt x="9706" y="596393"/>
                </a:moveTo>
                <a:lnTo>
                  <a:pt x="2837" y="596393"/>
                </a:lnTo>
                <a:lnTo>
                  <a:pt x="0" y="599233"/>
                </a:lnTo>
                <a:lnTo>
                  <a:pt x="0" y="642644"/>
                </a:lnTo>
                <a:lnTo>
                  <a:pt x="2837" y="645078"/>
                </a:lnTo>
                <a:lnTo>
                  <a:pt x="9706" y="645078"/>
                </a:lnTo>
                <a:lnTo>
                  <a:pt x="12135" y="642644"/>
                </a:lnTo>
                <a:lnTo>
                  <a:pt x="12135" y="599233"/>
                </a:lnTo>
                <a:lnTo>
                  <a:pt x="9706" y="596393"/>
                </a:lnTo>
                <a:close/>
              </a:path>
              <a:path w="12700" h="2093595">
                <a:moveTo>
                  <a:pt x="9706" y="511194"/>
                </a:moveTo>
                <a:lnTo>
                  <a:pt x="2837" y="511194"/>
                </a:lnTo>
                <a:lnTo>
                  <a:pt x="0" y="514034"/>
                </a:lnTo>
                <a:lnTo>
                  <a:pt x="0" y="557445"/>
                </a:lnTo>
                <a:lnTo>
                  <a:pt x="2837" y="559880"/>
                </a:lnTo>
                <a:lnTo>
                  <a:pt x="9706" y="559880"/>
                </a:lnTo>
                <a:lnTo>
                  <a:pt x="12135" y="557445"/>
                </a:lnTo>
                <a:lnTo>
                  <a:pt x="12135" y="514034"/>
                </a:lnTo>
                <a:lnTo>
                  <a:pt x="9706" y="511194"/>
                </a:lnTo>
                <a:close/>
              </a:path>
              <a:path w="12700" h="2093595">
                <a:moveTo>
                  <a:pt x="9706" y="425996"/>
                </a:moveTo>
                <a:lnTo>
                  <a:pt x="2837" y="425996"/>
                </a:lnTo>
                <a:lnTo>
                  <a:pt x="0" y="428836"/>
                </a:lnTo>
                <a:lnTo>
                  <a:pt x="0" y="472246"/>
                </a:lnTo>
                <a:lnTo>
                  <a:pt x="2837" y="474680"/>
                </a:lnTo>
                <a:lnTo>
                  <a:pt x="9706" y="474680"/>
                </a:lnTo>
                <a:lnTo>
                  <a:pt x="12135" y="472246"/>
                </a:lnTo>
                <a:lnTo>
                  <a:pt x="12135" y="428836"/>
                </a:lnTo>
                <a:lnTo>
                  <a:pt x="9706" y="425996"/>
                </a:lnTo>
                <a:close/>
              </a:path>
              <a:path w="12700" h="2093595">
                <a:moveTo>
                  <a:pt x="9706" y="340796"/>
                </a:moveTo>
                <a:lnTo>
                  <a:pt x="2837" y="340796"/>
                </a:lnTo>
                <a:lnTo>
                  <a:pt x="0" y="343635"/>
                </a:lnTo>
                <a:lnTo>
                  <a:pt x="0" y="387047"/>
                </a:lnTo>
                <a:lnTo>
                  <a:pt x="2837" y="389482"/>
                </a:lnTo>
                <a:lnTo>
                  <a:pt x="9706" y="389482"/>
                </a:lnTo>
                <a:lnTo>
                  <a:pt x="12135" y="387047"/>
                </a:lnTo>
                <a:lnTo>
                  <a:pt x="12135" y="343635"/>
                </a:lnTo>
                <a:lnTo>
                  <a:pt x="9706" y="340796"/>
                </a:lnTo>
                <a:close/>
              </a:path>
              <a:path w="12700" h="2093595">
                <a:moveTo>
                  <a:pt x="9706" y="255597"/>
                </a:moveTo>
                <a:lnTo>
                  <a:pt x="2837" y="255597"/>
                </a:lnTo>
                <a:lnTo>
                  <a:pt x="0" y="258437"/>
                </a:lnTo>
                <a:lnTo>
                  <a:pt x="0" y="301848"/>
                </a:lnTo>
                <a:lnTo>
                  <a:pt x="2837" y="304281"/>
                </a:lnTo>
                <a:lnTo>
                  <a:pt x="9706" y="304281"/>
                </a:lnTo>
                <a:lnTo>
                  <a:pt x="12135" y="301848"/>
                </a:lnTo>
                <a:lnTo>
                  <a:pt x="12135" y="258437"/>
                </a:lnTo>
                <a:lnTo>
                  <a:pt x="9706" y="255597"/>
                </a:lnTo>
                <a:close/>
              </a:path>
              <a:path w="12700" h="2093595">
                <a:moveTo>
                  <a:pt x="9706" y="170397"/>
                </a:moveTo>
                <a:lnTo>
                  <a:pt x="2837" y="170397"/>
                </a:lnTo>
                <a:lnTo>
                  <a:pt x="0" y="173238"/>
                </a:lnTo>
                <a:lnTo>
                  <a:pt x="0" y="216649"/>
                </a:lnTo>
                <a:lnTo>
                  <a:pt x="2837" y="219083"/>
                </a:lnTo>
                <a:lnTo>
                  <a:pt x="9706" y="219083"/>
                </a:lnTo>
                <a:lnTo>
                  <a:pt x="12135" y="216649"/>
                </a:lnTo>
                <a:lnTo>
                  <a:pt x="12135" y="173238"/>
                </a:lnTo>
                <a:lnTo>
                  <a:pt x="9706" y="170397"/>
                </a:lnTo>
                <a:close/>
              </a:path>
              <a:path w="12700" h="2093595">
                <a:moveTo>
                  <a:pt x="9706" y="85199"/>
                </a:moveTo>
                <a:lnTo>
                  <a:pt x="2837" y="85199"/>
                </a:lnTo>
                <a:lnTo>
                  <a:pt x="0" y="88039"/>
                </a:lnTo>
                <a:lnTo>
                  <a:pt x="0" y="131450"/>
                </a:lnTo>
                <a:lnTo>
                  <a:pt x="2837" y="133884"/>
                </a:lnTo>
                <a:lnTo>
                  <a:pt x="9706" y="133884"/>
                </a:lnTo>
                <a:lnTo>
                  <a:pt x="12135" y="131450"/>
                </a:lnTo>
                <a:lnTo>
                  <a:pt x="12135" y="88039"/>
                </a:lnTo>
                <a:lnTo>
                  <a:pt x="9706" y="85199"/>
                </a:lnTo>
                <a:close/>
              </a:path>
              <a:path w="12700" h="2093595">
                <a:moveTo>
                  <a:pt x="9706" y="0"/>
                </a:moveTo>
                <a:lnTo>
                  <a:pt x="2837" y="0"/>
                </a:lnTo>
                <a:lnTo>
                  <a:pt x="0" y="2840"/>
                </a:lnTo>
                <a:lnTo>
                  <a:pt x="0" y="46250"/>
                </a:lnTo>
                <a:lnTo>
                  <a:pt x="2837" y="48685"/>
                </a:lnTo>
                <a:lnTo>
                  <a:pt x="9706" y="48685"/>
                </a:lnTo>
                <a:lnTo>
                  <a:pt x="12135" y="46250"/>
                </a:lnTo>
                <a:lnTo>
                  <a:pt x="12135" y="2840"/>
                </a:lnTo>
                <a:lnTo>
                  <a:pt x="9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3707150" y="98862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3707150" y="98010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3707150" y="97158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3707150" y="96306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3707150" y="95454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3707150" y="94602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3707150" y="937505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3707150" y="92898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3707150" y="92046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3707150" y="91194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3707150" y="90342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3707150" y="89490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707150" y="88638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3707150" y="87786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3707150" y="86934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3707150" y="860826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3707150" y="852306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3707150" y="843786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3707150" y="835266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3707150" y="826746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3707150" y="81822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3707150" y="80970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3707150" y="80118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3707150" y="79266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3707150" y="78414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4607440" y="7841472"/>
            <a:ext cx="12700" cy="2093595"/>
          </a:xfrm>
          <a:custGeom>
            <a:avLst/>
            <a:gdLst/>
            <a:ahLst/>
            <a:cxnLst/>
            <a:rect l="l" t="t" r="r" b="b"/>
            <a:pathLst>
              <a:path w="12700" h="2093595">
                <a:moveTo>
                  <a:pt x="9706" y="2044778"/>
                </a:moveTo>
                <a:lnTo>
                  <a:pt x="2837" y="2044778"/>
                </a:lnTo>
                <a:lnTo>
                  <a:pt x="0" y="2047618"/>
                </a:lnTo>
                <a:lnTo>
                  <a:pt x="0" y="2091029"/>
                </a:lnTo>
                <a:lnTo>
                  <a:pt x="2837" y="2093462"/>
                </a:lnTo>
                <a:lnTo>
                  <a:pt x="9706" y="2093462"/>
                </a:lnTo>
                <a:lnTo>
                  <a:pt x="12135" y="2091029"/>
                </a:lnTo>
                <a:lnTo>
                  <a:pt x="12135" y="2047618"/>
                </a:lnTo>
                <a:lnTo>
                  <a:pt x="9706" y="2044778"/>
                </a:lnTo>
                <a:close/>
              </a:path>
              <a:path w="12700" h="2093595">
                <a:moveTo>
                  <a:pt x="9706" y="1959579"/>
                </a:moveTo>
                <a:lnTo>
                  <a:pt x="2837" y="1959579"/>
                </a:lnTo>
                <a:lnTo>
                  <a:pt x="0" y="1962419"/>
                </a:lnTo>
                <a:lnTo>
                  <a:pt x="0" y="2005831"/>
                </a:lnTo>
                <a:lnTo>
                  <a:pt x="2837" y="2008264"/>
                </a:lnTo>
                <a:lnTo>
                  <a:pt x="9706" y="2008264"/>
                </a:lnTo>
                <a:lnTo>
                  <a:pt x="12135" y="2005831"/>
                </a:lnTo>
                <a:lnTo>
                  <a:pt x="12135" y="1962419"/>
                </a:lnTo>
                <a:lnTo>
                  <a:pt x="9706" y="1959579"/>
                </a:lnTo>
                <a:close/>
              </a:path>
              <a:path w="12700" h="2093595">
                <a:moveTo>
                  <a:pt x="9706" y="1874380"/>
                </a:moveTo>
                <a:lnTo>
                  <a:pt x="2837" y="1874380"/>
                </a:lnTo>
                <a:lnTo>
                  <a:pt x="0" y="1877220"/>
                </a:lnTo>
                <a:lnTo>
                  <a:pt x="0" y="1920630"/>
                </a:lnTo>
                <a:lnTo>
                  <a:pt x="2837" y="1923066"/>
                </a:lnTo>
                <a:lnTo>
                  <a:pt x="9706" y="1923066"/>
                </a:lnTo>
                <a:lnTo>
                  <a:pt x="12135" y="1920630"/>
                </a:lnTo>
                <a:lnTo>
                  <a:pt x="12135" y="1877220"/>
                </a:lnTo>
                <a:lnTo>
                  <a:pt x="9706" y="1874380"/>
                </a:lnTo>
                <a:close/>
              </a:path>
              <a:path w="12700" h="2093595">
                <a:moveTo>
                  <a:pt x="9706" y="1789182"/>
                </a:moveTo>
                <a:lnTo>
                  <a:pt x="2837" y="1789182"/>
                </a:lnTo>
                <a:lnTo>
                  <a:pt x="0" y="1792020"/>
                </a:lnTo>
                <a:lnTo>
                  <a:pt x="0" y="1835432"/>
                </a:lnTo>
                <a:lnTo>
                  <a:pt x="2837" y="1837865"/>
                </a:lnTo>
                <a:lnTo>
                  <a:pt x="9706" y="1837865"/>
                </a:lnTo>
                <a:lnTo>
                  <a:pt x="12135" y="1835432"/>
                </a:lnTo>
                <a:lnTo>
                  <a:pt x="12135" y="1792020"/>
                </a:lnTo>
                <a:lnTo>
                  <a:pt x="9706" y="1789182"/>
                </a:lnTo>
                <a:close/>
              </a:path>
              <a:path w="12700" h="2093595">
                <a:moveTo>
                  <a:pt x="9706" y="1703981"/>
                </a:moveTo>
                <a:lnTo>
                  <a:pt x="2837" y="1703981"/>
                </a:lnTo>
                <a:lnTo>
                  <a:pt x="0" y="1706821"/>
                </a:lnTo>
                <a:lnTo>
                  <a:pt x="0" y="1750233"/>
                </a:lnTo>
                <a:lnTo>
                  <a:pt x="2837" y="1752667"/>
                </a:lnTo>
                <a:lnTo>
                  <a:pt x="9706" y="1752667"/>
                </a:lnTo>
                <a:lnTo>
                  <a:pt x="12135" y="1750233"/>
                </a:lnTo>
                <a:lnTo>
                  <a:pt x="12135" y="1706821"/>
                </a:lnTo>
                <a:lnTo>
                  <a:pt x="9706" y="1703981"/>
                </a:lnTo>
                <a:close/>
              </a:path>
              <a:path w="12700" h="2093595">
                <a:moveTo>
                  <a:pt x="9706" y="1618783"/>
                </a:moveTo>
                <a:lnTo>
                  <a:pt x="2837" y="1618783"/>
                </a:lnTo>
                <a:lnTo>
                  <a:pt x="0" y="1621622"/>
                </a:lnTo>
                <a:lnTo>
                  <a:pt x="0" y="1665034"/>
                </a:lnTo>
                <a:lnTo>
                  <a:pt x="2837" y="1667468"/>
                </a:lnTo>
                <a:lnTo>
                  <a:pt x="9706" y="1667468"/>
                </a:lnTo>
                <a:lnTo>
                  <a:pt x="12135" y="1665034"/>
                </a:lnTo>
                <a:lnTo>
                  <a:pt x="12135" y="1621622"/>
                </a:lnTo>
                <a:lnTo>
                  <a:pt x="9706" y="1618783"/>
                </a:lnTo>
                <a:close/>
              </a:path>
              <a:path w="12700" h="2093595">
                <a:moveTo>
                  <a:pt x="9706" y="1533584"/>
                </a:moveTo>
                <a:lnTo>
                  <a:pt x="2837" y="1533584"/>
                </a:lnTo>
                <a:lnTo>
                  <a:pt x="0" y="1536424"/>
                </a:lnTo>
                <a:lnTo>
                  <a:pt x="0" y="1579834"/>
                </a:lnTo>
                <a:lnTo>
                  <a:pt x="2837" y="1582269"/>
                </a:lnTo>
                <a:lnTo>
                  <a:pt x="9706" y="1582269"/>
                </a:lnTo>
                <a:lnTo>
                  <a:pt x="12135" y="1579834"/>
                </a:lnTo>
                <a:lnTo>
                  <a:pt x="12135" y="1536424"/>
                </a:lnTo>
                <a:lnTo>
                  <a:pt x="9706" y="1533584"/>
                </a:lnTo>
                <a:close/>
              </a:path>
              <a:path w="12700" h="2093595">
                <a:moveTo>
                  <a:pt x="9706" y="1448385"/>
                </a:moveTo>
                <a:lnTo>
                  <a:pt x="2837" y="1448385"/>
                </a:lnTo>
                <a:lnTo>
                  <a:pt x="0" y="1451223"/>
                </a:lnTo>
                <a:lnTo>
                  <a:pt x="0" y="1494635"/>
                </a:lnTo>
                <a:lnTo>
                  <a:pt x="2837" y="1497070"/>
                </a:lnTo>
                <a:lnTo>
                  <a:pt x="9706" y="1497070"/>
                </a:lnTo>
                <a:lnTo>
                  <a:pt x="12135" y="1494635"/>
                </a:lnTo>
                <a:lnTo>
                  <a:pt x="12135" y="1451223"/>
                </a:lnTo>
                <a:lnTo>
                  <a:pt x="9706" y="1448385"/>
                </a:lnTo>
                <a:close/>
              </a:path>
              <a:path w="12700" h="2093595">
                <a:moveTo>
                  <a:pt x="9706" y="1363185"/>
                </a:moveTo>
                <a:lnTo>
                  <a:pt x="2837" y="1363185"/>
                </a:lnTo>
                <a:lnTo>
                  <a:pt x="0" y="1366025"/>
                </a:lnTo>
                <a:lnTo>
                  <a:pt x="0" y="1409436"/>
                </a:lnTo>
                <a:lnTo>
                  <a:pt x="2837" y="1411870"/>
                </a:lnTo>
                <a:lnTo>
                  <a:pt x="9706" y="1411870"/>
                </a:lnTo>
                <a:lnTo>
                  <a:pt x="12135" y="1409436"/>
                </a:lnTo>
                <a:lnTo>
                  <a:pt x="12135" y="1366025"/>
                </a:lnTo>
                <a:lnTo>
                  <a:pt x="9706" y="1363185"/>
                </a:lnTo>
                <a:close/>
              </a:path>
              <a:path w="12700" h="2093595">
                <a:moveTo>
                  <a:pt x="9706" y="1277986"/>
                </a:moveTo>
                <a:lnTo>
                  <a:pt x="2837" y="1277986"/>
                </a:lnTo>
                <a:lnTo>
                  <a:pt x="0" y="1280826"/>
                </a:lnTo>
                <a:lnTo>
                  <a:pt x="0" y="1324238"/>
                </a:lnTo>
                <a:lnTo>
                  <a:pt x="2837" y="1326671"/>
                </a:lnTo>
                <a:lnTo>
                  <a:pt x="9706" y="1326671"/>
                </a:lnTo>
                <a:lnTo>
                  <a:pt x="12135" y="1324238"/>
                </a:lnTo>
                <a:lnTo>
                  <a:pt x="12135" y="1280826"/>
                </a:lnTo>
                <a:lnTo>
                  <a:pt x="9706" y="1277986"/>
                </a:lnTo>
                <a:close/>
              </a:path>
              <a:path w="12700" h="2093595">
                <a:moveTo>
                  <a:pt x="9706" y="1192787"/>
                </a:moveTo>
                <a:lnTo>
                  <a:pt x="2837" y="1192787"/>
                </a:lnTo>
                <a:lnTo>
                  <a:pt x="0" y="1195627"/>
                </a:lnTo>
                <a:lnTo>
                  <a:pt x="0" y="1239038"/>
                </a:lnTo>
                <a:lnTo>
                  <a:pt x="2837" y="1241473"/>
                </a:lnTo>
                <a:lnTo>
                  <a:pt x="9706" y="1241473"/>
                </a:lnTo>
                <a:lnTo>
                  <a:pt x="12135" y="1239038"/>
                </a:lnTo>
                <a:lnTo>
                  <a:pt x="12135" y="1195627"/>
                </a:lnTo>
                <a:lnTo>
                  <a:pt x="9706" y="1192787"/>
                </a:lnTo>
                <a:close/>
              </a:path>
              <a:path w="12700" h="2093595">
                <a:moveTo>
                  <a:pt x="9706" y="1107589"/>
                </a:moveTo>
                <a:lnTo>
                  <a:pt x="2837" y="1107589"/>
                </a:lnTo>
                <a:lnTo>
                  <a:pt x="0" y="1110429"/>
                </a:lnTo>
                <a:lnTo>
                  <a:pt x="0" y="1153839"/>
                </a:lnTo>
                <a:lnTo>
                  <a:pt x="2837" y="1156273"/>
                </a:lnTo>
                <a:lnTo>
                  <a:pt x="9706" y="1156273"/>
                </a:lnTo>
                <a:lnTo>
                  <a:pt x="12135" y="1153839"/>
                </a:lnTo>
                <a:lnTo>
                  <a:pt x="12135" y="1110429"/>
                </a:lnTo>
                <a:lnTo>
                  <a:pt x="9706" y="1107589"/>
                </a:lnTo>
                <a:close/>
              </a:path>
              <a:path w="12700" h="2093595">
                <a:moveTo>
                  <a:pt x="9706" y="1022388"/>
                </a:moveTo>
                <a:lnTo>
                  <a:pt x="2837" y="1022388"/>
                </a:lnTo>
                <a:lnTo>
                  <a:pt x="0" y="1025228"/>
                </a:lnTo>
                <a:lnTo>
                  <a:pt x="0" y="1068640"/>
                </a:lnTo>
                <a:lnTo>
                  <a:pt x="2837" y="1071074"/>
                </a:lnTo>
                <a:lnTo>
                  <a:pt x="9706" y="1071074"/>
                </a:lnTo>
                <a:lnTo>
                  <a:pt x="12135" y="1068640"/>
                </a:lnTo>
                <a:lnTo>
                  <a:pt x="12135" y="1025228"/>
                </a:lnTo>
                <a:lnTo>
                  <a:pt x="9706" y="1022388"/>
                </a:lnTo>
                <a:close/>
              </a:path>
              <a:path w="12700" h="2093595">
                <a:moveTo>
                  <a:pt x="9706" y="937190"/>
                </a:moveTo>
                <a:lnTo>
                  <a:pt x="2837" y="937190"/>
                </a:lnTo>
                <a:lnTo>
                  <a:pt x="0" y="940030"/>
                </a:lnTo>
                <a:lnTo>
                  <a:pt x="0" y="983441"/>
                </a:lnTo>
                <a:lnTo>
                  <a:pt x="2837" y="985874"/>
                </a:lnTo>
                <a:lnTo>
                  <a:pt x="9706" y="985874"/>
                </a:lnTo>
                <a:lnTo>
                  <a:pt x="12135" y="983441"/>
                </a:lnTo>
                <a:lnTo>
                  <a:pt x="12135" y="940030"/>
                </a:lnTo>
                <a:lnTo>
                  <a:pt x="9706" y="937190"/>
                </a:lnTo>
                <a:close/>
              </a:path>
              <a:path w="12700" h="2093595">
                <a:moveTo>
                  <a:pt x="9706" y="851990"/>
                </a:moveTo>
                <a:lnTo>
                  <a:pt x="2837" y="851990"/>
                </a:lnTo>
                <a:lnTo>
                  <a:pt x="0" y="854831"/>
                </a:lnTo>
                <a:lnTo>
                  <a:pt x="0" y="898242"/>
                </a:lnTo>
                <a:lnTo>
                  <a:pt x="2837" y="900676"/>
                </a:lnTo>
                <a:lnTo>
                  <a:pt x="9706" y="900676"/>
                </a:lnTo>
                <a:lnTo>
                  <a:pt x="12135" y="898242"/>
                </a:lnTo>
                <a:lnTo>
                  <a:pt x="12135" y="854831"/>
                </a:lnTo>
                <a:lnTo>
                  <a:pt x="9706" y="851990"/>
                </a:lnTo>
                <a:close/>
              </a:path>
              <a:path w="12700" h="2093595">
                <a:moveTo>
                  <a:pt x="9706" y="766792"/>
                </a:moveTo>
                <a:lnTo>
                  <a:pt x="2837" y="766792"/>
                </a:lnTo>
                <a:lnTo>
                  <a:pt x="0" y="769632"/>
                </a:lnTo>
                <a:lnTo>
                  <a:pt x="0" y="813042"/>
                </a:lnTo>
                <a:lnTo>
                  <a:pt x="2837" y="815477"/>
                </a:lnTo>
                <a:lnTo>
                  <a:pt x="9706" y="815477"/>
                </a:lnTo>
                <a:lnTo>
                  <a:pt x="12135" y="813042"/>
                </a:lnTo>
                <a:lnTo>
                  <a:pt x="12135" y="769632"/>
                </a:lnTo>
                <a:lnTo>
                  <a:pt x="9706" y="766792"/>
                </a:lnTo>
                <a:close/>
              </a:path>
              <a:path w="12700" h="2093595">
                <a:moveTo>
                  <a:pt x="9706" y="681592"/>
                </a:moveTo>
                <a:lnTo>
                  <a:pt x="2837" y="681592"/>
                </a:lnTo>
                <a:lnTo>
                  <a:pt x="0" y="684432"/>
                </a:lnTo>
                <a:lnTo>
                  <a:pt x="0" y="727843"/>
                </a:lnTo>
                <a:lnTo>
                  <a:pt x="2837" y="730277"/>
                </a:lnTo>
                <a:lnTo>
                  <a:pt x="9706" y="730277"/>
                </a:lnTo>
                <a:lnTo>
                  <a:pt x="12135" y="727843"/>
                </a:lnTo>
                <a:lnTo>
                  <a:pt x="12135" y="684432"/>
                </a:lnTo>
                <a:lnTo>
                  <a:pt x="9706" y="681592"/>
                </a:lnTo>
                <a:close/>
              </a:path>
              <a:path w="12700" h="2093595">
                <a:moveTo>
                  <a:pt x="9706" y="596393"/>
                </a:moveTo>
                <a:lnTo>
                  <a:pt x="2837" y="596393"/>
                </a:lnTo>
                <a:lnTo>
                  <a:pt x="0" y="599233"/>
                </a:lnTo>
                <a:lnTo>
                  <a:pt x="0" y="642644"/>
                </a:lnTo>
                <a:lnTo>
                  <a:pt x="2837" y="645078"/>
                </a:lnTo>
                <a:lnTo>
                  <a:pt x="9706" y="645078"/>
                </a:lnTo>
                <a:lnTo>
                  <a:pt x="12135" y="642644"/>
                </a:lnTo>
                <a:lnTo>
                  <a:pt x="12135" y="599233"/>
                </a:lnTo>
                <a:lnTo>
                  <a:pt x="9706" y="596393"/>
                </a:lnTo>
                <a:close/>
              </a:path>
              <a:path w="12700" h="2093595">
                <a:moveTo>
                  <a:pt x="9706" y="511194"/>
                </a:moveTo>
                <a:lnTo>
                  <a:pt x="2837" y="511194"/>
                </a:lnTo>
                <a:lnTo>
                  <a:pt x="0" y="514034"/>
                </a:lnTo>
                <a:lnTo>
                  <a:pt x="0" y="557445"/>
                </a:lnTo>
                <a:lnTo>
                  <a:pt x="2837" y="559880"/>
                </a:lnTo>
                <a:lnTo>
                  <a:pt x="9706" y="559880"/>
                </a:lnTo>
                <a:lnTo>
                  <a:pt x="12135" y="557445"/>
                </a:lnTo>
                <a:lnTo>
                  <a:pt x="12135" y="514034"/>
                </a:lnTo>
                <a:lnTo>
                  <a:pt x="9706" y="511194"/>
                </a:lnTo>
                <a:close/>
              </a:path>
              <a:path w="12700" h="2093595">
                <a:moveTo>
                  <a:pt x="9706" y="425996"/>
                </a:moveTo>
                <a:lnTo>
                  <a:pt x="2837" y="425996"/>
                </a:lnTo>
                <a:lnTo>
                  <a:pt x="0" y="428836"/>
                </a:lnTo>
                <a:lnTo>
                  <a:pt x="0" y="472246"/>
                </a:lnTo>
                <a:lnTo>
                  <a:pt x="2837" y="474680"/>
                </a:lnTo>
                <a:lnTo>
                  <a:pt x="9706" y="474680"/>
                </a:lnTo>
                <a:lnTo>
                  <a:pt x="12135" y="472246"/>
                </a:lnTo>
                <a:lnTo>
                  <a:pt x="12135" y="428836"/>
                </a:lnTo>
                <a:lnTo>
                  <a:pt x="9706" y="425996"/>
                </a:lnTo>
                <a:close/>
              </a:path>
              <a:path w="12700" h="2093595">
                <a:moveTo>
                  <a:pt x="9706" y="340796"/>
                </a:moveTo>
                <a:lnTo>
                  <a:pt x="2837" y="340796"/>
                </a:lnTo>
                <a:lnTo>
                  <a:pt x="0" y="343635"/>
                </a:lnTo>
                <a:lnTo>
                  <a:pt x="0" y="387047"/>
                </a:lnTo>
                <a:lnTo>
                  <a:pt x="2837" y="389482"/>
                </a:lnTo>
                <a:lnTo>
                  <a:pt x="9706" y="389482"/>
                </a:lnTo>
                <a:lnTo>
                  <a:pt x="12135" y="387047"/>
                </a:lnTo>
                <a:lnTo>
                  <a:pt x="12135" y="343635"/>
                </a:lnTo>
                <a:lnTo>
                  <a:pt x="9706" y="340796"/>
                </a:lnTo>
                <a:close/>
              </a:path>
              <a:path w="12700" h="2093595">
                <a:moveTo>
                  <a:pt x="9706" y="255597"/>
                </a:moveTo>
                <a:lnTo>
                  <a:pt x="2837" y="255597"/>
                </a:lnTo>
                <a:lnTo>
                  <a:pt x="0" y="258437"/>
                </a:lnTo>
                <a:lnTo>
                  <a:pt x="0" y="301848"/>
                </a:lnTo>
                <a:lnTo>
                  <a:pt x="2837" y="304281"/>
                </a:lnTo>
                <a:lnTo>
                  <a:pt x="9706" y="304281"/>
                </a:lnTo>
                <a:lnTo>
                  <a:pt x="12135" y="301848"/>
                </a:lnTo>
                <a:lnTo>
                  <a:pt x="12135" y="258437"/>
                </a:lnTo>
                <a:lnTo>
                  <a:pt x="9706" y="255597"/>
                </a:lnTo>
                <a:close/>
              </a:path>
              <a:path w="12700" h="2093595">
                <a:moveTo>
                  <a:pt x="9706" y="170397"/>
                </a:moveTo>
                <a:lnTo>
                  <a:pt x="2837" y="170397"/>
                </a:lnTo>
                <a:lnTo>
                  <a:pt x="0" y="173238"/>
                </a:lnTo>
                <a:lnTo>
                  <a:pt x="0" y="216649"/>
                </a:lnTo>
                <a:lnTo>
                  <a:pt x="2837" y="219083"/>
                </a:lnTo>
                <a:lnTo>
                  <a:pt x="9706" y="219083"/>
                </a:lnTo>
                <a:lnTo>
                  <a:pt x="12135" y="216649"/>
                </a:lnTo>
                <a:lnTo>
                  <a:pt x="12135" y="173238"/>
                </a:lnTo>
                <a:lnTo>
                  <a:pt x="9706" y="170397"/>
                </a:lnTo>
                <a:close/>
              </a:path>
              <a:path w="12700" h="2093595">
                <a:moveTo>
                  <a:pt x="9706" y="85199"/>
                </a:moveTo>
                <a:lnTo>
                  <a:pt x="2837" y="85199"/>
                </a:lnTo>
                <a:lnTo>
                  <a:pt x="0" y="88039"/>
                </a:lnTo>
                <a:lnTo>
                  <a:pt x="0" y="131450"/>
                </a:lnTo>
                <a:lnTo>
                  <a:pt x="2837" y="133884"/>
                </a:lnTo>
                <a:lnTo>
                  <a:pt x="9706" y="133884"/>
                </a:lnTo>
                <a:lnTo>
                  <a:pt x="12135" y="131450"/>
                </a:lnTo>
                <a:lnTo>
                  <a:pt x="12135" y="88039"/>
                </a:lnTo>
                <a:lnTo>
                  <a:pt x="9706" y="85199"/>
                </a:lnTo>
                <a:close/>
              </a:path>
              <a:path w="12700" h="2093595">
                <a:moveTo>
                  <a:pt x="9706" y="0"/>
                </a:moveTo>
                <a:lnTo>
                  <a:pt x="2837" y="0"/>
                </a:lnTo>
                <a:lnTo>
                  <a:pt x="0" y="2840"/>
                </a:lnTo>
                <a:lnTo>
                  <a:pt x="0" y="46250"/>
                </a:lnTo>
                <a:lnTo>
                  <a:pt x="2837" y="48685"/>
                </a:lnTo>
                <a:lnTo>
                  <a:pt x="9706" y="48685"/>
                </a:lnTo>
                <a:lnTo>
                  <a:pt x="12135" y="46250"/>
                </a:lnTo>
                <a:lnTo>
                  <a:pt x="12135" y="2840"/>
                </a:lnTo>
                <a:lnTo>
                  <a:pt x="9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4607440" y="98862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4607440" y="98010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4607440" y="97158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4607440" y="96306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4607440" y="95454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4607440" y="94602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4607440" y="937505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4607440" y="92898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4607440" y="92046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4607440" y="91194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4607440" y="90342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4607440" y="89490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4607440" y="88638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4607440" y="87786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4607440" y="86934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4607440" y="860826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4607440" y="852306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4607440" y="843786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4607440" y="835266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4607440" y="826746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4607440" y="81822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4607440" y="80970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4607440" y="80118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4607440" y="79266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4607440" y="78414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5513800" y="7841472"/>
            <a:ext cx="12700" cy="2093595"/>
          </a:xfrm>
          <a:custGeom>
            <a:avLst/>
            <a:gdLst/>
            <a:ahLst/>
            <a:cxnLst/>
            <a:rect l="l" t="t" r="r" b="b"/>
            <a:pathLst>
              <a:path w="12700" h="2093595">
                <a:moveTo>
                  <a:pt x="9716" y="2044778"/>
                </a:moveTo>
                <a:lnTo>
                  <a:pt x="2827" y="2044778"/>
                </a:lnTo>
                <a:lnTo>
                  <a:pt x="0" y="2047618"/>
                </a:lnTo>
                <a:lnTo>
                  <a:pt x="0" y="2091029"/>
                </a:lnTo>
                <a:lnTo>
                  <a:pt x="2827" y="2093462"/>
                </a:lnTo>
                <a:lnTo>
                  <a:pt x="9716" y="2093462"/>
                </a:lnTo>
                <a:lnTo>
                  <a:pt x="12135" y="2091029"/>
                </a:lnTo>
                <a:lnTo>
                  <a:pt x="12135" y="2047618"/>
                </a:lnTo>
                <a:lnTo>
                  <a:pt x="9716" y="2044778"/>
                </a:lnTo>
                <a:close/>
              </a:path>
              <a:path w="12700" h="2093595">
                <a:moveTo>
                  <a:pt x="9716" y="1959579"/>
                </a:moveTo>
                <a:lnTo>
                  <a:pt x="2827" y="1959579"/>
                </a:lnTo>
                <a:lnTo>
                  <a:pt x="0" y="1962419"/>
                </a:lnTo>
                <a:lnTo>
                  <a:pt x="0" y="2005831"/>
                </a:lnTo>
                <a:lnTo>
                  <a:pt x="2827" y="2008264"/>
                </a:lnTo>
                <a:lnTo>
                  <a:pt x="9716" y="2008264"/>
                </a:lnTo>
                <a:lnTo>
                  <a:pt x="12135" y="2005831"/>
                </a:lnTo>
                <a:lnTo>
                  <a:pt x="12135" y="1962419"/>
                </a:lnTo>
                <a:lnTo>
                  <a:pt x="9716" y="1959579"/>
                </a:lnTo>
                <a:close/>
              </a:path>
              <a:path w="12700" h="2093595">
                <a:moveTo>
                  <a:pt x="9716" y="1874380"/>
                </a:moveTo>
                <a:lnTo>
                  <a:pt x="2827" y="1874380"/>
                </a:lnTo>
                <a:lnTo>
                  <a:pt x="0" y="1877220"/>
                </a:lnTo>
                <a:lnTo>
                  <a:pt x="0" y="1920630"/>
                </a:lnTo>
                <a:lnTo>
                  <a:pt x="2827" y="1923066"/>
                </a:lnTo>
                <a:lnTo>
                  <a:pt x="9716" y="1923066"/>
                </a:lnTo>
                <a:lnTo>
                  <a:pt x="12135" y="1920630"/>
                </a:lnTo>
                <a:lnTo>
                  <a:pt x="12135" y="1877220"/>
                </a:lnTo>
                <a:lnTo>
                  <a:pt x="9716" y="1874380"/>
                </a:lnTo>
                <a:close/>
              </a:path>
              <a:path w="12700" h="2093595">
                <a:moveTo>
                  <a:pt x="9716" y="1789182"/>
                </a:moveTo>
                <a:lnTo>
                  <a:pt x="2827" y="1789182"/>
                </a:lnTo>
                <a:lnTo>
                  <a:pt x="0" y="1792020"/>
                </a:lnTo>
                <a:lnTo>
                  <a:pt x="0" y="1835432"/>
                </a:lnTo>
                <a:lnTo>
                  <a:pt x="2827" y="1837865"/>
                </a:lnTo>
                <a:lnTo>
                  <a:pt x="9716" y="1837865"/>
                </a:lnTo>
                <a:lnTo>
                  <a:pt x="12135" y="1835432"/>
                </a:lnTo>
                <a:lnTo>
                  <a:pt x="12135" y="1792020"/>
                </a:lnTo>
                <a:lnTo>
                  <a:pt x="9716" y="1789182"/>
                </a:lnTo>
                <a:close/>
              </a:path>
              <a:path w="12700" h="2093595">
                <a:moveTo>
                  <a:pt x="9716" y="1703981"/>
                </a:moveTo>
                <a:lnTo>
                  <a:pt x="2827" y="1703981"/>
                </a:lnTo>
                <a:lnTo>
                  <a:pt x="0" y="1706821"/>
                </a:lnTo>
                <a:lnTo>
                  <a:pt x="0" y="1750233"/>
                </a:lnTo>
                <a:lnTo>
                  <a:pt x="2827" y="1752667"/>
                </a:lnTo>
                <a:lnTo>
                  <a:pt x="9716" y="1752667"/>
                </a:lnTo>
                <a:lnTo>
                  <a:pt x="12135" y="1750233"/>
                </a:lnTo>
                <a:lnTo>
                  <a:pt x="12135" y="1706821"/>
                </a:lnTo>
                <a:lnTo>
                  <a:pt x="9716" y="1703981"/>
                </a:lnTo>
                <a:close/>
              </a:path>
              <a:path w="12700" h="2093595">
                <a:moveTo>
                  <a:pt x="9716" y="1618783"/>
                </a:moveTo>
                <a:lnTo>
                  <a:pt x="2827" y="1618783"/>
                </a:lnTo>
                <a:lnTo>
                  <a:pt x="0" y="1621622"/>
                </a:lnTo>
                <a:lnTo>
                  <a:pt x="0" y="1665034"/>
                </a:lnTo>
                <a:lnTo>
                  <a:pt x="2827" y="1667468"/>
                </a:lnTo>
                <a:lnTo>
                  <a:pt x="9716" y="1667468"/>
                </a:lnTo>
                <a:lnTo>
                  <a:pt x="12135" y="1665034"/>
                </a:lnTo>
                <a:lnTo>
                  <a:pt x="12135" y="1621622"/>
                </a:lnTo>
                <a:lnTo>
                  <a:pt x="9716" y="1618783"/>
                </a:lnTo>
                <a:close/>
              </a:path>
              <a:path w="12700" h="2093595">
                <a:moveTo>
                  <a:pt x="9716" y="1533584"/>
                </a:moveTo>
                <a:lnTo>
                  <a:pt x="2827" y="1533584"/>
                </a:lnTo>
                <a:lnTo>
                  <a:pt x="0" y="1536424"/>
                </a:lnTo>
                <a:lnTo>
                  <a:pt x="0" y="1579834"/>
                </a:lnTo>
                <a:lnTo>
                  <a:pt x="2827" y="1582269"/>
                </a:lnTo>
                <a:lnTo>
                  <a:pt x="9716" y="1582269"/>
                </a:lnTo>
                <a:lnTo>
                  <a:pt x="12135" y="1579834"/>
                </a:lnTo>
                <a:lnTo>
                  <a:pt x="12135" y="1536424"/>
                </a:lnTo>
                <a:lnTo>
                  <a:pt x="9716" y="1533584"/>
                </a:lnTo>
                <a:close/>
              </a:path>
              <a:path w="12700" h="2093595">
                <a:moveTo>
                  <a:pt x="9716" y="1448385"/>
                </a:moveTo>
                <a:lnTo>
                  <a:pt x="2827" y="1448385"/>
                </a:lnTo>
                <a:lnTo>
                  <a:pt x="0" y="1451223"/>
                </a:lnTo>
                <a:lnTo>
                  <a:pt x="0" y="1494635"/>
                </a:lnTo>
                <a:lnTo>
                  <a:pt x="2827" y="1497070"/>
                </a:lnTo>
                <a:lnTo>
                  <a:pt x="9716" y="1497070"/>
                </a:lnTo>
                <a:lnTo>
                  <a:pt x="12135" y="1494635"/>
                </a:lnTo>
                <a:lnTo>
                  <a:pt x="12135" y="1451223"/>
                </a:lnTo>
                <a:lnTo>
                  <a:pt x="9716" y="1448385"/>
                </a:lnTo>
                <a:close/>
              </a:path>
              <a:path w="12700" h="2093595">
                <a:moveTo>
                  <a:pt x="9716" y="1363185"/>
                </a:moveTo>
                <a:lnTo>
                  <a:pt x="2827" y="1363185"/>
                </a:lnTo>
                <a:lnTo>
                  <a:pt x="0" y="1366025"/>
                </a:lnTo>
                <a:lnTo>
                  <a:pt x="0" y="1409436"/>
                </a:lnTo>
                <a:lnTo>
                  <a:pt x="2827" y="1411870"/>
                </a:lnTo>
                <a:lnTo>
                  <a:pt x="9716" y="1411870"/>
                </a:lnTo>
                <a:lnTo>
                  <a:pt x="12135" y="1409436"/>
                </a:lnTo>
                <a:lnTo>
                  <a:pt x="12135" y="1366025"/>
                </a:lnTo>
                <a:lnTo>
                  <a:pt x="9716" y="1363185"/>
                </a:lnTo>
                <a:close/>
              </a:path>
              <a:path w="12700" h="2093595">
                <a:moveTo>
                  <a:pt x="9716" y="1277986"/>
                </a:moveTo>
                <a:lnTo>
                  <a:pt x="2827" y="1277986"/>
                </a:lnTo>
                <a:lnTo>
                  <a:pt x="0" y="1280826"/>
                </a:lnTo>
                <a:lnTo>
                  <a:pt x="0" y="1324238"/>
                </a:lnTo>
                <a:lnTo>
                  <a:pt x="2827" y="1326671"/>
                </a:lnTo>
                <a:lnTo>
                  <a:pt x="9716" y="1326671"/>
                </a:lnTo>
                <a:lnTo>
                  <a:pt x="12135" y="1324238"/>
                </a:lnTo>
                <a:lnTo>
                  <a:pt x="12135" y="1280826"/>
                </a:lnTo>
                <a:lnTo>
                  <a:pt x="9716" y="1277986"/>
                </a:lnTo>
                <a:close/>
              </a:path>
              <a:path w="12700" h="2093595">
                <a:moveTo>
                  <a:pt x="9716" y="1192787"/>
                </a:moveTo>
                <a:lnTo>
                  <a:pt x="2827" y="1192787"/>
                </a:lnTo>
                <a:lnTo>
                  <a:pt x="0" y="1195627"/>
                </a:lnTo>
                <a:lnTo>
                  <a:pt x="0" y="1239038"/>
                </a:lnTo>
                <a:lnTo>
                  <a:pt x="2827" y="1241473"/>
                </a:lnTo>
                <a:lnTo>
                  <a:pt x="9716" y="1241473"/>
                </a:lnTo>
                <a:lnTo>
                  <a:pt x="12135" y="1239038"/>
                </a:lnTo>
                <a:lnTo>
                  <a:pt x="12135" y="1195627"/>
                </a:lnTo>
                <a:lnTo>
                  <a:pt x="9716" y="1192787"/>
                </a:lnTo>
                <a:close/>
              </a:path>
              <a:path w="12700" h="2093595">
                <a:moveTo>
                  <a:pt x="9716" y="1107589"/>
                </a:moveTo>
                <a:lnTo>
                  <a:pt x="2827" y="1107589"/>
                </a:lnTo>
                <a:lnTo>
                  <a:pt x="0" y="1110429"/>
                </a:lnTo>
                <a:lnTo>
                  <a:pt x="0" y="1153839"/>
                </a:lnTo>
                <a:lnTo>
                  <a:pt x="2827" y="1156273"/>
                </a:lnTo>
                <a:lnTo>
                  <a:pt x="9716" y="1156273"/>
                </a:lnTo>
                <a:lnTo>
                  <a:pt x="12135" y="1153839"/>
                </a:lnTo>
                <a:lnTo>
                  <a:pt x="12135" y="1110429"/>
                </a:lnTo>
                <a:lnTo>
                  <a:pt x="9716" y="1107589"/>
                </a:lnTo>
                <a:close/>
              </a:path>
              <a:path w="12700" h="2093595">
                <a:moveTo>
                  <a:pt x="9716" y="1022388"/>
                </a:moveTo>
                <a:lnTo>
                  <a:pt x="2827" y="1022388"/>
                </a:lnTo>
                <a:lnTo>
                  <a:pt x="0" y="1025228"/>
                </a:lnTo>
                <a:lnTo>
                  <a:pt x="0" y="1068640"/>
                </a:lnTo>
                <a:lnTo>
                  <a:pt x="2827" y="1071074"/>
                </a:lnTo>
                <a:lnTo>
                  <a:pt x="9716" y="1071074"/>
                </a:lnTo>
                <a:lnTo>
                  <a:pt x="12135" y="1068640"/>
                </a:lnTo>
                <a:lnTo>
                  <a:pt x="12135" y="1025228"/>
                </a:lnTo>
                <a:lnTo>
                  <a:pt x="9716" y="1022388"/>
                </a:lnTo>
                <a:close/>
              </a:path>
              <a:path w="12700" h="2093595">
                <a:moveTo>
                  <a:pt x="9716" y="937190"/>
                </a:moveTo>
                <a:lnTo>
                  <a:pt x="2827" y="937190"/>
                </a:lnTo>
                <a:lnTo>
                  <a:pt x="0" y="940030"/>
                </a:lnTo>
                <a:lnTo>
                  <a:pt x="0" y="983441"/>
                </a:lnTo>
                <a:lnTo>
                  <a:pt x="2827" y="985874"/>
                </a:lnTo>
                <a:lnTo>
                  <a:pt x="9716" y="985874"/>
                </a:lnTo>
                <a:lnTo>
                  <a:pt x="12135" y="983441"/>
                </a:lnTo>
                <a:lnTo>
                  <a:pt x="12135" y="940030"/>
                </a:lnTo>
                <a:lnTo>
                  <a:pt x="9716" y="937190"/>
                </a:lnTo>
                <a:close/>
              </a:path>
              <a:path w="12700" h="2093595">
                <a:moveTo>
                  <a:pt x="9716" y="851990"/>
                </a:moveTo>
                <a:lnTo>
                  <a:pt x="2827" y="851990"/>
                </a:lnTo>
                <a:lnTo>
                  <a:pt x="0" y="854831"/>
                </a:lnTo>
                <a:lnTo>
                  <a:pt x="0" y="898242"/>
                </a:lnTo>
                <a:lnTo>
                  <a:pt x="2827" y="900676"/>
                </a:lnTo>
                <a:lnTo>
                  <a:pt x="9716" y="900676"/>
                </a:lnTo>
                <a:lnTo>
                  <a:pt x="12135" y="898242"/>
                </a:lnTo>
                <a:lnTo>
                  <a:pt x="12135" y="854831"/>
                </a:lnTo>
                <a:lnTo>
                  <a:pt x="9716" y="851990"/>
                </a:lnTo>
                <a:close/>
              </a:path>
              <a:path w="12700" h="2093595">
                <a:moveTo>
                  <a:pt x="9716" y="766792"/>
                </a:moveTo>
                <a:lnTo>
                  <a:pt x="2827" y="766792"/>
                </a:lnTo>
                <a:lnTo>
                  <a:pt x="0" y="769632"/>
                </a:lnTo>
                <a:lnTo>
                  <a:pt x="0" y="813042"/>
                </a:lnTo>
                <a:lnTo>
                  <a:pt x="2827" y="815477"/>
                </a:lnTo>
                <a:lnTo>
                  <a:pt x="9716" y="815477"/>
                </a:lnTo>
                <a:lnTo>
                  <a:pt x="12135" y="813042"/>
                </a:lnTo>
                <a:lnTo>
                  <a:pt x="12135" y="769632"/>
                </a:lnTo>
                <a:lnTo>
                  <a:pt x="9716" y="766792"/>
                </a:lnTo>
                <a:close/>
              </a:path>
              <a:path w="12700" h="2093595">
                <a:moveTo>
                  <a:pt x="9716" y="681592"/>
                </a:moveTo>
                <a:lnTo>
                  <a:pt x="2827" y="681592"/>
                </a:lnTo>
                <a:lnTo>
                  <a:pt x="0" y="684432"/>
                </a:lnTo>
                <a:lnTo>
                  <a:pt x="0" y="727843"/>
                </a:lnTo>
                <a:lnTo>
                  <a:pt x="2827" y="730277"/>
                </a:lnTo>
                <a:lnTo>
                  <a:pt x="9716" y="730277"/>
                </a:lnTo>
                <a:lnTo>
                  <a:pt x="12135" y="727843"/>
                </a:lnTo>
                <a:lnTo>
                  <a:pt x="12135" y="684432"/>
                </a:lnTo>
                <a:lnTo>
                  <a:pt x="9716" y="681592"/>
                </a:lnTo>
                <a:close/>
              </a:path>
              <a:path w="12700" h="2093595">
                <a:moveTo>
                  <a:pt x="9716" y="596393"/>
                </a:moveTo>
                <a:lnTo>
                  <a:pt x="2827" y="596393"/>
                </a:lnTo>
                <a:lnTo>
                  <a:pt x="0" y="599233"/>
                </a:lnTo>
                <a:lnTo>
                  <a:pt x="0" y="642644"/>
                </a:lnTo>
                <a:lnTo>
                  <a:pt x="2827" y="645078"/>
                </a:lnTo>
                <a:lnTo>
                  <a:pt x="9716" y="645078"/>
                </a:lnTo>
                <a:lnTo>
                  <a:pt x="12135" y="642644"/>
                </a:lnTo>
                <a:lnTo>
                  <a:pt x="12135" y="599233"/>
                </a:lnTo>
                <a:lnTo>
                  <a:pt x="9716" y="596393"/>
                </a:lnTo>
                <a:close/>
              </a:path>
              <a:path w="12700" h="2093595">
                <a:moveTo>
                  <a:pt x="9716" y="511194"/>
                </a:moveTo>
                <a:lnTo>
                  <a:pt x="2827" y="511194"/>
                </a:lnTo>
                <a:lnTo>
                  <a:pt x="0" y="514034"/>
                </a:lnTo>
                <a:lnTo>
                  <a:pt x="0" y="557445"/>
                </a:lnTo>
                <a:lnTo>
                  <a:pt x="2827" y="559880"/>
                </a:lnTo>
                <a:lnTo>
                  <a:pt x="9716" y="559880"/>
                </a:lnTo>
                <a:lnTo>
                  <a:pt x="12135" y="557445"/>
                </a:lnTo>
                <a:lnTo>
                  <a:pt x="12135" y="514034"/>
                </a:lnTo>
                <a:lnTo>
                  <a:pt x="9716" y="511194"/>
                </a:lnTo>
                <a:close/>
              </a:path>
              <a:path w="12700" h="2093595">
                <a:moveTo>
                  <a:pt x="9716" y="425996"/>
                </a:moveTo>
                <a:lnTo>
                  <a:pt x="2827" y="425996"/>
                </a:lnTo>
                <a:lnTo>
                  <a:pt x="0" y="428836"/>
                </a:lnTo>
                <a:lnTo>
                  <a:pt x="0" y="472246"/>
                </a:lnTo>
                <a:lnTo>
                  <a:pt x="2827" y="474680"/>
                </a:lnTo>
                <a:lnTo>
                  <a:pt x="9716" y="474680"/>
                </a:lnTo>
                <a:lnTo>
                  <a:pt x="12135" y="472246"/>
                </a:lnTo>
                <a:lnTo>
                  <a:pt x="12135" y="428836"/>
                </a:lnTo>
                <a:lnTo>
                  <a:pt x="9716" y="425996"/>
                </a:lnTo>
                <a:close/>
              </a:path>
              <a:path w="12700" h="2093595">
                <a:moveTo>
                  <a:pt x="9716" y="340796"/>
                </a:moveTo>
                <a:lnTo>
                  <a:pt x="2827" y="340796"/>
                </a:lnTo>
                <a:lnTo>
                  <a:pt x="0" y="343635"/>
                </a:lnTo>
                <a:lnTo>
                  <a:pt x="0" y="387047"/>
                </a:lnTo>
                <a:lnTo>
                  <a:pt x="2827" y="389482"/>
                </a:lnTo>
                <a:lnTo>
                  <a:pt x="9716" y="389482"/>
                </a:lnTo>
                <a:lnTo>
                  <a:pt x="12135" y="387047"/>
                </a:lnTo>
                <a:lnTo>
                  <a:pt x="12135" y="343635"/>
                </a:lnTo>
                <a:lnTo>
                  <a:pt x="9716" y="340796"/>
                </a:lnTo>
                <a:close/>
              </a:path>
              <a:path w="12700" h="2093595">
                <a:moveTo>
                  <a:pt x="9716" y="255597"/>
                </a:moveTo>
                <a:lnTo>
                  <a:pt x="2827" y="255597"/>
                </a:lnTo>
                <a:lnTo>
                  <a:pt x="0" y="258437"/>
                </a:lnTo>
                <a:lnTo>
                  <a:pt x="0" y="301848"/>
                </a:lnTo>
                <a:lnTo>
                  <a:pt x="2827" y="304281"/>
                </a:lnTo>
                <a:lnTo>
                  <a:pt x="9716" y="304281"/>
                </a:lnTo>
                <a:lnTo>
                  <a:pt x="12135" y="301848"/>
                </a:lnTo>
                <a:lnTo>
                  <a:pt x="12135" y="258437"/>
                </a:lnTo>
                <a:lnTo>
                  <a:pt x="9716" y="255597"/>
                </a:lnTo>
                <a:close/>
              </a:path>
              <a:path w="12700" h="2093595">
                <a:moveTo>
                  <a:pt x="9716" y="170397"/>
                </a:moveTo>
                <a:lnTo>
                  <a:pt x="2827" y="170397"/>
                </a:lnTo>
                <a:lnTo>
                  <a:pt x="0" y="173238"/>
                </a:lnTo>
                <a:lnTo>
                  <a:pt x="0" y="216649"/>
                </a:lnTo>
                <a:lnTo>
                  <a:pt x="2827" y="219083"/>
                </a:lnTo>
                <a:lnTo>
                  <a:pt x="9716" y="219083"/>
                </a:lnTo>
                <a:lnTo>
                  <a:pt x="12135" y="216649"/>
                </a:lnTo>
                <a:lnTo>
                  <a:pt x="12135" y="173238"/>
                </a:lnTo>
                <a:lnTo>
                  <a:pt x="9716" y="170397"/>
                </a:lnTo>
                <a:close/>
              </a:path>
              <a:path w="12700" h="2093595">
                <a:moveTo>
                  <a:pt x="9716" y="85199"/>
                </a:moveTo>
                <a:lnTo>
                  <a:pt x="2827" y="85199"/>
                </a:lnTo>
                <a:lnTo>
                  <a:pt x="0" y="88039"/>
                </a:lnTo>
                <a:lnTo>
                  <a:pt x="0" y="131450"/>
                </a:lnTo>
                <a:lnTo>
                  <a:pt x="2827" y="133884"/>
                </a:lnTo>
                <a:lnTo>
                  <a:pt x="9716" y="133884"/>
                </a:lnTo>
                <a:lnTo>
                  <a:pt x="12135" y="131450"/>
                </a:lnTo>
                <a:lnTo>
                  <a:pt x="12135" y="88039"/>
                </a:lnTo>
                <a:lnTo>
                  <a:pt x="9716" y="85199"/>
                </a:lnTo>
                <a:close/>
              </a:path>
              <a:path w="12700" h="2093595">
                <a:moveTo>
                  <a:pt x="9716" y="0"/>
                </a:moveTo>
                <a:lnTo>
                  <a:pt x="2827" y="0"/>
                </a:lnTo>
                <a:lnTo>
                  <a:pt x="0" y="2840"/>
                </a:lnTo>
                <a:lnTo>
                  <a:pt x="0" y="46250"/>
                </a:lnTo>
                <a:lnTo>
                  <a:pt x="2827" y="48685"/>
                </a:lnTo>
                <a:lnTo>
                  <a:pt x="9716" y="48685"/>
                </a:lnTo>
                <a:lnTo>
                  <a:pt x="12135" y="46250"/>
                </a:lnTo>
                <a:lnTo>
                  <a:pt x="12135" y="2840"/>
                </a:lnTo>
                <a:lnTo>
                  <a:pt x="9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5513797" y="98862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5513797" y="98010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5513797" y="97158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5513797" y="96306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5513797" y="95454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5513797" y="94602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5513797" y="937505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5513797" y="92898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5513797" y="92046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5513797" y="91194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5513797" y="90342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5513797" y="89490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5513797" y="88638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5513797" y="87786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5513797" y="86934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5513797" y="860826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5513797" y="852306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5513797" y="843786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5513797" y="835266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5513797" y="826746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5513797" y="81822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5513797" y="80970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5513797" y="80118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5513797" y="79266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5513797" y="78414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6414494" y="7841472"/>
            <a:ext cx="13970" cy="2093595"/>
          </a:xfrm>
          <a:custGeom>
            <a:avLst/>
            <a:gdLst/>
            <a:ahLst/>
            <a:cxnLst/>
            <a:rect l="l" t="t" r="r" b="b"/>
            <a:pathLst>
              <a:path w="13969" h="2093595">
                <a:moveTo>
                  <a:pt x="11329" y="2044778"/>
                </a:moveTo>
                <a:lnTo>
                  <a:pt x="4450" y="2044778"/>
                </a:lnTo>
                <a:lnTo>
                  <a:pt x="1612" y="2047618"/>
                </a:lnTo>
                <a:lnTo>
                  <a:pt x="1612" y="2091029"/>
                </a:lnTo>
                <a:lnTo>
                  <a:pt x="4450" y="2093462"/>
                </a:lnTo>
                <a:lnTo>
                  <a:pt x="11329" y="2093462"/>
                </a:lnTo>
                <a:lnTo>
                  <a:pt x="13758" y="2091029"/>
                </a:lnTo>
                <a:lnTo>
                  <a:pt x="13758" y="2047618"/>
                </a:lnTo>
                <a:lnTo>
                  <a:pt x="11329" y="2044778"/>
                </a:lnTo>
                <a:close/>
              </a:path>
              <a:path w="13969" h="2093595">
                <a:moveTo>
                  <a:pt x="10921" y="1959579"/>
                </a:moveTo>
                <a:lnTo>
                  <a:pt x="4450" y="1959579"/>
                </a:lnTo>
                <a:lnTo>
                  <a:pt x="1612" y="1962419"/>
                </a:lnTo>
                <a:lnTo>
                  <a:pt x="1612" y="2005831"/>
                </a:lnTo>
                <a:lnTo>
                  <a:pt x="4450" y="2008264"/>
                </a:lnTo>
                <a:lnTo>
                  <a:pt x="11329" y="2008264"/>
                </a:lnTo>
                <a:lnTo>
                  <a:pt x="13758" y="2005831"/>
                </a:lnTo>
                <a:lnTo>
                  <a:pt x="13758" y="1962419"/>
                </a:lnTo>
                <a:lnTo>
                  <a:pt x="10921" y="1959579"/>
                </a:lnTo>
                <a:close/>
              </a:path>
              <a:path w="13969" h="2093595">
                <a:moveTo>
                  <a:pt x="10921" y="1874380"/>
                </a:moveTo>
                <a:lnTo>
                  <a:pt x="4450" y="1874380"/>
                </a:lnTo>
                <a:lnTo>
                  <a:pt x="1612" y="1877220"/>
                </a:lnTo>
                <a:lnTo>
                  <a:pt x="1612" y="1920630"/>
                </a:lnTo>
                <a:lnTo>
                  <a:pt x="4450" y="1923066"/>
                </a:lnTo>
                <a:lnTo>
                  <a:pt x="10921" y="1923066"/>
                </a:lnTo>
                <a:lnTo>
                  <a:pt x="13758" y="1920630"/>
                </a:lnTo>
                <a:lnTo>
                  <a:pt x="13758" y="1877220"/>
                </a:lnTo>
                <a:lnTo>
                  <a:pt x="10921" y="1874380"/>
                </a:lnTo>
                <a:close/>
              </a:path>
              <a:path w="13969" h="2093595">
                <a:moveTo>
                  <a:pt x="10921" y="1789182"/>
                </a:moveTo>
                <a:lnTo>
                  <a:pt x="4041" y="1789182"/>
                </a:lnTo>
                <a:lnTo>
                  <a:pt x="1612" y="1792020"/>
                </a:lnTo>
                <a:lnTo>
                  <a:pt x="1612" y="1835432"/>
                </a:lnTo>
                <a:lnTo>
                  <a:pt x="4450" y="1837865"/>
                </a:lnTo>
                <a:lnTo>
                  <a:pt x="10921" y="1837865"/>
                </a:lnTo>
                <a:lnTo>
                  <a:pt x="13758" y="1835432"/>
                </a:lnTo>
                <a:lnTo>
                  <a:pt x="13758" y="1792020"/>
                </a:lnTo>
                <a:lnTo>
                  <a:pt x="10921" y="1789182"/>
                </a:lnTo>
                <a:close/>
              </a:path>
              <a:path w="13969" h="2093595">
                <a:moveTo>
                  <a:pt x="10921" y="1703981"/>
                </a:moveTo>
                <a:lnTo>
                  <a:pt x="4041" y="1703981"/>
                </a:lnTo>
                <a:lnTo>
                  <a:pt x="1612" y="1706821"/>
                </a:lnTo>
                <a:lnTo>
                  <a:pt x="1612" y="1750233"/>
                </a:lnTo>
                <a:lnTo>
                  <a:pt x="4041" y="1752667"/>
                </a:lnTo>
                <a:lnTo>
                  <a:pt x="10921" y="1752667"/>
                </a:lnTo>
                <a:lnTo>
                  <a:pt x="13758" y="1750233"/>
                </a:lnTo>
                <a:lnTo>
                  <a:pt x="13758" y="1706821"/>
                </a:lnTo>
                <a:lnTo>
                  <a:pt x="10921" y="1703981"/>
                </a:lnTo>
                <a:close/>
              </a:path>
              <a:path w="13969" h="2093595">
                <a:moveTo>
                  <a:pt x="10921" y="1618783"/>
                </a:moveTo>
                <a:lnTo>
                  <a:pt x="4041" y="1618783"/>
                </a:lnTo>
                <a:lnTo>
                  <a:pt x="1214" y="1621622"/>
                </a:lnTo>
                <a:lnTo>
                  <a:pt x="1214" y="1665034"/>
                </a:lnTo>
                <a:lnTo>
                  <a:pt x="4041" y="1667468"/>
                </a:lnTo>
                <a:lnTo>
                  <a:pt x="10921" y="1667468"/>
                </a:lnTo>
                <a:lnTo>
                  <a:pt x="13350" y="1665034"/>
                </a:lnTo>
                <a:lnTo>
                  <a:pt x="13350" y="1621622"/>
                </a:lnTo>
                <a:lnTo>
                  <a:pt x="10921" y="1618783"/>
                </a:lnTo>
                <a:close/>
              </a:path>
              <a:path w="13969" h="2093595">
                <a:moveTo>
                  <a:pt x="10523" y="1533584"/>
                </a:moveTo>
                <a:lnTo>
                  <a:pt x="4041" y="1533584"/>
                </a:lnTo>
                <a:lnTo>
                  <a:pt x="1214" y="1536424"/>
                </a:lnTo>
                <a:lnTo>
                  <a:pt x="1214" y="1579834"/>
                </a:lnTo>
                <a:lnTo>
                  <a:pt x="4041" y="1582269"/>
                </a:lnTo>
                <a:lnTo>
                  <a:pt x="10921" y="1582269"/>
                </a:lnTo>
                <a:lnTo>
                  <a:pt x="13350" y="1579834"/>
                </a:lnTo>
                <a:lnTo>
                  <a:pt x="13350" y="1536424"/>
                </a:lnTo>
                <a:lnTo>
                  <a:pt x="10523" y="1533584"/>
                </a:lnTo>
                <a:close/>
              </a:path>
              <a:path w="13969" h="2093595">
                <a:moveTo>
                  <a:pt x="10523" y="1448385"/>
                </a:moveTo>
                <a:lnTo>
                  <a:pt x="4041" y="1448385"/>
                </a:lnTo>
                <a:lnTo>
                  <a:pt x="1214" y="1451223"/>
                </a:lnTo>
                <a:lnTo>
                  <a:pt x="1214" y="1494635"/>
                </a:lnTo>
                <a:lnTo>
                  <a:pt x="4041" y="1497070"/>
                </a:lnTo>
                <a:lnTo>
                  <a:pt x="10523" y="1497070"/>
                </a:lnTo>
                <a:lnTo>
                  <a:pt x="13350" y="1494635"/>
                </a:lnTo>
                <a:lnTo>
                  <a:pt x="13350" y="1451223"/>
                </a:lnTo>
                <a:lnTo>
                  <a:pt x="10523" y="1448385"/>
                </a:lnTo>
                <a:close/>
              </a:path>
              <a:path w="13969" h="2093595">
                <a:moveTo>
                  <a:pt x="10523" y="1363185"/>
                </a:moveTo>
                <a:lnTo>
                  <a:pt x="3643" y="1363185"/>
                </a:lnTo>
                <a:lnTo>
                  <a:pt x="1214" y="1366025"/>
                </a:lnTo>
                <a:lnTo>
                  <a:pt x="1214" y="1409436"/>
                </a:lnTo>
                <a:lnTo>
                  <a:pt x="4041" y="1411870"/>
                </a:lnTo>
                <a:lnTo>
                  <a:pt x="10523" y="1411870"/>
                </a:lnTo>
                <a:lnTo>
                  <a:pt x="13350" y="1409436"/>
                </a:lnTo>
                <a:lnTo>
                  <a:pt x="13350" y="1366025"/>
                </a:lnTo>
                <a:lnTo>
                  <a:pt x="10523" y="1363185"/>
                </a:lnTo>
                <a:close/>
              </a:path>
              <a:path w="13969" h="2093595">
                <a:moveTo>
                  <a:pt x="10523" y="1277986"/>
                </a:moveTo>
                <a:lnTo>
                  <a:pt x="3643" y="1277986"/>
                </a:lnTo>
                <a:lnTo>
                  <a:pt x="1214" y="1280826"/>
                </a:lnTo>
                <a:lnTo>
                  <a:pt x="1214" y="1324238"/>
                </a:lnTo>
                <a:lnTo>
                  <a:pt x="3643" y="1326671"/>
                </a:lnTo>
                <a:lnTo>
                  <a:pt x="10523" y="1326671"/>
                </a:lnTo>
                <a:lnTo>
                  <a:pt x="13350" y="1324238"/>
                </a:lnTo>
                <a:lnTo>
                  <a:pt x="13350" y="1280826"/>
                </a:lnTo>
                <a:lnTo>
                  <a:pt x="10523" y="1277986"/>
                </a:lnTo>
                <a:close/>
              </a:path>
              <a:path w="13969" h="2093595">
                <a:moveTo>
                  <a:pt x="10523" y="1192787"/>
                </a:moveTo>
                <a:lnTo>
                  <a:pt x="3643" y="1192787"/>
                </a:lnTo>
                <a:lnTo>
                  <a:pt x="806" y="1195627"/>
                </a:lnTo>
                <a:lnTo>
                  <a:pt x="806" y="1239038"/>
                </a:lnTo>
                <a:lnTo>
                  <a:pt x="3643" y="1241473"/>
                </a:lnTo>
                <a:lnTo>
                  <a:pt x="10523" y="1241473"/>
                </a:lnTo>
                <a:lnTo>
                  <a:pt x="12952" y="1239038"/>
                </a:lnTo>
                <a:lnTo>
                  <a:pt x="12952" y="1195627"/>
                </a:lnTo>
                <a:lnTo>
                  <a:pt x="10523" y="1192787"/>
                </a:lnTo>
                <a:close/>
              </a:path>
              <a:path w="13969" h="2093595">
                <a:moveTo>
                  <a:pt x="10114" y="1107589"/>
                </a:moveTo>
                <a:lnTo>
                  <a:pt x="3643" y="1107589"/>
                </a:lnTo>
                <a:lnTo>
                  <a:pt x="806" y="1110429"/>
                </a:lnTo>
                <a:lnTo>
                  <a:pt x="806" y="1153839"/>
                </a:lnTo>
                <a:lnTo>
                  <a:pt x="3643" y="1156273"/>
                </a:lnTo>
                <a:lnTo>
                  <a:pt x="10523" y="1156273"/>
                </a:lnTo>
                <a:lnTo>
                  <a:pt x="12952" y="1153839"/>
                </a:lnTo>
                <a:lnTo>
                  <a:pt x="12952" y="1110429"/>
                </a:lnTo>
                <a:lnTo>
                  <a:pt x="10114" y="1107589"/>
                </a:lnTo>
                <a:close/>
              </a:path>
              <a:path w="13969" h="2093595">
                <a:moveTo>
                  <a:pt x="10114" y="1022388"/>
                </a:moveTo>
                <a:lnTo>
                  <a:pt x="3643" y="1022388"/>
                </a:lnTo>
                <a:lnTo>
                  <a:pt x="806" y="1025228"/>
                </a:lnTo>
                <a:lnTo>
                  <a:pt x="806" y="1068640"/>
                </a:lnTo>
                <a:lnTo>
                  <a:pt x="3643" y="1071074"/>
                </a:lnTo>
                <a:lnTo>
                  <a:pt x="10114" y="1071074"/>
                </a:lnTo>
                <a:lnTo>
                  <a:pt x="12952" y="1068640"/>
                </a:lnTo>
                <a:lnTo>
                  <a:pt x="12952" y="1025228"/>
                </a:lnTo>
                <a:lnTo>
                  <a:pt x="10114" y="1022388"/>
                </a:lnTo>
                <a:close/>
              </a:path>
              <a:path w="13969" h="2093595">
                <a:moveTo>
                  <a:pt x="10114" y="937190"/>
                </a:moveTo>
                <a:lnTo>
                  <a:pt x="3235" y="937190"/>
                </a:lnTo>
                <a:lnTo>
                  <a:pt x="806" y="940030"/>
                </a:lnTo>
                <a:lnTo>
                  <a:pt x="806" y="983441"/>
                </a:lnTo>
                <a:lnTo>
                  <a:pt x="3643" y="985874"/>
                </a:lnTo>
                <a:lnTo>
                  <a:pt x="10114" y="985874"/>
                </a:lnTo>
                <a:lnTo>
                  <a:pt x="12952" y="983441"/>
                </a:lnTo>
                <a:lnTo>
                  <a:pt x="12952" y="940030"/>
                </a:lnTo>
                <a:lnTo>
                  <a:pt x="10114" y="937190"/>
                </a:lnTo>
                <a:close/>
              </a:path>
              <a:path w="13969" h="2093595">
                <a:moveTo>
                  <a:pt x="10114" y="851990"/>
                </a:moveTo>
                <a:lnTo>
                  <a:pt x="3235" y="851990"/>
                </a:lnTo>
                <a:lnTo>
                  <a:pt x="806" y="854831"/>
                </a:lnTo>
                <a:lnTo>
                  <a:pt x="806" y="898242"/>
                </a:lnTo>
                <a:lnTo>
                  <a:pt x="3235" y="900676"/>
                </a:lnTo>
                <a:lnTo>
                  <a:pt x="10114" y="900676"/>
                </a:lnTo>
                <a:lnTo>
                  <a:pt x="12952" y="898242"/>
                </a:lnTo>
                <a:lnTo>
                  <a:pt x="12952" y="854831"/>
                </a:lnTo>
                <a:lnTo>
                  <a:pt x="10114" y="851990"/>
                </a:lnTo>
                <a:close/>
              </a:path>
              <a:path w="13969" h="2093595">
                <a:moveTo>
                  <a:pt x="10114" y="766792"/>
                </a:moveTo>
                <a:lnTo>
                  <a:pt x="3235" y="766792"/>
                </a:lnTo>
                <a:lnTo>
                  <a:pt x="408" y="769632"/>
                </a:lnTo>
                <a:lnTo>
                  <a:pt x="408" y="813042"/>
                </a:lnTo>
                <a:lnTo>
                  <a:pt x="3235" y="815477"/>
                </a:lnTo>
                <a:lnTo>
                  <a:pt x="10114" y="815477"/>
                </a:lnTo>
                <a:lnTo>
                  <a:pt x="12544" y="813042"/>
                </a:lnTo>
                <a:lnTo>
                  <a:pt x="12544" y="769632"/>
                </a:lnTo>
                <a:lnTo>
                  <a:pt x="10114" y="766792"/>
                </a:lnTo>
                <a:close/>
              </a:path>
              <a:path w="13969" h="2093595">
                <a:moveTo>
                  <a:pt x="9706" y="681592"/>
                </a:moveTo>
                <a:lnTo>
                  <a:pt x="3235" y="681592"/>
                </a:lnTo>
                <a:lnTo>
                  <a:pt x="408" y="684432"/>
                </a:lnTo>
                <a:lnTo>
                  <a:pt x="408" y="727843"/>
                </a:lnTo>
                <a:lnTo>
                  <a:pt x="3235" y="730277"/>
                </a:lnTo>
                <a:lnTo>
                  <a:pt x="10114" y="730277"/>
                </a:lnTo>
                <a:lnTo>
                  <a:pt x="12544" y="727843"/>
                </a:lnTo>
                <a:lnTo>
                  <a:pt x="12544" y="684432"/>
                </a:lnTo>
                <a:lnTo>
                  <a:pt x="9706" y="681592"/>
                </a:lnTo>
                <a:close/>
              </a:path>
              <a:path w="13969" h="2093595">
                <a:moveTo>
                  <a:pt x="9706" y="596393"/>
                </a:moveTo>
                <a:lnTo>
                  <a:pt x="3235" y="596393"/>
                </a:lnTo>
                <a:lnTo>
                  <a:pt x="408" y="599233"/>
                </a:lnTo>
                <a:lnTo>
                  <a:pt x="408" y="642644"/>
                </a:lnTo>
                <a:lnTo>
                  <a:pt x="3235" y="645078"/>
                </a:lnTo>
                <a:lnTo>
                  <a:pt x="9706" y="645078"/>
                </a:lnTo>
                <a:lnTo>
                  <a:pt x="12544" y="642644"/>
                </a:lnTo>
                <a:lnTo>
                  <a:pt x="12544" y="599233"/>
                </a:lnTo>
                <a:lnTo>
                  <a:pt x="9706" y="596393"/>
                </a:lnTo>
                <a:close/>
              </a:path>
              <a:path w="13969" h="2093595">
                <a:moveTo>
                  <a:pt x="9706" y="511194"/>
                </a:moveTo>
                <a:lnTo>
                  <a:pt x="2827" y="511194"/>
                </a:lnTo>
                <a:lnTo>
                  <a:pt x="408" y="514034"/>
                </a:lnTo>
                <a:lnTo>
                  <a:pt x="408" y="557445"/>
                </a:lnTo>
                <a:lnTo>
                  <a:pt x="3235" y="559880"/>
                </a:lnTo>
                <a:lnTo>
                  <a:pt x="9706" y="559880"/>
                </a:lnTo>
                <a:lnTo>
                  <a:pt x="12544" y="557445"/>
                </a:lnTo>
                <a:lnTo>
                  <a:pt x="12544" y="514034"/>
                </a:lnTo>
                <a:lnTo>
                  <a:pt x="9706" y="511194"/>
                </a:lnTo>
                <a:close/>
              </a:path>
              <a:path w="13969" h="2093595">
                <a:moveTo>
                  <a:pt x="9706" y="425996"/>
                </a:moveTo>
                <a:lnTo>
                  <a:pt x="2827" y="425996"/>
                </a:lnTo>
                <a:lnTo>
                  <a:pt x="408" y="428836"/>
                </a:lnTo>
                <a:lnTo>
                  <a:pt x="408" y="472246"/>
                </a:lnTo>
                <a:lnTo>
                  <a:pt x="2827" y="474680"/>
                </a:lnTo>
                <a:lnTo>
                  <a:pt x="9706" y="474680"/>
                </a:lnTo>
                <a:lnTo>
                  <a:pt x="12544" y="472246"/>
                </a:lnTo>
                <a:lnTo>
                  <a:pt x="12544" y="428836"/>
                </a:lnTo>
                <a:lnTo>
                  <a:pt x="9706" y="425996"/>
                </a:lnTo>
                <a:close/>
              </a:path>
              <a:path w="13969" h="2093595">
                <a:moveTo>
                  <a:pt x="9706" y="340796"/>
                </a:moveTo>
                <a:lnTo>
                  <a:pt x="2827" y="340796"/>
                </a:lnTo>
                <a:lnTo>
                  <a:pt x="0" y="343635"/>
                </a:lnTo>
                <a:lnTo>
                  <a:pt x="0" y="387047"/>
                </a:lnTo>
                <a:lnTo>
                  <a:pt x="2827" y="389482"/>
                </a:lnTo>
                <a:lnTo>
                  <a:pt x="9706" y="389482"/>
                </a:lnTo>
                <a:lnTo>
                  <a:pt x="12135" y="387047"/>
                </a:lnTo>
                <a:lnTo>
                  <a:pt x="12135" y="343635"/>
                </a:lnTo>
                <a:lnTo>
                  <a:pt x="9706" y="340796"/>
                </a:lnTo>
                <a:close/>
              </a:path>
              <a:path w="13969" h="2093595">
                <a:moveTo>
                  <a:pt x="9308" y="255597"/>
                </a:moveTo>
                <a:lnTo>
                  <a:pt x="2827" y="255597"/>
                </a:lnTo>
                <a:lnTo>
                  <a:pt x="0" y="258437"/>
                </a:lnTo>
                <a:lnTo>
                  <a:pt x="0" y="301848"/>
                </a:lnTo>
                <a:lnTo>
                  <a:pt x="2827" y="304281"/>
                </a:lnTo>
                <a:lnTo>
                  <a:pt x="9706" y="304281"/>
                </a:lnTo>
                <a:lnTo>
                  <a:pt x="12135" y="301848"/>
                </a:lnTo>
                <a:lnTo>
                  <a:pt x="12135" y="258437"/>
                </a:lnTo>
                <a:lnTo>
                  <a:pt x="9308" y="255597"/>
                </a:lnTo>
                <a:close/>
              </a:path>
              <a:path w="13969" h="2093595">
                <a:moveTo>
                  <a:pt x="9308" y="170397"/>
                </a:moveTo>
                <a:lnTo>
                  <a:pt x="2827" y="170397"/>
                </a:lnTo>
                <a:lnTo>
                  <a:pt x="0" y="173238"/>
                </a:lnTo>
                <a:lnTo>
                  <a:pt x="0" y="216649"/>
                </a:lnTo>
                <a:lnTo>
                  <a:pt x="2827" y="219083"/>
                </a:lnTo>
                <a:lnTo>
                  <a:pt x="9308" y="219083"/>
                </a:lnTo>
                <a:lnTo>
                  <a:pt x="12135" y="216649"/>
                </a:lnTo>
                <a:lnTo>
                  <a:pt x="12135" y="173238"/>
                </a:lnTo>
                <a:lnTo>
                  <a:pt x="9308" y="170397"/>
                </a:lnTo>
                <a:close/>
              </a:path>
              <a:path w="13969" h="2093595">
                <a:moveTo>
                  <a:pt x="9308" y="85199"/>
                </a:moveTo>
                <a:lnTo>
                  <a:pt x="2429" y="85199"/>
                </a:lnTo>
                <a:lnTo>
                  <a:pt x="0" y="88039"/>
                </a:lnTo>
                <a:lnTo>
                  <a:pt x="0" y="131450"/>
                </a:lnTo>
                <a:lnTo>
                  <a:pt x="2827" y="133884"/>
                </a:lnTo>
                <a:lnTo>
                  <a:pt x="9308" y="133884"/>
                </a:lnTo>
                <a:lnTo>
                  <a:pt x="12135" y="131450"/>
                </a:lnTo>
                <a:lnTo>
                  <a:pt x="12135" y="88039"/>
                </a:lnTo>
                <a:lnTo>
                  <a:pt x="9308" y="85199"/>
                </a:lnTo>
                <a:close/>
              </a:path>
              <a:path w="13969" h="2093595">
                <a:moveTo>
                  <a:pt x="9308" y="0"/>
                </a:moveTo>
                <a:lnTo>
                  <a:pt x="2429" y="0"/>
                </a:lnTo>
                <a:lnTo>
                  <a:pt x="0" y="2840"/>
                </a:lnTo>
                <a:lnTo>
                  <a:pt x="0" y="46250"/>
                </a:lnTo>
                <a:lnTo>
                  <a:pt x="2429" y="48685"/>
                </a:lnTo>
                <a:lnTo>
                  <a:pt x="9308" y="48685"/>
                </a:lnTo>
                <a:lnTo>
                  <a:pt x="12135" y="46250"/>
                </a:lnTo>
                <a:lnTo>
                  <a:pt x="12135" y="2840"/>
                </a:lnTo>
                <a:lnTo>
                  <a:pt x="9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6416109" y="98862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6416109" y="980104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6416109" y="97158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6416109" y="963065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6416109" y="95454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6415704" y="946025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6415704" y="937505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6415704" y="92898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6415704" y="920465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6415704" y="91194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6415300" y="903425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6415300" y="89490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6415300" y="886385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6415300" y="87786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6415300" y="869346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6414895" y="860826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6414895" y="852306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6414895" y="843786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6414895" y="835266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6414895" y="826746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6414491" y="81822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710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6414491" y="80970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6414491" y="80118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6414491" y="79266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6414491" y="78414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427" y="0"/>
                </a:lnTo>
                <a:lnTo>
                  <a:pt x="6069" y="0"/>
                </a:lnTo>
                <a:lnTo>
                  <a:pt x="9306" y="0"/>
                </a:lnTo>
                <a:lnTo>
                  <a:pt x="12138" y="2839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6250"/>
                </a:lnTo>
                <a:lnTo>
                  <a:pt x="9306" y="48685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7300216" y="7841877"/>
            <a:ext cx="30480" cy="2093595"/>
          </a:xfrm>
          <a:custGeom>
            <a:avLst/>
            <a:gdLst/>
            <a:ahLst/>
            <a:cxnLst/>
            <a:rect l="l" t="t" r="r" b="b"/>
            <a:pathLst>
              <a:path w="30480" h="2093595">
                <a:moveTo>
                  <a:pt x="6471" y="2044373"/>
                </a:moveTo>
                <a:lnTo>
                  <a:pt x="3235" y="2044373"/>
                </a:lnTo>
                <a:lnTo>
                  <a:pt x="408" y="2047213"/>
                </a:lnTo>
                <a:lnTo>
                  <a:pt x="403" y="2050864"/>
                </a:lnTo>
                <a:lnTo>
                  <a:pt x="0" y="2086973"/>
                </a:lnTo>
                <a:lnTo>
                  <a:pt x="0" y="2090624"/>
                </a:lnTo>
                <a:lnTo>
                  <a:pt x="2837" y="2093057"/>
                </a:lnTo>
                <a:lnTo>
                  <a:pt x="6073" y="2093057"/>
                </a:lnTo>
                <a:lnTo>
                  <a:pt x="9706" y="2093464"/>
                </a:lnTo>
                <a:lnTo>
                  <a:pt x="12135" y="2090624"/>
                </a:lnTo>
                <a:lnTo>
                  <a:pt x="12140" y="2086973"/>
                </a:lnTo>
                <a:lnTo>
                  <a:pt x="12544" y="2050864"/>
                </a:lnTo>
                <a:lnTo>
                  <a:pt x="12544" y="2047213"/>
                </a:lnTo>
                <a:lnTo>
                  <a:pt x="10114" y="2044779"/>
                </a:lnTo>
                <a:lnTo>
                  <a:pt x="6471" y="2044373"/>
                </a:lnTo>
                <a:close/>
              </a:path>
              <a:path w="30480" h="2093595">
                <a:moveTo>
                  <a:pt x="7277" y="1959173"/>
                </a:moveTo>
                <a:lnTo>
                  <a:pt x="4041" y="1959173"/>
                </a:lnTo>
                <a:lnTo>
                  <a:pt x="1214" y="1962014"/>
                </a:lnTo>
                <a:lnTo>
                  <a:pt x="1210" y="1965665"/>
                </a:lnTo>
                <a:lnTo>
                  <a:pt x="806" y="2001774"/>
                </a:lnTo>
                <a:lnTo>
                  <a:pt x="806" y="2005425"/>
                </a:lnTo>
                <a:lnTo>
                  <a:pt x="3643" y="2007859"/>
                </a:lnTo>
                <a:lnTo>
                  <a:pt x="6879" y="2007859"/>
                </a:lnTo>
                <a:lnTo>
                  <a:pt x="10114" y="2008265"/>
                </a:lnTo>
                <a:lnTo>
                  <a:pt x="12942" y="2005425"/>
                </a:lnTo>
                <a:lnTo>
                  <a:pt x="12946" y="2001774"/>
                </a:lnTo>
                <a:lnTo>
                  <a:pt x="13350" y="1965665"/>
                </a:lnTo>
                <a:lnTo>
                  <a:pt x="13350" y="1962014"/>
                </a:lnTo>
                <a:lnTo>
                  <a:pt x="10523" y="1959580"/>
                </a:lnTo>
                <a:lnTo>
                  <a:pt x="7277" y="1959173"/>
                </a:lnTo>
                <a:close/>
              </a:path>
              <a:path w="30480" h="2093595">
                <a:moveTo>
                  <a:pt x="8093" y="1873975"/>
                </a:moveTo>
                <a:lnTo>
                  <a:pt x="4858" y="1873975"/>
                </a:lnTo>
                <a:lnTo>
                  <a:pt x="2020" y="1876815"/>
                </a:lnTo>
                <a:lnTo>
                  <a:pt x="2016" y="1880466"/>
                </a:lnTo>
                <a:lnTo>
                  <a:pt x="1612" y="1916574"/>
                </a:lnTo>
                <a:lnTo>
                  <a:pt x="1612" y="1920225"/>
                </a:lnTo>
                <a:lnTo>
                  <a:pt x="4450" y="1922660"/>
                </a:lnTo>
                <a:lnTo>
                  <a:pt x="7685" y="1922660"/>
                </a:lnTo>
                <a:lnTo>
                  <a:pt x="10921" y="1923066"/>
                </a:lnTo>
                <a:lnTo>
                  <a:pt x="13758" y="1920225"/>
                </a:lnTo>
                <a:lnTo>
                  <a:pt x="13763" y="1916574"/>
                </a:lnTo>
                <a:lnTo>
                  <a:pt x="14156" y="1880466"/>
                </a:lnTo>
                <a:lnTo>
                  <a:pt x="14156" y="1876815"/>
                </a:lnTo>
                <a:lnTo>
                  <a:pt x="11329" y="1874380"/>
                </a:lnTo>
                <a:lnTo>
                  <a:pt x="8093" y="1873975"/>
                </a:lnTo>
                <a:close/>
              </a:path>
              <a:path w="30480" h="2093595">
                <a:moveTo>
                  <a:pt x="8900" y="1788776"/>
                </a:moveTo>
                <a:lnTo>
                  <a:pt x="5664" y="1788776"/>
                </a:lnTo>
                <a:lnTo>
                  <a:pt x="2837" y="1791615"/>
                </a:lnTo>
                <a:lnTo>
                  <a:pt x="2833" y="1795266"/>
                </a:lnTo>
                <a:lnTo>
                  <a:pt x="2429" y="1831375"/>
                </a:lnTo>
                <a:lnTo>
                  <a:pt x="2429" y="1835026"/>
                </a:lnTo>
                <a:lnTo>
                  <a:pt x="4858" y="1837460"/>
                </a:lnTo>
                <a:lnTo>
                  <a:pt x="8502" y="1837460"/>
                </a:lnTo>
                <a:lnTo>
                  <a:pt x="11737" y="1837866"/>
                </a:lnTo>
                <a:lnTo>
                  <a:pt x="14565" y="1835026"/>
                </a:lnTo>
                <a:lnTo>
                  <a:pt x="14569" y="1831375"/>
                </a:lnTo>
                <a:lnTo>
                  <a:pt x="14973" y="1795266"/>
                </a:lnTo>
                <a:lnTo>
                  <a:pt x="14973" y="1791615"/>
                </a:lnTo>
                <a:lnTo>
                  <a:pt x="12135" y="1789182"/>
                </a:lnTo>
                <a:lnTo>
                  <a:pt x="8900" y="1788776"/>
                </a:lnTo>
                <a:close/>
              </a:path>
              <a:path w="30480" h="2093595">
                <a:moveTo>
                  <a:pt x="6073" y="1703576"/>
                </a:moveTo>
                <a:lnTo>
                  <a:pt x="3643" y="1706416"/>
                </a:lnTo>
                <a:lnTo>
                  <a:pt x="3639" y="1710068"/>
                </a:lnTo>
                <a:lnTo>
                  <a:pt x="3235" y="1746176"/>
                </a:lnTo>
                <a:lnTo>
                  <a:pt x="3235" y="1749828"/>
                </a:lnTo>
                <a:lnTo>
                  <a:pt x="5664" y="1752261"/>
                </a:lnTo>
                <a:lnTo>
                  <a:pt x="9308" y="1752261"/>
                </a:lnTo>
                <a:lnTo>
                  <a:pt x="12544" y="1752668"/>
                </a:lnTo>
                <a:lnTo>
                  <a:pt x="15371" y="1749828"/>
                </a:lnTo>
                <a:lnTo>
                  <a:pt x="15375" y="1746176"/>
                </a:lnTo>
                <a:lnTo>
                  <a:pt x="15779" y="1710068"/>
                </a:lnTo>
                <a:lnTo>
                  <a:pt x="15779" y="1706416"/>
                </a:lnTo>
                <a:lnTo>
                  <a:pt x="12942" y="1703982"/>
                </a:lnTo>
                <a:lnTo>
                  <a:pt x="9706" y="1703982"/>
                </a:lnTo>
                <a:lnTo>
                  <a:pt x="6073" y="1703576"/>
                </a:lnTo>
                <a:close/>
              </a:path>
              <a:path w="30480" h="2093595">
                <a:moveTo>
                  <a:pt x="6879" y="1618377"/>
                </a:moveTo>
                <a:lnTo>
                  <a:pt x="4041" y="1621217"/>
                </a:lnTo>
                <a:lnTo>
                  <a:pt x="3997" y="1661382"/>
                </a:lnTo>
                <a:lnTo>
                  <a:pt x="3643" y="1664628"/>
                </a:lnTo>
                <a:lnTo>
                  <a:pt x="6471" y="1667063"/>
                </a:lnTo>
                <a:lnTo>
                  <a:pt x="9706" y="1667469"/>
                </a:lnTo>
                <a:lnTo>
                  <a:pt x="13350" y="1667469"/>
                </a:lnTo>
                <a:lnTo>
                  <a:pt x="15779" y="1664628"/>
                </a:lnTo>
                <a:lnTo>
                  <a:pt x="16187" y="1661382"/>
                </a:lnTo>
                <a:lnTo>
                  <a:pt x="16187" y="1621217"/>
                </a:lnTo>
                <a:lnTo>
                  <a:pt x="13758" y="1618784"/>
                </a:lnTo>
                <a:lnTo>
                  <a:pt x="10114" y="1618784"/>
                </a:lnTo>
                <a:lnTo>
                  <a:pt x="6879" y="1618377"/>
                </a:lnTo>
                <a:close/>
              </a:path>
              <a:path w="30480" h="2093595">
                <a:moveTo>
                  <a:pt x="7685" y="1533179"/>
                </a:moveTo>
                <a:lnTo>
                  <a:pt x="4858" y="1536019"/>
                </a:lnTo>
                <a:lnTo>
                  <a:pt x="4853" y="1539670"/>
                </a:lnTo>
                <a:lnTo>
                  <a:pt x="4450" y="1575778"/>
                </a:lnTo>
                <a:lnTo>
                  <a:pt x="4450" y="1579429"/>
                </a:lnTo>
                <a:lnTo>
                  <a:pt x="7277" y="1581863"/>
                </a:lnTo>
                <a:lnTo>
                  <a:pt x="10523" y="1582269"/>
                </a:lnTo>
                <a:lnTo>
                  <a:pt x="14156" y="1582269"/>
                </a:lnTo>
                <a:lnTo>
                  <a:pt x="16585" y="1579429"/>
                </a:lnTo>
                <a:lnTo>
                  <a:pt x="16590" y="1575778"/>
                </a:lnTo>
                <a:lnTo>
                  <a:pt x="16994" y="1539670"/>
                </a:lnTo>
                <a:lnTo>
                  <a:pt x="16994" y="1536019"/>
                </a:lnTo>
                <a:lnTo>
                  <a:pt x="14565" y="1533583"/>
                </a:lnTo>
                <a:lnTo>
                  <a:pt x="10921" y="1533583"/>
                </a:lnTo>
                <a:lnTo>
                  <a:pt x="7685" y="1533179"/>
                </a:lnTo>
                <a:close/>
              </a:path>
              <a:path w="30480" h="2093595">
                <a:moveTo>
                  <a:pt x="8502" y="1447979"/>
                </a:moveTo>
                <a:lnTo>
                  <a:pt x="5664" y="1450818"/>
                </a:lnTo>
                <a:lnTo>
                  <a:pt x="5660" y="1454471"/>
                </a:lnTo>
                <a:lnTo>
                  <a:pt x="5256" y="1490578"/>
                </a:lnTo>
                <a:lnTo>
                  <a:pt x="5256" y="1494229"/>
                </a:lnTo>
                <a:lnTo>
                  <a:pt x="8093" y="1496665"/>
                </a:lnTo>
                <a:lnTo>
                  <a:pt x="11329" y="1497070"/>
                </a:lnTo>
                <a:lnTo>
                  <a:pt x="14565" y="1497070"/>
                </a:lnTo>
                <a:lnTo>
                  <a:pt x="17402" y="1494229"/>
                </a:lnTo>
                <a:lnTo>
                  <a:pt x="17407" y="1490578"/>
                </a:lnTo>
                <a:lnTo>
                  <a:pt x="17800" y="1454471"/>
                </a:lnTo>
                <a:lnTo>
                  <a:pt x="17800" y="1450818"/>
                </a:lnTo>
                <a:lnTo>
                  <a:pt x="14973" y="1448385"/>
                </a:lnTo>
                <a:lnTo>
                  <a:pt x="11737" y="1448385"/>
                </a:lnTo>
                <a:lnTo>
                  <a:pt x="8502" y="1447979"/>
                </a:lnTo>
                <a:close/>
              </a:path>
              <a:path w="30480" h="2093595">
                <a:moveTo>
                  <a:pt x="9308" y="1362780"/>
                </a:moveTo>
                <a:lnTo>
                  <a:pt x="6471" y="1365620"/>
                </a:lnTo>
                <a:lnTo>
                  <a:pt x="6466" y="1369271"/>
                </a:lnTo>
                <a:lnTo>
                  <a:pt x="6073" y="1405380"/>
                </a:lnTo>
                <a:lnTo>
                  <a:pt x="6073" y="1409031"/>
                </a:lnTo>
                <a:lnTo>
                  <a:pt x="8900" y="1411464"/>
                </a:lnTo>
                <a:lnTo>
                  <a:pt x="12135" y="1411871"/>
                </a:lnTo>
                <a:lnTo>
                  <a:pt x="15371" y="1411871"/>
                </a:lnTo>
                <a:lnTo>
                  <a:pt x="18208" y="1409031"/>
                </a:lnTo>
                <a:lnTo>
                  <a:pt x="18213" y="1405380"/>
                </a:lnTo>
                <a:lnTo>
                  <a:pt x="18617" y="1369271"/>
                </a:lnTo>
                <a:lnTo>
                  <a:pt x="18617" y="1365620"/>
                </a:lnTo>
                <a:lnTo>
                  <a:pt x="15779" y="1363186"/>
                </a:lnTo>
                <a:lnTo>
                  <a:pt x="12544" y="1363186"/>
                </a:lnTo>
                <a:lnTo>
                  <a:pt x="9308" y="1362780"/>
                </a:lnTo>
                <a:close/>
              </a:path>
              <a:path w="30480" h="2093595">
                <a:moveTo>
                  <a:pt x="9706" y="1277580"/>
                </a:moveTo>
                <a:lnTo>
                  <a:pt x="7277" y="1280421"/>
                </a:lnTo>
                <a:lnTo>
                  <a:pt x="7272" y="1284072"/>
                </a:lnTo>
                <a:lnTo>
                  <a:pt x="6879" y="1320180"/>
                </a:lnTo>
                <a:lnTo>
                  <a:pt x="6879" y="1323832"/>
                </a:lnTo>
                <a:lnTo>
                  <a:pt x="9308" y="1326266"/>
                </a:lnTo>
                <a:lnTo>
                  <a:pt x="12942" y="1326672"/>
                </a:lnTo>
                <a:lnTo>
                  <a:pt x="16187" y="1326672"/>
                </a:lnTo>
                <a:lnTo>
                  <a:pt x="19015" y="1323832"/>
                </a:lnTo>
                <a:lnTo>
                  <a:pt x="19019" y="1320180"/>
                </a:lnTo>
                <a:lnTo>
                  <a:pt x="19423" y="1284072"/>
                </a:lnTo>
                <a:lnTo>
                  <a:pt x="19423" y="1280421"/>
                </a:lnTo>
                <a:lnTo>
                  <a:pt x="16585" y="1277987"/>
                </a:lnTo>
                <a:lnTo>
                  <a:pt x="13350" y="1277987"/>
                </a:lnTo>
                <a:lnTo>
                  <a:pt x="9706" y="1277580"/>
                </a:lnTo>
                <a:close/>
              </a:path>
              <a:path w="30480" h="2093595">
                <a:moveTo>
                  <a:pt x="10523" y="1192382"/>
                </a:moveTo>
                <a:lnTo>
                  <a:pt x="7685" y="1195222"/>
                </a:lnTo>
                <a:lnTo>
                  <a:pt x="7685" y="1238633"/>
                </a:lnTo>
                <a:lnTo>
                  <a:pt x="10114" y="1241067"/>
                </a:lnTo>
                <a:lnTo>
                  <a:pt x="13350" y="1241472"/>
                </a:lnTo>
                <a:lnTo>
                  <a:pt x="16994" y="1241472"/>
                </a:lnTo>
                <a:lnTo>
                  <a:pt x="19821" y="1238633"/>
                </a:lnTo>
                <a:lnTo>
                  <a:pt x="19821" y="1195222"/>
                </a:lnTo>
                <a:lnTo>
                  <a:pt x="17402" y="1192787"/>
                </a:lnTo>
                <a:lnTo>
                  <a:pt x="14156" y="1192787"/>
                </a:lnTo>
                <a:lnTo>
                  <a:pt x="10523" y="1192382"/>
                </a:lnTo>
                <a:close/>
              </a:path>
              <a:path w="30480" h="2093595">
                <a:moveTo>
                  <a:pt x="11329" y="1107184"/>
                </a:moveTo>
                <a:lnTo>
                  <a:pt x="8502" y="1110023"/>
                </a:lnTo>
                <a:lnTo>
                  <a:pt x="8497" y="1113674"/>
                </a:lnTo>
                <a:lnTo>
                  <a:pt x="8093" y="1149782"/>
                </a:lnTo>
                <a:lnTo>
                  <a:pt x="8093" y="1153433"/>
                </a:lnTo>
                <a:lnTo>
                  <a:pt x="10921" y="1155868"/>
                </a:lnTo>
                <a:lnTo>
                  <a:pt x="14156" y="1156273"/>
                </a:lnTo>
                <a:lnTo>
                  <a:pt x="17800" y="1156273"/>
                </a:lnTo>
                <a:lnTo>
                  <a:pt x="20229" y="1153433"/>
                </a:lnTo>
                <a:lnTo>
                  <a:pt x="20234" y="1149782"/>
                </a:lnTo>
                <a:lnTo>
                  <a:pt x="20638" y="1113674"/>
                </a:lnTo>
                <a:lnTo>
                  <a:pt x="20638" y="1110023"/>
                </a:lnTo>
                <a:lnTo>
                  <a:pt x="18208" y="1107588"/>
                </a:lnTo>
                <a:lnTo>
                  <a:pt x="14565" y="1107588"/>
                </a:lnTo>
                <a:lnTo>
                  <a:pt x="11329" y="1107184"/>
                </a:lnTo>
                <a:close/>
              </a:path>
              <a:path w="30480" h="2093595">
                <a:moveTo>
                  <a:pt x="12135" y="1021983"/>
                </a:moveTo>
                <a:lnTo>
                  <a:pt x="9308" y="1024823"/>
                </a:lnTo>
                <a:lnTo>
                  <a:pt x="9304" y="1028475"/>
                </a:lnTo>
                <a:lnTo>
                  <a:pt x="8900" y="1064583"/>
                </a:lnTo>
                <a:lnTo>
                  <a:pt x="8900" y="1068235"/>
                </a:lnTo>
                <a:lnTo>
                  <a:pt x="11737" y="1070668"/>
                </a:lnTo>
                <a:lnTo>
                  <a:pt x="14973" y="1071075"/>
                </a:lnTo>
                <a:lnTo>
                  <a:pt x="18208" y="1071075"/>
                </a:lnTo>
                <a:lnTo>
                  <a:pt x="21036" y="1068235"/>
                </a:lnTo>
                <a:lnTo>
                  <a:pt x="21040" y="1064583"/>
                </a:lnTo>
                <a:lnTo>
                  <a:pt x="21444" y="1028475"/>
                </a:lnTo>
                <a:lnTo>
                  <a:pt x="21444" y="1024823"/>
                </a:lnTo>
                <a:lnTo>
                  <a:pt x="18617" y="1022389"/>
                </a:lnTo>
                <a:lnTo>
                  <a:pt x="15371" y="1022389"/>
                </a:lnTo>
                <a:lnTo>
                  <a:pt x="12135" y="1021983"/>
                </a:lnTo>
                <a:close/>
              </a:path>
              <a:path w="30480" h="2093595">
                <a:moveTo>
                  <a:pt x="12942" y="936785"/>
                </a:moveTo>
                <a:lnTo>
                  <a:pt x="10114" y="939624"/>
                </a:lnTo>
                <a:lnTo>
                  <a:pt x="10110" y="943275"/>
                </a:lnTo>
                <a:lnTo>
                  <a:pt x="9706" y="979384"/>
                </a:lnTo>
                <a:lnTo>
                  <a:pt x="9706" y="983036"/>
                </a:lnTo>
                <a:lnTo>
                  <a:pt x="12544" y="985469"/>
                </a:lnTo>
                <a:lnTo>
                  <a:pt x="15779" y="985876"/>
                </a:lnTo>
                <a:lnTo>
                  <a:pt x="19015" y="985876"/>
                </a:lnTo>
                <a:lnTo>
                  <a:pt x="21852" y="983036"/>
                </a:lnTo>
                <a:lnTo>
                  <a:pt x="21857" y="979384"/>
                </a:lnTo>
                <a:lnTo>
                  <a:pt x="22250" y="943275"/>
                </a:lnTo>
                <a:lnTo>
                  <a:pt x="22250" y="939624"/>
                </a:lnTo>
                <a:lnTo>
                  <a:pt x="19423" y="937191"/>
                </a:lnTo>
                <a:lnTo>
                  <a:pt x="16187" y="937191"/>
                </a:lnTo>
                <a:lnTo>
                  <a:pt x="12942" y="936785"/>
                </a:lnTo>
                <a:close/>
              </a:path>
              <a:path w="30480" h="2093595">
                <a:moveTo>
                  <a:pt x="20229" y="851991"/>
                </a:moveTo>
                <a:lnTo>
                  <a:pt x="13758" y="851991"/>
                </a:lnTo>
                <a:lnTo>
                  <a:pt x="10921" y="854426"/>
                </a:lnTo>
                <a:lnTo>
                  <a:pt x="10916" y="858077"/>
                </a:lnTo>
                <a:lnTo>
                  <a:pt x="10523" y="894186"/>
                </a:lnTo>
                <a:lnTo>
                  <a:pt x="10523" y="897837"/>
                </a:lnTo>
                <a:lnTo>
                  <a:pt x="12942" y="900677"/>
                </a:lnTo>
                <a:lnTo>
                  <a:pt x="19821" y="900677"/>
                </a:lnTo>
                <a:lnTo>
                  <a:pt x="22658" y="897837"/>
                </a:lnTo>
                <a:lnTo>
                  <a:pt x="22663" y="894186"/>
                </a:lnTo>
                <a:lnTo>
                  <a:pt x="23067" y="858077"/>
                </a:lnTo>
                <a:lnTo>
                  <a:pt x="23067" y="854426"/>
                </a:lnTo>
                <a:lnTo>
                  <a:pt x="20229" y="851991"/>
                </a:lnTo>
                <a:close/>
              </a:path>
              <a:path w="30480" h="2093595">
                <a:moveTo>
                  <a:pt x="21036" y="766792"/>
                </a:moveTo>
                <a:lnTo>
                  <a:pt x="14156" y="766792"/>
                </a:lnTo>
                <a:lnTo>
                  <a:pt x="11737" y="769226"/>
                </a:lnTo>
                <a:lnTo>
                  <a:pt x="11329" y="772472"/>
                </a:lnTo>
                <a:lnTo>
                  <a:pt x="11329" y="812637"/>
                </a:lnTo>
                <a:lnTo>
                  <a:pt x="13758" y="815477"/>
                </a:lnTo>
                <a:lnTo>
                  <a:pt x="20638" y="815477"/>
                </a:lnTo>
                <a:lnTo>
                  <a:pt x="23465" y="812637"/>
                </a:lnTo>
                <a:lnTo>
                  <a:pt x="23510" y="772472"/>
                </a:lnTo>
                <a:lnTo>
                  <a:pt x="23873" y="769226"/>
                </a:lnTo>
                <a:lnTo>
                  <a:pt x="21036" y="766792"/>
                </a:lnTo>
                <a:close/>
              </a:path>
              <a:path w="30480" h="2093595">
                <a:moveTo>
                  <a:pt x="21852" y="681593"/>
                </a:moveTo>
                <a:lnTo>
                  <a:pt x="14973" y="681593"/>
                </a:lnTo>
                <a:lnTo>
                  <a:pt x="12135" y="684027"/>
                </a:lnTo>
                <a:lnTo>
                  <a:pt x="12091" y="724193"/>
                </a:lnTo>
                <a:lnTo>
                  <a:pt x="11737" y="727438"/>
                </a:lnTo>
                <a:lnTo>
                  <a:pt x="14565" y="730278"/>
                </a:lnTo>
                <a:lnTo>
                  <a:pt x="21444" y="730278"/>
                </a:lnTo>
                <a:lnTo>
                  <a:pt x="23873" y="727438"/>
                </a:lnTo>
                <a:lnTo>
                  <a:pt x="24281" y="724193"/>
                </a:lnTo>
                <a:lnTo>
                  <a:pt x="24281" y="684027"/>
                </a:lnTo>
                <a:lnTo>
                  <a:pt x="21852" y="681593"/>
                </a:lnTo>
                <a:close/>
              </a:path>
              <a:path w="30480" h="2093595">
                <a:moveTo>
                  <a:pt x="22658" y="596394"/>
                </a:moveTo>
                <a:lnTo>
                  <a:pt x="15779" y="596394"/>
                </a:lnTo>
                <a:lnTo>
                  <a:pt x="12942" y="598827"/>
                </a:lnTo>
                <a:lnTo>
                  <a:pt x="12937" y="602480"/>
                </a:lnTo>
                <a:lnTo>
                  <a:pt x="12544" y="638587"/>
                </a:lnTo>
                <a:lnTo>
                  <a:pt x="12544" y="642239"/>
                </a:lnTo>
                <a:lnTo>
                  <a:pt x="15371" y="645079"/>
                </a:lnTo>
                <a:lnTo>
                  <a:pt x="22250" y="645079"/>
                </a:lnTo>
                <a:lnTo>
                  <a:pt x="24679" y="642239"/>
                </a:lnTo>
                <a:lnTo>
                  <a:pt x="24684" y="638587"/>
                </a:lnTo>
                <a:lnTo>
                  <a:pt x="25088" y="602480"/>
                </a:lnTo>
                <a:lnTo>
                  <a:pt x="25088" y="598827"/>
                </a:lnTo>
                <a:lnTo>
                  <a:pt x="22658" y="596394"/>
                </a:lnTo>
                <a:close/>
              </a:path>
              <a:path w="30480" h="2093595">
                <a:moveTo>
                  <a:pt x="23067" y="511195"/>
                </a:moveTo>
                <a:lnTo>
                  <a:pt x="16585" y="511195"/>
                </a:lnTo>
                <a:lnTo>
                  <a:pt x="13758" y="513629"/>
                </a:lnTo>
                <a:lnTo>
                  <a:pt x="13754" y="517280"/>
                </a:lnTo>
                <a:lnTo>
                  <a:pt x="13350" y="553389"/>
                </a:lnTo>
                <a:lnTo>
                  <a:pt x="13350" y="557040"/>
                </a:lnTo>
                <a:lnTo>
                  <a:pt x="16187" y="559881"/>
                </a:lnTo>
                <a:lnTo>
                  <a:pt x="22658" y="559881"/>
                </a:lnTo>
                <a:lnTo>
                  <a:pt x="25486" y="557040"/>
                </a:lnTo>
                <a:lnTo>
                  <a:pt x="25490" y="553389"/>
                </a:lnTo>
                <a:lnTo>
                  <a:pt x="25894" y="517280"/>
                </a:lnTo>
                <a:lnTo>
                  <a:pt x="25894" y="513629"/>
                </a:lnTo>
                <a:lnTo>
                  <a:pt x="23067" y="511195"/>
                </a:lnTo>
                <a:close/>
              </a:path>
              <a:path w="30480" h="2093595">
                <a:moveTo>
                  <a:pt x="23873" y="425995"/>
                </a:moveTo>
                <a:lnTo>
                  <a:pt x="17402" y="425995"/>
                </a:lnTo>
                <a:lnTo>
                  <a:pt x="14565" y="428430"/>
                </a:lnTo>
                <a:lnTo>
                  <a:pt x="14560" y="432082"/>
                </a:lnTo>
                <a:lnTo>
                  <a:pt x="14156" y="468188"/>
                </a:lnTo>
                <a:lnTo>
                  <a:pt x="14156" y="471841"/>
                </a:lnTo>
                <a:lnTo>
                  <a:pt x="16994" y="474680"/>
                </a:lnTo>
                <a:lnTo>
                  <a:pt x="23465" y="474680"/>
                </a:lnTo>
                <a:lnTo>
                  <a:pt x="26302" y="471841"/>
                </a:lnTo>
                <a:lnTo>
                  <a:pt x="26307" y="468188"/>
                </a:lnTo>
                <a:lnTo>
                  <a:pt x="26700" y="432082"/>
                </a:lnTo>
                <a:lnTo>
                  <a:pt x="26700" y="428430"/>
                </a:lnTo>
                <a:lnTo>
                  <a:pt x="23873" y="425995"/>
                </a:lnTo>
                <a:close/>
              </a:path>
              <a:path w="30480" h="2093595">
                <a:moveTo>
                  <a:pt x="24679" y="340796"/>
                </a:moveTo>
                <a:lnTo>
                  <a:pt x="17800" y="340796"/>
                </a:lnTo>
                <a:lnTo>
                  <a:pt x="15371" y="343230"/>
                </a:lnTo>
                <a:lnTo>
                  <a:pt x="15366" y="346882"/>
                </a:lnTo>
                <a:lnTo>
                  <a:pt x="14973" y="382990"/>
                </a:lnTo>
                <a:lnTo>
                  <a:pt x="14973" y="386642"/>
                </a:lnTo>
                <a:lnTo>
                  <a:pt x="17402" y="389482"/>
                </a:lnTo>
                <a:lnTo>
                  <a:pt x="24281" y="389482"/>
                </a:lnTo>
                <a:lnTo>
                  <a:pt x="27109" y="386642"/>
                </a:lnTo>
                <a:lnTo>
                  <a:pt x="27113" y="382990"/>
                </a:lnTo>
                <a:lnTo>
                  <a:pt x="27517" y="346882"/>
                </a:lnTo>
                <a:lnTo>
                  <a:pt x="27517" y="343230"/>
                </a:lnTo>
                <a:lnTo>
                  <a:pt x="24679" y="340796"/>
                </a:lnTo>
                <a:close/>
              </a:path>
              <a:path w="30480" h="2093595">
                <a:moveTo>
                  <a:pt x="25486" y="255598"/>
                </a:moveTo>
                <a:lnTo>
                  <a:pt x="18617" y="255598"/>
                </a:lnTo>
                <a:lnTo>
                  <a:pt x="15779" y="258031"/>
                </a:lnTo>
                <a:lnTo>
                  <a:pt x="15779" y="301443"/>
                </a:lnTo>
                <a:lnTo>
                  <a:pt x="18208" y="304282"/>
                </a:lnTo>
                <a:lnTo>
                  <a:pt x="25088" y="304282"/>
                </a:lnTo>
                <a:lnTo>
                  <a:pt x="27915" y="301443"/>
                </a:lnTo>
                <a:lnTo>
                  <a:pt x="27915" y="258031"/>
                </a:lnTo>
                <a:lnTo>
                  <a:pt x="25486" y="255598"/>
                </a:lnTo>
                <a:close/>
              </a:path>
              <a:path w="30480" h="2093595">
                <a:moveTo>
                  <a:pt x="26302" y="170399"/>
                </a:moveTo>
                <a:lnTo>
                  <a:pt x="19423" y="170399"/>
                </a:lnTo>
                <a:lnTo>
                  <a:pt x="16585" y="172833"/>
                </a:lnTo>
                <a:lnTo>
                  <a:pt x="16585" y="176484"/>
                </a:lnTo>
                <a:lnTo>
                  <a:pt x="16187" y="212997"/>
                </a:lnTo>
                <a:lnTo>
                  <a:pt x="16187" y="216244"/>
                </a:lnTo>
                <a:lnTo>
                  <a:pt x="19015" y="219084"/>
                </a:lnTo>
                <a:lnTo>
                  <a:pt x="25894" y="219084"/>
                </a:lnTo>
                <a:lnTo>
                  <a:pt x="28323" y="216244"/>
                </a:lnTo>
                <a:lnTo>
                  <a:pt x="28323" y="212997"/>
                </a:lnTo>
                <a:lnTo>
                  <a:pt x="28732" y="176484"/>
                </a:lnTo>
                <a:lnTo>
                  <a:pt x="28732" y="172833"/>
                </a:lnTo>
                <a:lnTo>
                  <a:pt x="26302" y="170399"/>
                </a:lnTo>
                <a:close/>
              </a:path>
              <a:path w="30480" h="2093595">
                <a:moveTo>
                  <a:pt x="26700" y="85199"/>
                </a:moveTo>
                <a:lnTo>
                  <a:pt x="20229" y="85199"/>
                </a:lnTo>
                <a:lnTo>
                  <a:pt x="17402" y="87633"/>
                </a:lnTo>
                <a:lnTo>
                  <a:pt x="17402" y="91285"/>
                </a:lnTo>
                <a:lnTo>
                  <a:pt x="16994" y="127799"/>
                </a:lnTo>
                <a:lnTo>
                  <a:pt x="16994" y="131045"/>
                </a:lnTo>
                <a:lnTo>
                  <a:pt x="19821" y="133884"/>
                </a:lnTo>
                <a:lnTo>
                  <a:pt x="26302" y="133884"/>
                </a:lnTo>
                <a:lnTo>
                  <a:pt x="29130" y="131045"/>
                </a:lnTo>
                <a:lnTo>
                  <a:pt x="29130" y="127799"/>
                </a:lnTo>
                <a:lnTo>
                  <a:pt x="29538" y="91285"/>
                </a:lnTo>
                <a:lnTo>
                  <a:pt x="29538" y="87633"/>
                </a:lnTo>
                <a:lnTo>
                  <a:pt x="26700" y="85199"/>
                </a:lnTo>
                <a:close/>
              </a:path>
              <a:path w="30480" h="2093595">
                <a:moveTo>
                  <a:pt x="27517" y="0"/>
                </a:moveTo>
                <a:lnTo>
                  <a:pt x="21036" y="0"/>
                </a:lnTo>
                <a:lnTo>
                  <a:pt x="18208" y="2435"/>
                </a:lnTo>
                <a:lnTo>
                  <a:pt x="18208" y="6086"/>
                </a:lnTo>
                <a:lnTo>
                  <a:pt x="17800" y="42600"/>
                </a:lnTo>
                <a:lnTo>
                  <a:pt x="17800" y="45845"/>
                </a:lnTo>
                <a:lnTo>
                  <a:pt x="20638" y="48685"/>
                </a:lnTo>
                <a:lnTo>
                  <a:pt x="27109" y="48685"/>
                </a:lnTo>
                <a:lnTo>
                  <a:pt x="29946" y="45845"/>
                </a:lnTo>
                <a:lnTo>
                  <a:pt x="29946" y="42600"/>
                </a:lnTo>
                <a:lnTo>
                  <a:pt x="30344" y="6086"/>
                </a:lnTo>
                <a:lnTo>
                  <a:pt x="30344" y="2840"/>
                </a:lnTo>
                <a:lnTo>
                  <a:pt x="275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7300212" y="9886249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0"/>
                </a:lnTo>
                <a:lnTo>
                  <a:pt x="10115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710" y="49090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7301021" y="9801049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0"/>
                </a:lnTo>
                <a:lnTo>
                  <a:pt x="9710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7301830" y="9715851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0"/>
                </a:lnTo>
                <a:lnTo>
                  <a:pt x="9710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7302639" y="9630651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0"/>
                </a:lnTo>
                <a:lnTo>
                  <a:pt x="9710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7303449" y="9545453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2832" y="0"/>
                </a:lnTo>
                <a:lnTo>
                  <a:pt x="6473" y="405"/>
                </a:lnTo>
                <a:lnTo>
                  <a:pt x="9710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7303853" y="9460253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404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405"/>
                </a:lnTo>
                <a:lnTo>
                  <a:pt x="10115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543" y="43005"/>
                </a:lnTo>
                <a:lnTo>
                  <a:pt x="12138" y="46250"/>
                </a:lnTo>
                <a:lnTo>
                  <a:pt x="9710" y="49090"/>
                </a:lnTo>
                <a:lnTo>
                  <a:pt x="6069" y="49090"/>
                </a:lnTo>
                <a:lnTo>
                  <a:pt x="2832" y="48685"/>
                </a:lnTo>
                <a:lnTo>
                  <a:pt x="0" y="46250"/>
                </a:lnTo>
                <a:lnTo>
                  <a:pt x="404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7304663" y="9375054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405"/>
                </a:lnTo>
                <a:lnTo>
                  <a:pt x="10115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710" y="49090"/>
                </a:lnTo>
                <a:lnTo>
                  <a:pt x="6069" y="49090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7305472" y="9289855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405"/>
                </a:lnTo>
                <a:lnTo>
                  <a:pt x="9710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6069" y="49090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7306281" y="9204655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405"/>
                </a:lnTo>
                <a:lnTo>
                  <a:pt x="9710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6069" y="49090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7307090" y="9119457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2832" y="0"/>
                </a:lnTo>
                <a:lnTo>
                  <a:pt x="6473" y="405"/>
                </a:lnTo>
                <a:lnTo>
                  <a:pt x="9710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6069" y="49090"/>
                </a:lnTo>
                <a:lnTo>
                  <a:pt x="2427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7307900" y="9034257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0" y="6085"/>
                </a:lnTo>
                <a:lnTo>
                  <a:pt x="0" y="2839"/>
                </a:lnTo>
                <a:lnTo>
                  <a:pt x="2832" y="0"/>
                </a:lnTo>
                <a:lnTo>
                  <a:pt x="6473" y="405"/>
                </a:lnTo>
                <a:lnTo>
                  <a:pt x="9710" y="405"/>
                </a:lnTo>
                <a:lnTo>
                  <a:pt x="12138" y="2839"/>
                </a:lnTo>
                <a:lnTo>
                  <a:pt x="12138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5664" y="49090"/>
                </a:lnTo>
                <a:lnTo>
                  <a:pt x="2427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7308304" y="8949059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405"/>
                </a:lnTo>
                <a:lnTo>
                  <a:pt x="10115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710" y="49090"/>
                </a:lnTo>
                <a:lnTo>
                  <a:pt x="6069" y="49090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7309114" y="8863859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405"/>
                </a:lnTo>
                <a:lnTo>
                  <a:pt x="9710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6069" y="49090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7309923" y="8778661"/>
            <a:ext cx="12700" cy="49530"/>
          </a:xfrm>
          <a:custGeom>
            <a:avLst/>
            <a:gdLst/>
            <a:ahLst/>
            <a:cxnLst/>
            <a:rect l="l" t="t" r="r" b="b"/>
            <a:pathLst>
              <a:path w="12700" h="49529">
                <a:moveTo>
                  <a:pt x="0" y="42599"/>
                </a:moveTo>
                <a:lnTo>
                  <a:pt x="404" y="6085"/>
                </a:lnTo>
                <a:lnTo>
                  <a:pt x="404" y="2839"/>
                </a:lnTo>
                <a:lnTo>
                  <a:pt x="3236" y="0"/>
                </a:lnTo>
                <a:lnTo>
                  <a:pt x="6473" y="405"/>
                </a:lnTo>
                <a:lnTo>
                  <a:pt x="9710" y="405"/>
                </a:lnTo>
                <a:lnTo>
                  <a:pt x="12543" y="2839"/>
                </a:lnTo>
                <a:lnTo>
                  <a:pt x="12543" y="6491"/>
                </a:lnTo>
                <a:lnTo>
                  <a:pt x="12138" y="43005"/>
                </a:lnTo>
                <a:lnTo>
                  <a:pt x="12138" y="46250"/>
                </a:lnTo>
                <a:lnTo>
                  <a:pt x="9306" y="49090"/>
                </a:lnTo>
                <a:lnTo>
                  <a:pt x="6069" y="49090"/>
                </a:lnTo>
                <a:lnTo>
                  <a:pt x="2832" y="48685"/>
                </a:lnTo>
                <a:lnTo>
                  <a:pt x="0" y="46250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7310732" y="8693867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193"/>
                </a:moveTo>
                <a:lnTo>
                  <a:pt x="404" y="5679"/>
                </a:lnTo>
                <a:lnTo>
                  <a:pt x="404" y="2434"/>
                </a:lnTo>
                <a:lnTo>
                  <a:pt x="3236" y="0"/>
                </a:lnTo>
                <a:lnTo>
                  <a:pt x="6473" y="0"/>
                </a:lnTo>
                <a:lnTo>
                  <a:pt x="9710" y="0"/>
                </a:lnTo>
                <a:lnTo>
                  <a:pt x="12543" y="2434"/>
                </a:lnTo>
                <a:lnTo>
                  <a:pt x="12543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306" y="48685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5845"/>
                </a:lnTo>
                <a:lnTo>
                  <a:pt x="0" y="42193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7311541" y="8608668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193"/>
                </a:moveTo>
                <a:lnTo>
                  <a:pt x="0" y="5679"/>
                </a:lnTo>
                <a:lnTo>
                  <a:pt x="404" y="2434"/>
                </a:lnTo>
                <a:lnTo>
                  <a:pt x="2832" y="0"/>
                </a:lnTo>
                <a:lnTo>
                  <a:pt x="6473" y="0"/>
                </a:lnTo>
                <a:lnTo>
                  <a:pt x="9710" y="0"/>
                </a:lnTo>
                <a:lnTo>
                  <a:pt x="12543" y="2434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306" y="48685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5845"/>
                </a:lnTo>
                <a:lnTo>
                  <a:pt x="0" y="42193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7311946" y="8523469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404" y="42193"/>
                </a:moveTo>
                <a:lnTo>
                  <a:pt x="404" y="5679"/>
                </a:lnTo>
                <a:lnTo>
                  <a:pt x="404" y="2434"/>
                </a:lnTo>
                <a:lnTo>
                  <a:pt x="3236" y="0"/>
                </a:lnTo>
                <a:lnTo>
                  <a:pt x="6473" y="0"/>
                </a:lnTo>
                <a:lnTo>
                  <a:pt x="10115" y="0"/>
                </a:lnTo>
                <a:lnTo>
                  <a:pt x="12543" y="2434"/>
                </a:lnTo>
                <a:lnTo>
                  <a:pt x="12543" y="6085"/>
                </a:lnTo>
                <a:lnTo>
                  <a:pt x="12543" y="42599"/>
                </a:lnTo>
                <a:lnTo>
                  <a:pt x="12138" y="45845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5845"/>
                </a:lnTo>
                <a:lnTo>
                  <a:pt x="404" y="42193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7312755" y="8438270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193"/>
                </a:moveTo>
                <a:lnTo>
                  <a:pt x="404" y="5679"/>
                </a:lnTo>
                <a:lnTo>
                  <a:pt x="404" y="2434"/>
                </a:lnTo>
                <a:lnTo>
                  <a:pt x="3236" y="0"/>
                </a:lnTo>
                <a:lnTo>
                  <a:pt x="6473" y="0"/>
                </a:lnTo>
                <a:lnTo>
                  <a:pt x="10115" y="0"/>
                </a:lnTo>
                <a:lnTo>
                  <a:pt x="12543" y="2434"/>
                </a:lnTo>
                <a:lnTo>
                  <a:pt x="12543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5845"/>
                </a:lnTo>
                <a:lnTo>
                  <a:pt x="0" y="42193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7313564" y="8353071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193"/>
                </a:moveTo>
                <a:lnTo>
                  <a:pt x="404" y="5679"/>
                </a:lnTo>
                <a:lnTo>
                  <a:pt x="404" y="2434"/>
                </a:lnTo>
                <a:lnTo>
                  <a:pt x="3236" y="0"/>
                </a:lnTo>
                <a:lnTo>
                  <a:pt x="6473" y="0"/>
                </a:lnTo>
                <a:lnTo>
                  <a:pt x="9710" y="0"/>
                </a:lnTo>
                <a:lnTo>
                  <a:pt x="12543" y="2434"/>
                </a:lnTo>
                <a:lnTo>
                  <a:pt x="12543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5845"/>
                </a:lnTo>
                <a:lnTo>
                  <a:pt x="0" y="42193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7314374" y="826787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193"/>
                </a:moveTo>
                <a:lnTo>
                  <a:pt x="404" y="5679"/>
                </a:lnTo>
                <a:lnTo>
                  <a:pt x="404" y="2434"/>
                </a:lnTo>
                <a:lnTo>
                  <a:pt x="3236" y="0"/>
                </a:lnTo>
                <a:lnTo>
                  <a:pt x="6473" y="0"/>
                </a:lnTo>
                <a:lnTo>
                  <a:pt x="9710" y="0"/>
                </a:lnTo>
                <a:lnTo>
                  <a:pt x="12543" y="2434"/>
                </a:lnTo>
                <a:lnTo>
                  <a:pt x="12543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5845"/>
                </a:lnTo>
                <a:lnTo>
                  <a:pt x="0" y="42193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7315183" y="8182672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193"/>
                </a:moveTo>
                <a:lnTo>
                  <a:pt x="404" y="5679"/>
                </a:lnTo>
                <a:lnTo>
                  <a:pt x="404" y="2434"/>
                </a:lnTo>
                <a:lnTo>
                  <a:pt x="2832" y="0"/>
                </a:lnTo>
                <a:lnTo>
                  <a:pt x="6473" y="0"/>
                </a:lnTo>
                <a:lnTo>
                  <a:pt x="9710" y="0"/>
                </a:lnTo>
                <a:lnTo>
                  <a:pt x="12543" y="2434"/>
                </a:lnTo>
                <a:lnTo>
                  <a:pt x="12543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306" y="48685"/>
                </a:lnTo>
                <a:lnTo>
                  <a:pt x="6069" y="48685"/>
                </a:lnTo>
                <a:lnTo>
                  <a:pt x="2427" y="48685"/>
                </a:lnTo>
                <a:lnTo>
                  <a:pt x="0" y="45845"/>
                </a:lnTo>
                <a:lnTo>
                  <a:pt x="0" y="42193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7315992" y="8097473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0" y="6085"/>
                </a:lnTo>
                <a:lnTo>
                  <a:pt x="0" y="2434"/>
                </a:lnTo>
                <a:lnTo>
                  <a:pt x="2832" y="0"/>
                </a:lnTo>
                <a:lnTo>
                  <a:pt x="6473" y="0"/>
                </a:lnTo>
                <a:lnTo>
                  <a:pt x="9710" y="0"/>
                </a:lnTo>
                <a:lnTo>
                  <a:pt x="12138" y="2434"/>
                </a:lnTo>
                <a:lnTo>
                  <a:pt x="12138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306" y="48685"/>
                </a:lnTo>
                <a:lnTo>
                  <a:pt x="5664" y="48685"/>
                </a:lnTo>
                <a:lnTo>
                  <a:pt x="2427" y="48685"/>
                </a:lnTo>
                <a:lnTo>
                  <a:pt x="0" y="45845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7316397" y="8012274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404" y="6085"/>
                </a:lnTo>
                <a:lnTo>
                  <a:pt x="404" y="2434"/>
                </a:lnTo>
                <a:lnTo>
                  <a:pt x="3236" y="0"/>
                </a:lnTo>
                <a:lnTo>
                  <a:pt x="6473" y="0"/>
                </a:lnTo>
                <a:lnTo>
                  <a:pt x="10115" y="0"/>
                </a:lnTo>
                <a:lnTo>
                  <a:pt x="12543" y="2434"/>
                </a:lnTo>
                <a:lnTo>
                  <a:pt x="12543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710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5845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7317206" y="7927075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404" y="6085"/>
                </a:lnTo>
                <a:lnTo>
                  <a:pt x="404" y="2434"/>
                </a:lnTo>
                <a:lnTo>
                  <a:pt x="3236" y="0"/>
                </a:lnTo>
                <a:lnTo>
                  <a:pt x="6473" y="0"/>
                </a:lnTo>
                <a:lnTo>
                  <a:pt x="9710" y="0"/>
                </a:lnTo>
                <a:lnTo>
                  <a:pt x="12543" y="2434"/>
                </a:lnTo>
                <a:lnTo>
                  <a:pt x="12543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5845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7318015" y="7841876"/>
            <a:ext cx="12700" cy="48895"/>
          </a:xfrm>
          <a:custGeom>
            <a:avLst/>
            <a:gdLst/>
            <a:ahLst/>
            <a:cxnLst/>
            <a:rect l="l" t="t" r="r" b="b"/>
            <a:pathLst>
              <a:path w="12700" h="48895">
                <a:moveTo>
                  <a:pt x="0" y="42599"/>
                </a:moveTo>
                <a:lnTo>
                  <a:pt x="404" y="6085"/>
                </a:lnTo>
                <a:lnTo>
                  <a:pt x="404" y="2434"/>
                </a:lnTo>
                <a:lnTo>
                  <a:pt x="3236" y="0"/>
                </a:lnTo>
                <a:lnTo>
                  <a:pt x="6473" y="0"/>
                </a:lnTo>
                <a:lnTo>
                  <a:pt x="9710" y="0"/>
                </a:lnTo>
                <a:lnTo>
                  <a:pt x="12543" y="2839"/>
                </a:lnTo>
                <a:lnTo>
                  <a:pt x="12543" y="6085"/>
                </a:lnTo>
                <a:lnTo>
                  <a:pt x="12138" y="42599"/>
                </a:lnTo>
                <a:lnTo>
                  <a:pt x="12138" y="45845"/>
                </a:lnTo>
                <a:lnTo>
                  <a:pt x="9306" y="48685"/>
                </a:lnTo>
                <a:lnTo>
                  <a:pt x="6069" y="48685"/>
                </a:lnTo>
                <a:lnTo>
                  <a:pt x="2832" y="48685"/>
                </a:lnTo>
                <a:lnTo>
                  <a:pt x="0" y="45845"/>
                </a:lnTo>
                <a:lnTo>
                  <a:pt x="0" y="42599"/>
                </a:lnTo>
                <a:close/>
              </a:path>
            </a:pathLst>
          </a:custGeom>
          <a:ln w="64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 txBox="1"/>
          <p:nvPr/>
        </p:nvSpPr>
        <p:spPr>
          <a:xfrm>
            <a:off x="8080699" y="7984971"/>
            <a:ext cx="802640" cy="337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50" spc="-15">
                <a:latin typeface="宋体"/>
                <a:cs typeface="宋体"/>
              </a:rPr>
              <a:t>比特流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9175362" y="9405482"/>
            <a:ext cx="5885815" cy="487045"/>
          </a:xfrm>
          <a:custGeom>
            <a:avLst/>
            <a:gdLst/>
            <a:ahLst/>
            <a:cxnLst/>
            <a:rect l="l" t="t" r="r" b="b"/>
            <a:pathLst>
              <a:path w="5885815" h="487045">
                <a:moveTo>
                  <a:pt x="0" y="0"/>
                </a:moveTo>
                <a:lnTo>
                  <a:pt x="451155" y="0"/>
                </a:lnTo>
                <a:lnTo>
                  <a:pt x="451155" y="486851"/>
                </a:lnTo>
                <a:lnTo>
                  <a:pt x="902311" y="486851"/>
                </a:lnTo>
                <a:lnTo>
                  <a:pt x="902311" y="9737"/>
                </a:lnTo>
                <a:lnTo>
                  <a:pt x="1377744" y="9737"/>
                </a:lnTo>
                <a:lnTo>
                  <a:pt x="1377744" y="486851"/>
                </a:lnTo>
                <a:lnTo>
                  <a:pt x="1794507" y="486851"/>
                </a:lnTo>
                <a:lnTo>
                  <a:pt x="1794507" y="0"/>
                </a:lnTo>
                <a:lnTo>
                  <a:pt x="2247686" y="0"/>
                </a:lnTo>
                <a:lnTo>
                  <a:pt x="2247686" y="486851"/>
                </a:lnTo>
                <a:lnTo>
                  <a:pt x="2710980" y="486851"/>
                </a:lnTo>
                <a:lnTo>
                  <a:pt x="2710980" y="0"/>
                </a:lnTo>
                <a:lnTo>
                  <a:pt x="3162136" y="0"/>
                </a:lnTo>
                <a:lnTo>
                  <a:pt x="3162136" y="486851"/>
                </a:lnTo>
                <a:lnTo>
                  <a:pt x="4066471" y="486851"/>
                </a:lnTo>
                <a:lnTo>
                  <a:pt x="4066471" y="0"/>
                </a:lnTo>
                <a:lnTo>
                  <a:pt x="4541904" y="0"/>
                </a:lnTo>
                <a:lnTo>
                  <a:pt x="4541904" y="486851"/>
                </a:lnTo>
                <a:lnTo>
                  <a:pt x="4980921" y="486851"/>
                </a:lnTo>
                <a:lnTo>
                  <a:pt x="4980921" y="0"/>
                </a:lnTo>
                <a:lnTo>
                  <a:pt x="5434100" y="0"/>
                </a:lnTo>
                <a:lnTo>
                  <a:pt x="5434100" y="486851"/>
                </a:lnTo>
                <a:lnTo>
                  <a:pt x="5885256" y="486851"/>
                </a:lnTo>
                <a:lnTo>
                  <a:pt x="5885256" y="0"/>
                </a:lnTo>
              </a:path>
            </a:pathLst>
          </a:custGeom>
          <a:ln w="121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5060618" y="9405482"/>
            <a:ext cx="3140075" cy="487045"/>
          </a:xfrm>
          <a:custGeom>
            <a:avLst/>
            <a:gdLst/>
            <a:ahLst/>
            <a:cxnLst/>
            <a:rect l="l" t="t" r="r" b="b"/>
            <a:pathLst>
              <a:path w="3140075" h="487045">
                <a:moveTo>
                  <a:pt x="0" y="0"/>
                </a:moveTo>
                <a:lnTo>
                  <a:pt x="916473" y="0"/>
                </a:lnTo>
                <a:lnTo>
                  <a:pt x="916473" y="486851"/>
                </a:lnTo>
                <a:lnTo>
                  <a:pt x="1830923" y="486851"/>
                </a:lnTo>
                <a:lnTo>
                  <a:pt x="1830923" y="0"/>
                </a:lnTo>
                <a:lnTo>
                  <a:pt x="2688726" y="0"/>
                </a:lnTo>
                <a:lnTo>
                  <a:pt x="2688726" y="486851"/>
                </a:lnTo>
                <a:lnTo>
                  <a:pt x="3139882" y="486851"/>
                </a:lnTo>
              </a:path>
            </a:pathLst>
          </a:custGeom>
          <a:ln w="12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 txBox="1"/>
          <p:nvPr/>
        </p:nvSpPr>
        <p:spPr>
          <a:xfrm>
            <a:off x="7303819" y="8718494"/>
            <a:ext cx="1579245" cy="1077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0225">
              <a:lnSpc>
                <a:spcPct val="100000"/>
              </a:lnSpc>
              <a:spcBef>
                <a:spcPts val="95"/>
              </a:spcBef>
            </a:pPr>
            <a:r>
              <a:rPr dirty="0" sz="2050" spc="-15">
                <a:latin typeface="宋体"/>
                <a:cs typeface="宋体"/>
              </a:rPr>
              <a:t>曼彻斯特</a:t>
            </a:r>
            <a:endParaRPr sz="20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50" spc="-15">
                <a:latin typeface="宋体"/>
                <a:cs typeface="宋体"/>
              </a:rPr>
              <a:t>差分曼彻斯特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18097323" y="7685630"/>
            <a:ext cx="106680" cy="2243455"/>
          </a:xfrm>
          <a:custGeom>
            <a:avLst/>
            <a:gdLst/>
            <a:ahLst/>
            <a:cxnLst/>
            <a:rect l="l" t="t" r="r" b="b"/>
            <a:pathLst>
              <a:path w="106680" h="2243454">
                <a:moveTo>
                  <a:pt x="0" y="0"/>
                </a:moveTo>
                <a:lnTo>
                  <a:pt x="0" y="2243220"/>
                </a:lnTo>
                <a:lnTo>
                  <a:pt x="106539" y="2243220"/>
                </a:lnTo>
                <a:lnTo>
                  <a:pt x="1065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8097321" y="7685630"/>
            <a:ext cx="106680" cy="2243455"/>
          </a:xfrm>
          <a:custGeom>
            <a:avLst/>
            <a:gdLst/>
            <a:ahLst/>
            <a:cxnLst/>
            <a:rect l="l" t="t" r="r" b="b"/>
            <a:pathLst>
              <a:path w="106680" h="2243454">
                <a:moveTo>
                  <a:pt x="106540" y="2243218"/>
                </a:moveTo>
                <a:lnTo>
                  <a:pt x="0" y="2243218"/>
                </a:lnTo>
                <a:lnTo>
                  <a:pt x="0" y="0"/>
                </a:lnTo>
              </a:path>
            </a:pathLst>
          </a:custGeom>
          <a:ln w="1213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93871" y="715916"/>
            <a:ext cx="47167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以太⽹提供的服务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47058"/>
            <a:ext cx="133350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8506" y="2785103"/>
            <a:ext cx="10697845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 spc="25">
                <a:latin typeface="Microsoft JhengHei UI"/>
                <a:cs typeface="Microsoft JhengHei UI"/>
              </a:rPr>
              <a:t>以太⽹提供的服务是</a:t>
            </a:r>
            <a:r>
              <a:rPr dirty="0" sz="32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不可靠的交付</a:t>
            </a:r>
            <a:r>
              <a:rPr dirty="0" sz="3200" spc="25">
                <a:latin typeface="Microsoft JhengHei UI"/>
                <a:cs typeface="Microsoft JhengHei UI"/>
              </a:rPr>
              <a:t>，即尽最⼤努⼒的交付：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5093063"/>
            <a:ext cx="133350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277654"/>
            <a:ext cx="11119485" cy="30206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4340" marR="5080" indent="-421640">
              <a:lnSpc>
                <a:spcPct val="153500"/>
              </a:lnSpc>
              <a:spcBef>
                <a:spcPts val="95"/>
              </a:spcBef>
              <a:buSzPct val="75000"/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dirty="0" sz="3200" spc="25">
                <a:latin typeface="Microsoft JhengHei UI"/>
                <a:cs typeface="Microsoft JhengHei UI"/>
              </a:rPr>
              <a:t>当⽬的站收到有差错的数据帧时就</a:t>
            </a:r>
            <a:r>
              <a:rPr dirty="0" sz="32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丢弃此帧</a:t>
            </a:r>
            <a:r>
              <a:rPr dirty="0" sz="3200" spc="25">
                <a:latin typeface="Microsoft JhengHei UI"/>
                <a:cs typeface="Microsoft JhengHei UI"/>
              </a:rPr>
              <a:t>，其他什么也不 </a:t>
            </a:r>
            <a:r>
              <a:rPr dirty="0" sz="3200" spc="25">
                <a:latin typeface="Microsoft JhengHei UI"/>
                <a:cs typeface="Microsoft JhengHei UI"/>
              </a:rPr>
              <a:t>做。差错的</a:t>
            </a:r>
            <a:r>
              <a:rPr dirty="0" sz="3200" spc="25">
                <a:solidFill>
                  <a:srgbClr val="FF2600"/>
                </a:solidFill>
                <a:latin typeface="Microsoft JhengHei UI"/>
                <a:cs typeface="Microsoft JhengHei UI"/>
              </a:rPr>
              <a:t>纠正由⾼层来决定</a:t>
            </a:r>
            <a:r>
              <a:rPr dirty="0" sz="3200" spc="25">
                <a:latin typeface="Microsoft JhengHei UI"/>
                <a:cs typeface="Microsoft JhengHei UI"/>
              </a:rPr>
              <a:t>；</a:t>
            </a:r>
            <a:endParaRPr sz="3200">
              <a:latin typeface="Microsoft JhengHei UI"/>
              <a:cs typeface="Microsoft JhengHei UI"/>
            </a:endParaRPr>
          </a:p>
          <a:p>
            <a:pPr marL="434340" marR="5080">
              <a:lnSpc>
                <a:spcPct val="153500"/>
              </a:lnSpc>
            </a:pPr>
            <a:r>
              <a:rPr dirty="0" sz="3200" spc="25">
                <a:latin typeface="Microsoft JhengHei UI"/>
                <a:cs typeface="Microsoft JhengHei UI"/>
              </a:rPr>
              <a:t>如果</a:t>
            </a:r>
            <a:r>
              <a:rPr dirty="0" sz="3200" spc="25">
                <a:solidFill>
                  <a:srgbClr val="FF2600"/>
                </a:solidFill>
                <a:latin typeface="Microsoft JhengHei UI"/>
                <a:cs typeface="Microsoft JhengHei UI"/>
              </a:rPr>
              <a:t>⾼层</a:t>
            </a:r>
            <a:r>
              <a:rPr dirty="0" sz="3200" spc="25">
                <a:latin typeface="Microsoft JhengHei UI"/>
                <a:cs typeface="Microsoft JhengHei UI"/>
              </a:rPr>
              <a:t>发现丢失了⼀些数据⽽</a:t>
            </a:r>
            <a:r>
              <a:rPr dirty="0" sz="3200" spc="25">
                <a:solidFill>
                  <a:srgbClr val="FF2600"/>
                </a:solidFill>
                <a:latin typeface="Microsoft JhengHei UI"/>
                <a:cs typeface="Microsoft JhengHei UI"/>
              </a:rPr>
              <a:t>进⾏重传</a:t>
            </a:r>
            <a:r>
              <a:rPr dirty="0" sz="3200" spc="25">
                <a:latin typeface="Microsoft JhengHei UI"/>
                <a:cs typeface="Microsoft JhengHei UI"/>
              </a:rPr>
              <a:t>，但以太⽹并不知 </a:t>
            </a:r>
            <a:r>
              <a:rPr dirty="0" sz="3200" spc="25">
                <a:latin typeface="Microsoft JhengHei UI"/>
                <a:cs typeface="Microsoft JhengHei UI"/>
              </a:rPr>
              <a:t>道这是⼀个</a:t>
            </a:r>
            <a:r>
              <a:rPr dirty="0" sz="3200" spc="25">
                <a:solidFill>
                  <a:srgbClr val="FF2600"/>
                </a:solidFill>
                <a:latin typeface="Microsoft JhengHei UI"/>
                <a:cs typeface="Microsoft JhengHei UI"/>
              </a:rPr>
              <a:t>重传的帧</a:t>
            </a:r>
            <a:r>
              <a:rPr dirty="0" sz="3200" spc="25">
                <a:latin typeface="Microsoft JhengHei UI"/>
                <a:cs typeface="Microsoft JhengHei UI"/>
              </a:rPr>
              <a:t>，⽽是当作⼀个</a:t>
            </a:r>
            <a:r>
              <a:rPr dirty="0" sz="3200" spc="25">
                <a:solidFill>
                  <a:srgbClr val="FF2600"/>
                </a:solidFill>
                <a:latin typeface="Microsoft JhengHei UI"/>
                <a:cs typeface="Microsoft JhengHei UI"/>
              </a:rPr>
              <a:t>新的数据帧</a:t>
            </a:r>
            <a:r>
              <a:rPr dirty="0" sz="3200" spc="25">
                <a:latin typeface="Microsoft JhengHei UI"/>
                <a:cs typeface="Microsoft JhengHei UI"/>
              </a:rPr>
              <a:t>来发送。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latin typeface="Arial"/>
                <a:cs typeface="Arial"/>
              </a:rPr>
              <a:t>CSMA</a:t>
            </a:r>
            <a:r>
              <a:rPr dirty="0" sz="3600">
                <a:latin typeface="Arial"/>
                <a:cs typeface="Arial"/>
              </a:rPr>
              <a:t>/</a:t>
            </a:r>
            <a:r>
              <a:rPr dirty="0" sz="3600" spc="15">
                <a:latin typeface="Arial"/>
                <a:cs typeface="Arial"/>
              </a:rPr>
              <a:t>CD</a:t>
            </a:r>
            <a:r>
              <a:rPr dirty="0" sz="3600" spc="25"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07501" y="715916"/>
            <a:ext cx="58896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多台设备同时发送数据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127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331845"/>
          </a:xfrm>
          <a:custGeom>
            <a:avLst/>
            <a:gdLst/>
            <a:ahLst/>
            <a:cxnLst/>
            <a:rect l="l" t="t" r="r" b="b"/>
            <a:pathLst>
              <a:path w="12963525" h="33318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073641"/>
                </a:lnTo>
                <a:lnTo>
                  <a:pt x="197" y="3125011"/>
                </a:lnTo>
                <a:lnTo>
                  <a:pt x="1581" y="3166438"/>
                </a:lnTo>
                <a:lnTo>
                  <a:pt x="12649" y="3225146"/>
                </a:lnTo>
                <a:lnTo>
                  <a:pt x="49226" y="3282560"/>
                </a:lnTo>
                <a:lnTo>
                  <a:pt x="106640" y="3319136"/>
                </a:lnTo>
                <a:lnTo>
                  <a:pt x="165348" y="3330205"/>
                </a:lnTo>
                <a:lnTo>
                  <a:pt x="206776" y="3331588"/>
                </a:lnTo>
                <a:lnTo>
                  <a:pt x="258146" y="3331786"/>
                </a:lnTo>
                <a:lnTo>
                  <a:pt x="12705299" y="3331786"/>
                </a:lnTo>
                <a:lnTo>
                  <a:pt x="12756671" y="3331588"/>
                </a:lnTo>
                <a:lnTo>
                  <a:pt x="12798099" y="3330205"/>
                </a:lnTo>
                <a:lnTo>
                  <a:pt x="12856802" y="3319136"/>
                </a:lnTo>
                <a:lnTo>
                  <a:pt x="12914218" y="3282560"/>
                </a:lnTo>
                <a:lnTo>
                  <a:pt x="12950799" y="3225146"/>
                </a:lnTo>
                <a:lnTo>
                  <a:pt x="12961867" y="3166438"/>
                </a:lnTo>
                <a:lnTo>
                  <a:pt x="12963250" y="3125011"/>
                </a:lnTo>
                <a:lnTo>
                  <a:pt x="12963448" y="307364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331845"/>
          </a:xfrm>
          <a:custGeom>
            <a:avLst/>
            <a:gdLst/>
            <a:ahLst/>
            <a:cxnLst/>
            <a:rect l="l" t="t" r="r" b="b"/>
            <a:pathLst>
              <a:path w="12963525" h="33318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073641"/>
                </a:lnTo>
                <a:lnTo>
                  <a:pt x="12963250" y="3125011"/>
                </a:lnTo>
                <a:lnTo>
                  <a:pt x="12961867" y="3166438"/>
                </a:lnTo>
                <a:lnTo>
                  <a:pt x="12950799" y="3225146"/>
                </a:lnTo>
                <a:lnTo>
                  <a:pt x="12914218" y="3282560"/>
                </a:lnTo>
                <a:lnTo>
                  <a:pt x="12856802" y="3319136"/>
                </a:lnTo>
                <a:lnTo>
                  <a:pt x="12798099" y="3330205"/>
                </a:lnTo>
                <a:lnTo>
                  <a:pt x="12756671" y="3331588"/>
                </a:lnTo>
                <a:lnTo>
                  <a:pt x="12705299" y="3331786"/>
                </a:lnTo>
                <a:lnTo>
                  <a:pt x="258145" y="3331786"/>
                </a:lnTo>
                <a:lnTo>
                  <a:pt x="206775" y="3331588"/>
                </a:lnTo>
                <a:lnTo>
                  <a:pt x="165348" y="3330205"/>
                </a:lnTo>
                <a:lnTo>
                  <a:pt x="106640" y="3319136"/>
                </a:lnTo>
                <a:lnTo>
                  <a:pt x="49226" y="3282560"/>
                </a:lnTo>
                <a:lnTo>
                  <a:pt x="12650" y="3225146"/>
                </a:lnTo>
                <a:lnTo>
                  <a:pt x="1581" y="3166438"/>
                </a:lnTo>
                <a:lnTo>
                  <a:pt x="197" y="3125011"/>
                </a:lnTo>
                <a:lnTo>
                  <a:pt x="0" y="307364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8334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2522078"/>
            <a:ext cx="10927080" cy="213677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1680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总线的缺点：</a:t>
            </a:r>
            <a:endParaRPr sz="3300">
              <a:latin typeface="Microsoft JhengHei UI"/>
              <a:cs typeface="Microsoft JhengHei UI"/>
            </a:endParaRPr>
          </a:p>
          <a:p>
            <a:pPr marL="442595" marR="5080" indent="-429895">
              <a:lnSpc>
                <a:spcPct val="139900"/>
              </a:lnSpc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若多个设备在共享的⼴播信道上同时发送数据，则会造成 </a:t>
            </a:r>
            <a:r>
              <a:rPr dirty="0" sz="3300" spc="-5">
                <a:latin typeface="Microsoft JhengHei UI"/>
                <a:cs typeface="Microsoft JhengHei UI"/>
              </a:rPr>
              <a:t>彼此⼲扰，导致发送失败。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506136" y="7915173"/>
            <a:ext cx="0" cy="684530"/>
          </a:xfrm>
          <a:custGeom>
            <a:avLst/>
            <a:gdLst/>
            <a:ahLst/>
            <a:cxnLst/>
            <a:rect l="l" t="t" r="r" b="b"/>
            <a:pathLst>
              <a:path w="0" h="684529">
                <a:moveTo>
                  <a:pt x="0" y="0"/>
                </a:moveTo>
                <a:lnTo>
                  <a:pt x="0" y="684255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75700" y="7915173"/>
            <a:ext cx="0" cy="705485"/>
          </a:xfrm>
          <a:custGeom>
            <a:avLst/>
            <a:gdLst/>
            <a:ahLst/>
            <a:cxnLst/>
            <a:rect l="l" t="t" r="r" b="b"/>
            <a:pathLst>
              <a:path w="0" h="705484">
                <a:moveTo>
                  <a:pt x="0" y="0"/>
                </a:moveTo>
                <a:lnTo>
                  <a:pt x="0" y="705197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448375" y="7915173"/>
            <a:ext cx="0" cy="705485"/>
          </a:xfrm>
          <a:custGeom>
            <a:avLst/>
            <a:gdLst/>
            <a:ahLst/>
            <a:cxnLst/>
            <a:rect l="l" t="t" r="r" b="b"/>
            <a:pathLst>
              <a:path w="0" h="705484">
                <a:moveTo>
                  <a:pt x="0" y="0"/>
                </a:moveTo>
                <a:lnTo>
                  <a:pt x="0" y="705197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296157" y="8594421"/>
            <a:ext cx="0" cy="780415"/>
          </a:xfrm>
          <a:custGeom>
            <a:avLst/>
            <a:gdLst/>
            <a:ahLst/>
            <a:cxnLst/>
            <a:rect l="l" t="t" r="r" b="b"/>
            <a:pathLst>
              <a:path w="0" h="780415">
                <a:moveTo>
                  <a:pt x="0" y="779853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465622" y="8594421"/>
            <a:ext cx="0" cy="780415"/>
          </a:xfrm>
          <a:custGeom>
            <a:avLst/>
            <a:gdLst/>
            <a:ahLst/>
            <a:cxnLst/>
            <a:rect l="l" t="t" r="r" b="b"/>
            <a:pathLst>
              <a:path w="0" h="780415">
                <a:moveTo>
                  <a:pt x="0" y="779853"/>
                </a:moveTo>
                <a:lnTo>
                  <a:pt x="0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57654" y="8594192"/>
            <a:ext cx="10947400" cy="0"/>
          </a:xfrm>
          <a:custGeom>
            <a:avLst/>
            <a:gdLst/>
            <a:ahLst/>
            <a:cxnLst/>
            <a:rect l="l" t="t" r="r" b="b"/>
            <a:pathLst>
              <a:path w="10947400" h="0">
                <a:moveTo>
                  <a:pt x="0" y="0"/>
                </a:moveTo>
                <a:lnTo>
                  <a:pt x="1094689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390308" y="8453273"/>
            <a:ext cx="2971165" cy="0"/>
          </a:xfrm>
          <a:custGeom>
            <a:avLst/>
            <a:gdLst/>
            <a:ahLst/>
            <a:cxnLst/>
            <a:rect l="l" t="t" r="r" b="b"/>
            <a:pathLst>
              <a:path w="2971165" h="0">
                <a:moveTo>
                  <a:pt x="2970576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235334" y="836531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334508" y="8005319"/>
            <a:ext cx="0" cy="458470"/>
          </a:xfrm>
          <a:custGeom>
            <a:avLst/>
            <a:gdLst/>
            <a:ahLst/>
            <a:cxnLst/>
            <a:rect l="l" t="t" r="r" b="b"/>
            <a:pathLst>
              <a:path w="0" h="458470">
                <a:moveTo>
                  <a:pt x="0" y="0"/>
                </a:moveTo>
                <a:lnTo>
                  <a:pt x="0" y="457987"/>
                </a:lnTo>
              </a:path>
            </a:pathLst>
          </a:custGeom>
          <a:ln w="41883">
            <a:solidFill>
              <a:srgbClr val="27686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98961" y="8453274"/>
            <a:ext cx="3851910" cy="0"/>
          </a:xfrm>
          <a:custGeom>
            <a:avLst/>
            <a:gdLst/>
            <a:ahLst/>
            <a:cxnLst/>
            <a:rect l="l" t="t" r="r" b="b"/>
            <a:pathLst>
              <a:path w="3851909" h="0">
                <a:moveTo>
                  <a:pt x="0" y="0"/>
                </a:moveTo>
                <a:lnTo>
                  <a:pt x="3830553" y="0"/>
                </a:lnTo>
                <a:lnTo>
                  <a:pt x="3851495" y="0"/>
                </a:lnTo>
              </a:path>
            </a:pathLst>
          </a:custGeom>
          <a:ln w="41883">
            <a:solidFill>
              <a:srgbClr val="870E0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029519" y="836531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870E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25579" y="8452836"/>
            <a:ext cx="0" cy="578485"/>
          </a:xfrm>
          <a:custGeom>
            <a:avLst/>
            <a:gdLst/>
            <a:ahLst/>
            <a:cxnLst/>
            <a:rect l="l" t="t" r="r" b="b"/>
            <a:pathLst>
              <a:path w="0" h="578484">
                <a:moveTo>
                  <a:pt x="0" y="0"/>
                </a:moveTo>
                <a:lnTo>
                  <a:pt x="0" y="577992"/>
                </a:lnTo>
              </a:path>
            </a:pathLst>
          </a:custGeom>
          <a:ln w="41883">
            <a:solidFill>
              <a:srgbClr val="870E0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037624" y="900988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870E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756804" y="8157557"/>
            <a:ext cx="0" cy="295910"/>
          </a:xfrm>
          <a:custGeom>
            <a:avLst/>
            <a:gdLst/>
            <a:ahLst/>
            <a:cxnLst/>
            <a:rect l="l" t="t" r="r" b="b"/>
            <a:pathLst>
              <a:path w="0" h="295909">
                <a:moveTo>
                  <a:pt x="0" y="0"/>
                </a:moveTo>
                <a:lnTo>
                  <a:pt x="0" y="295278"/>
                </a:lnTo>
              </a:path>
            </a:pathLst>
          </a:custGeom>
          <a:ln w="41883">
            <a:solidFill>
              <a:srgbClr val="870E0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668848" y="800258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870E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245031" y="8002589"/>
            <a:ext cx="0" cy="450850"/>
          </a:xfrm>
          <a:custGeom>
            <a:avLst/>
            <a:gdLst/>
            <a:ahLst/>
            <a:cxnLst/>
            <a:rect l="l" t="t" r="r" b="b"/>
            <a:pathLst>
              <a:path w="0" h="450850">
                <a:moveTo>
                  <a:pt x="0" y="0"/>
                </a:moveTo>
                <a:lnTo>
                  <a:pt x="0" y="450248"/>
                </a:lnTo>
              </a:path>
            </a:pathLst>
          </a:custGeom>
          <a:ln w="41883">
            <a:solidFill>
              <a:srgbClr val="870E0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016326" y="7855660"/>
            <a:ext cx="467223" cy="4672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15235" y="7607020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20" h="173354">
                <a:moveTo>
                  <a:pt x="152398" y="0"/>
                </a:moveTo>
                <a:lnTo>
                  <a:pt x="0" y="168380"/>
                </a:lnTo>
                <a:lnTo>
                  <a:pt x="921715" y="173172"/>
                </a:lnTo>
                <a:lnTo>
                  <a:pt x="1010529" y="1154"/>
                </a:lnTo>
                <a:lnTo>
                  <a:pt x="15239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15235" y="7607020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20" h="173354">
                <a:moveTo>
                  <a:pt x="0" y="168380"/>
                </a:moveTo>
                <a:lnTo>
                  <a:pt x="152398" y="0"/>
                </a:lnTo>
                <a:lnTo>
                  <a:pt x="1010529" y="1154"/>
                </a:lnTo>
                <a:lnTo>
                  <a:pt x="921715" y="173172"/>
                </a:lnTo>
                <a:lnTo>
                  <a:pt x="0" y="1683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239893" y="7610775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5" h="306070">
                <a:moveTo>
                  <a:pt x="86176" y="0"/>
                </a:moveTo>
                <a:lnTo>
                  <a:pt x="4204" y="160701"/>
                </a:lnTo>
                <a:lnTo>
                  <a:pt x="0" y="305880"/>
                </a:lnTo>
                <a:lnTo>
                  <a:pt x="86859" y="178585"/>
                </a:lnTo>
                <a:lnTo>
                  <a:pt x="8617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239893" y="7610775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5" h="306070">
                <a:moveTo>
                  <a:pt x="0" y="305881"/>
                </a:moveTo>
                <a:lnTo>
                  <a:pt x="86858" y="178584"/>
                </a:lnTo>
                <a:lnTo>
                  <a:pt x="86176" y="0"/>
                </a:lnTo>
                <a:lnTo>
                  <a:pt x="4203" y="160702"/>
                </a:lnTo>
                <a:lnTo>
                  <a:pt x="0" y="305881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98202" y="7132644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704912" y="0"/>
                </a:moveTo>
                <a:lnTo>
                  <a:pt x="106220" y="1"/>
                </a:lnTo>
                <a:lnTo>
                  <a:pt x="0" y="84214"/>
                </a:lnTo>
                <a:lnTo>
                  <a:pt x="636317" y="84212"/>
                </a:lnTo>
                <a:lnTo>
                  <a:pt x="668744" y="40639"/>
                </a:lnTo>
                <a:lnTo>
                  <a:pt x="704912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98202" y="7132644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0" y="84214"/>
                </a:moveTo>
                <a:lnTo>
                  <a:pt x="106220" y="1"/>
                </a:lnTo>
                <a:lnTo>
                  <a:pt x="704912" y="0"/>
                </a:lnTo>
                <a:lnTo>
                  <a:pt x="668743" y="40640"/>
                </a:lnTo>
                <a:lnTo>
                  <a:pt x="636317" y="84212"/>
                </a:lnTo>
                <a:lnTo>
                  <a:pt x="0" y="8421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9758" y="7691239"/>
            <a:ext cx="783908" cy="170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87819" y="7727887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0" y="34375"/>
                </a:moveTo>
                <a:lnTo>
                  <a:pt x="647786" y="34375"/>
                </a:lnTo>
                <a:lnTo>
                  <a:pt x="647786" y="0"/>
                </a:lnTo>
                <a:lnTo>
                  <a:pt x="0" y="0"/>
                </a:lnTo>
                <a:lnTo>
                  <a:pt x="0" y="34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487819" y="7727887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19557" y="0"/>
                </a:moveTo>
                <a:lnTo>
                  <a:pt x="0" y="33811"/>
                </a:lnTo>
                <a:lnTo>
                  <a:pt x="647786" y="34376"/>
                </a:lnTo>
                <a:lnTo>
                  <a:pt x="638829" y="876"/>
                </a:lnTo>
                <a:lnTo>
                  <a:pt x="19557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540570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42" y="0"/>
                </a:moveTo>
                <a:lnTo>
                  <a:pt x="57259" y="0"/>
                </a:lnTo>
                <a:lnTo>
                  <a:pt x="45856" y="43"/>
                </a:lnTo>
                <a:lnTo>
                  <a:pt x="6149" y="16817"/>
                </a:lnTo>
                <a:lnTo>
                  <a:pt x="0" y="45899"/>
                </a:lnTo>
                <a:lnTo>
                  <a:pt x="0" y="403296"/>
                </a:lnTo>
                <a:lnTo>
                  <a:pt x="16774" y="443003"/>
                </a:lnTo>
                <a:lnTo>
                  <a:pt x="57259" y="449196"/>
                </a:lnTo>
                <a:lnTo>
                  <a:pt x="484842" y="449196"/>
                </a:lnTo>
                <a:lnTo>
                  <a:pt x="525327" y="443003"/>
                </a:lnTo>
                <a:lnTo>
                  <a:pt x="542100" y="403296"/>
                </a:lnTo>
                <a:lnTo>
                  <a:pt x="542100" y="45899"/>
                </a:lnTo>
                <a:lnTo>
                  <a:pt x="525327" y="6193"/>
                </a:lnTo>
                <a:lnTo>
                  <a:pt x="505441" y="351"/>
                </a:lnTo>
                <a:lnTo>
                  <a:pt x="496245" y="43"/>
                </a:lnTo>
                <a:lnTo>
                  <a:pt x="4848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540527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497740" y="7213092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521243"/>
                </a:moveTo>
                <a:lnTo>
                  <a:pt x="627764" y="521243"/>
                </a:lnTo>
                <a:lnTo>
                  <a:pt x="627764" y="0"/>
                </a:lnTo>
                <a:lnTo>
                  <a:pt x="0" y="0"/>
                </a:lnTo>
                <a:lnTo>
                  <a:pt x="0" y="521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497740" y="7213092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0"/>
                </a:moveTo>
                <a:lnTo>
                  <a:pt x="627764" y="0"/>
                </a:lnTo>
                <a:lnTo>
                  <a:pt x="627764" y="521243"/>
                </a:lnTo>
                <a:lnTo>
                  <a:pt x="0" y="52124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540570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42" y="0"/>
                </a:moveTo>
                <a:lnTo>
                  <a:pt x="57259" y="0"/>
                </a:lnTo>
                <a:lnTo>
                  <a:pt x="45856" y="43"/>
                </a:lnTo>
                <a:lnTo>
                  <a:pt x="6149" y="16817"/>
                </a:lnTo>
                <a:lnTo>
                  <a:pt x="0" y="45899"/>
                </a:lnTo>
                <a:lnTo>
                  <a:pt x="0" y="403296"/>
                </a:lnTo>
                <a:lnTo>
                  <a:pt x="16774" y="443003"/>
                </a:lnTo>
                <a:lnTo>
                  <a:pt x="57259" y="449196"/>
                </a:lnTo>
                <a:lnTo>
                  <a:pt x="484842" y="449196"/>
                </a:lnTo>
                <a:lnTo>
                  <a:pt x="525327" y="443003"/>
                </a:lnTo>
                <a:lnTo>
                  <a:pt x="542100" y="403296"/>
                </a:lnTo>
                <a:lnTo>
                  <a:pt x="542100" y="45899"/>
                </a:lnTo>
                <a:lnTo>
                  <a:pt x="525327" y="6193"/>
                </a:lnTo>
                <a:lnTo>
                  <a:pt x="505441" y="351"/>
                </a:lnTo>
                <a:lnTo>
                  <a:pt x="496245" y="43"/>
                </a:lnTo>
                <a:lnTo>
                  <a:pt x="4848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540527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313934" y="7776414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138758"/>
                </a:moveTo>
                <a:lnTo>
                  <a:pt x="922507" y="138758"/>
                </a:lnTo>
                <a:lnTo>
                  <a:pt x="922507" y="0"/>
                </a:lnTo>
                <a:lnTo>
                  <a:pt x="0" y="0"/>
                </a:lnTo>
                <a:lnTo>
                  <a:pt x="0" y="138758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313934" y="7776415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0"/>
                </a:moveTo>
                <a:lnTo>
                  <a:pt x="922507" y="0"/>
                </a:lnTo>
                <a:lnTo>
                  <a:pt x="922507" y="138758"/>
                </a:lnTo>
                <a:lnTo>
                  <a:pt x="0" y="13875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345858" y="7890881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111597" y="0"/>
                </a:moveTo>
                <a:lnTo>
                  <a:pt x="0" y="134919"/>
                </a:lnTo>
                <a:lnTo>
                  <a:pt x="674949" y="138758"/>
                </a:lnTo>
                <a:lnTo>
                  <a:pt x="739984" y="924"/>
                </a:lnTo>
                <a:lnTo>
                  <a:pt x="11159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345858" y="7890881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0" y="134919"/>
                </a:moveTo>
                <a:lnTo>
                  <a:pt x="111597" y="0"/>
                </a:lnTo>
                <a:lnTo>
                  <a:pt x="739984" y="925"/>
                </a:lnTo>
                <a:lnTo>
                  <a:pt x="674948" y="138758"/>
                </a:lnTo>
                <a:lnTo>
                  <a:pt x="0" y="1349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956671" y="7853740"/>
            <a:ext cx="199574" cy="282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019495" y="7885152"/>
            <a:ext cx="73923" cy="1565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343282" y="8026356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5" h="12065">
                <a:moveTo>
                  <a:pt x="0" y="11483"/>
                </a:moveTo>
                <a:lnTo>
                  <a:pt x="678745" y="11483"/>
                </a:lnTo>
                <a:lnTo>
                  <a:pt x="678745" y="0"/>
                </a:lnTo>
                <a:lnTo>
                  <a:pt x="0" y="0"/>
                </a:lnTo>
                <a:lnTo>
                  <a:pt x="0" y="1148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338047" y="8021121"/>
            <a:ext cx="689610" cy="22225"/>
          </a:xfrm>
          <a:custGeom>
            <a:avLst/>
            <a:gdLst/>
            <a:ahLst/>
            <a:cxnLst/>
            <a:rect l="l" t="t" r="r" b="b"/>
            <a:pathLst>
              <a:path w="689609" h="22225">
                <a:moveTo>
                  <a:pt x="0" y="21954"/>
                </a:moveTo>
                <a:lnTo>
                  <a:pt x="689216" y="21954"/>
                </a:lnTo>
                <a:lnTo>
                  <a:pt x="689216" y="0"/>
                </a:lnTo>
                <a:lnTo>
                  <a:pt x="0" y="0"/>
                </a:lnTo>
                <a:lnTo>
                  <a:pt x="0" y="21954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914586" y="7827458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79" h="16509">
                <a:moveTo>
                  <a:pt x="0" y="16156"/>
                </a:moveTo>
                <a:lnTo>
                  <a:pt x="246106" y="16156"/>
                </a:lnTo>
                <a:lnTo>
                  <a:pt x="246106" y="0"/>
                </a:lnTo>
                <a:lnTo>
                  <a:pt x="0" y="0"/>
                </a:lnTo>
                <a:lnTo>
                  <a:pt x="0" y="1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904116" y="7816987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4" h="37465">
                <a:moveTo>
                  <a:pt x="0" y="37098"/>
                </a:moveTo>
                <a:lnTo>
                  <a:pt x="267048" y="37098"/>
                </a:lnTo>
                <a:lnTo>
                  <a:pt x="267048" y="0"/>
                </a:lnTo>
                <a:lnTo>
                  <a:pt x="0" y="0"/>
                </a:lnTo>
                <a:lnTo>
                  <a:pt x="0" y="37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59845" y="7573274"/>
            <a:ext cx="222988" cy="287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122671" y="7604686"/>
            <a:ext cx="97338" cy="1622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128744" y="7130967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5" h="601345">
                <a:moveTo>
                  <a:pt x="74258" y="0"/>
                </a:moveTo>
                <a:lnTo>
                  <a:pt x="1766" y="87107"/>
                </a:lnTo>
                <a:lnTo>
                  <a:pt x="0" y="600840"/>
                </a:lnTo>
                <a:lnTo>
                  <a:pt x="72862" y="456058"/>
                </a:lnTo>
                <a:lnTo>
                  <a:pt x="7425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128744" y="7130967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5" h="601345">
                <a:moveTo>
                  <a:pt x="0" y="600840"/>
                </a:moveTo>
                <a:lnTo>
                  <a:pt x="72863" y="456058"/>
                </a:lnTo>
                <a:lnTo>
                  <a:pt x="74258" y="0"/>
                </a:lnTo>
                <a:lnTo>
                  <a:pt x="1766" y="87107"/>
                </a:lnTo>
                <a:lnTo>
                  <a:pt x="0" y="60084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943259" y="7607020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20" h="173354">
                <a:moveTo>
                  <a:pt x="152403" y="0"/>
                </a:moveTo>
                <a:lnTo>
                  <a:pt x="0" y="168380"/>
                </a:lnTo>
                <a:lnTo>
                  <a:pt x="921720" y="173172"/>
                </a:lnTo>
                <a:lnTo>
                  <a:pt x="1010534" y="1154"/>
                </a:lnTo>
                <a:lnTo>
                  <a:pt x="15240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943259" y="7607020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20" h="173354">
                <a:moveTo>
                  <a:pt x="0" y="168380"/>
                </a:moveTo>
                <a:lnTo>
                  <a:pt x="152398" y="0"/>
                </a:lnTo>
                <a:lnTo>
                  <a:pt x="1010529" y="1154"/>
                </a:lnTo>
                <a:lnTo>
                  <a:pt x="921715" y="173172"/>
                </a:lnTo>
                <a:lnTo>
                  <a:pt x="0" y="1683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867922" y="7610775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5" h="306070">
                <a:moveTo>
                  <a:pt x="86175" y="0"/>
                </a:moveTo>
                <a:lnTo>
                  <a:pt x="4198" y="160701"/>
                </a:lnTo>
                <a:lnTo>
                  <a:pt x="0" y="305880"/>
                </a:lnTo>
                <a:lnTo>
                  <a:pt x="86855" y="178585"/>
                </a:lnTo>
                <a:lnTo>
                  <a:pt x="861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67922" y="7610775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5" h="306070">
                <a:moveTo>
                  <a:pt x="0" y="305881"/>
                </a:moveTo>
                <a:lnTo>
                  <a:pt x="86858" y="178584"/>
                </a:lnTo>
                <a:lnTo>
                  <a:pt x="86176" y="0"/>
                </a:lnTo>
                <a:lnTo>
                  <a:pt x="4203" y="160702"/>
                </a:lnTo>
                <a:lnTo>
                  <a:pt x="0" y="305881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26227" y="7132644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704920" y="0"/>
                </a:moveTo>
                <a:lnTo>
                  <a:pt x="106227" y="1"/>
                </a:lnTo>
                <a:lnTo>
                  <a:pt x="0" y="84214"/>
                </a:lnTo>
                <a:lnTo>
                  <a:pt x="636326" y="84212"/>
                </a:lnTo>
                <a:lnTo>
                  <a:pt x="668744" y="40639"/>
                </a:lnTo>
                <a:lnTo>
                  <a:pt x="70492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126228" y="7132644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0" y="84214"/>
                </a:moveTo>
                <a:lnTo>
                  <a:pt x="106220" y="1"/>
                </a:lnTo>
                <a:lnTo>
                  <a:pt x="704912" y="0"/>
                </a:lnTo>
                <a:lnTo>
                  <a:pt x="668743" y="40640"/>
                </a:lnTo>
                <a:lnTo>
                  <a:pt x="636317" y="84212"/>
                </a:lnTo>
                <a:lnTo>
                  <a:pt x="0" y="8421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047790" y="7691239"/>
            <a:ext cx="783908" cy="1704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115851" y="7727887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0" y="34375"/>
                </a:moveTo>
                <a:lnTo>
                  <a:pt x="647781" y="34375"/>
                </a:lnTo>
                <a:lnTo>
                  <a:pt x="647781" y="0"/>
                </a:lnTo>
                <a:lnTo>
                  <a:pt x="0" y="0"/>
                </a:lnTo>
                <a:lnTo>
                  <a:pt x="0" y="34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115851" y="7727887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19557" y="0"/>
                </a:moveTo>
                <a:lnTo>
                  <a:pt x="0" y="33811"/>
                </a:lnTo>
                <a:lnTo>
                  <a:pt x="647786" y="34376"/>
                </a:lnTo>
                <a:lnTo>
                  <a:pt x="638829" y="876"/>
                </a:lnTo>
                <a:lnTo>
                  <a:pt x="19557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168595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52" y="0"/>
                </a:moveTo>
                <a:lnTo>
                  <a:pt x="57263" y="0"/>
                </a:lnTo>
                <a:lnTo>
                  <a:pt x="45859" y="43"/>
                </a:lnTo>
                <a:lnTo>
                  <a:pt x="6156" y="16817"/>
                </a:lnTo>
                <a:lnTo>
                  <a:pt x="0" y="45899"/>
                </a:lnTo>
                <a:lnTo>
                  <a:pt x="0" y="403296"/>
                </a:lnTo>
                <a:lnTo>
                  <a:pt x="16777" y="443003"/>
                </a:lnTo>
                <a:lnTo>
                  <a:pt x="57263" y="449196"/>
                </a:lnTo>
                <a:lnTo>
                  <a:pt x="484852" y="449196"/>
                </a:lnTo>
                <a:lnTo>
                  <a:pt x="525329" y="443003"/>
                </a:lnTo>
                <a:lnTo>
                  <a:pt x="542105" y="403296"/>
                </a:lnTo>
                <a:lnTo>
                  <a:pt x="542105" y="45899"/>
                </a:lnTo>
                <a:lnTo>
                  <a:pt x="525329" y="6193"/>
                </a:lnTo>
                <a:lnTo>
                  <a:pt x="505444" y="351"/>
                </a:lnTo>
                <a:lnTo>
                  <a:pt x="496250" y="43"/>
                </a:lnTo>
                <a:lnTo>
                  <a:pt x="484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168551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125766" y="7213092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521243"/>
                </a:moveTo>
                <a:lnTo>
                  <a:pt x="627764" y="521243"/>
                </a:lnTo>
                <a:lnTo>
                  <a:pt x="627764" y="0"/>
                </a:lnTo>
                <a:lnTo>
                  <a:pt x="0" y="0"/>
                </a:lnTo>
                <a:lnTo>
                  <a:pt x="0" y="521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125766" y="7213092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0"/>
                </a:moveTo>
                <a:lnTo>
                  <a:pt x="627764" y="0"/>
                </a:lnTo>
                <a:lnTo>
                  <a:pt x="627764" y="521243"/>
                </a:lnTo>
                <a:lnTo>
                  <a:pt x="0" y="52124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168595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52" y="0"/>
                </a:moveTo>
                <a:lnTo>
                  <a:pt x="57263" y="0"/>
                </a:lnTo>
                <a:lnTo>
                  <a:pt x="45859" y="43"/>
                </a:lnTo>
                <a:lnTo>
                  <a:pt x="6156" y="16817"/>
                </a:lnTo>
                <a:lnTo>
                  <a:pt x="0" y="45899"/>
                </a:lnTo>
                <a:lnTo>
                  <a:pt x="0" y="403296"/>
                </a:lnTo>
                <a:lnTo>
                  <a:pt x="16777" y="443003"/>
                </a:lnTo>
                <a:lnTo>
                  <a:pt x="57263" y="449196"/>
                </a:lnTo>
                <a:lnTo>
                  <a:pt x="484852" y="449196"/>
                </a:lnTo>
                <a:lnTo>
                  <a:pt x="525329" y="443003"/>
                </a:lnTo>
                <a:lnTo>
                  <a:pt x="542105" y="403296"/>
                </a:lnTo>
                <a:lnTo>
                  <a:pt x="542105" y="45899"/>
                </a:lnTo>
                <a:lnTo>
                  <a:pt x="525329" y="6193"/>
                </a:lnTo>
                <a:lnTo>
                  <a:pt x="505444" y="351"/>
                </a:lnTo>
                <a:lnTo>
                  <a:pt x="496250" y="43"/>
                </a:lnTo>
                <a:lnTo>
                  <a:pt x="484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168551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941960" y="7776414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138758"/>
                </a:moveTo>
                <a:lnTo>
                  <a:pt x="922507" y="138758"/>
                </a:lnTo>
                <a:lnTo>
                  <a:pt x="922507" y="0"/>
                </a:lnTo>
                <a:lnTo>
                  <a:pt x="0" y="0"/>
                </a:lnTo>
                <a:lnTo>
                  <a:pt x="0" y="138758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1941960" y="7776415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0"/>
                </a:moveTo>
                <a:lnTo>
                  <a:pt x="922507" y="0"/>
                </a:lnTo>
                <a:lnTo>
                  <a:pt x="922507" y="138758"/>
                </a:lnTo>
                <a:lnTo>
                  <a:pt x="0" y="13875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973886" y="7890881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111598" y="0"/>
                </a:moveTo>
                <a:lnTo>
                  <a:pt x="0" y="134919"/>
                </a:lnTo>
                <a:lnTo>
                  <a:pt x="674942" y="138758"/>
                </a:lnTo>
                <a:lnTo>
                  <a:pt x="739987" y="924"/>
                </a:lnTo>
                <a:lnTo>
                  <a:pt x="11159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973886" y="7890881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0" y="134919"/>
                </a:moveTo>
                <a:lnTo>
                  <a:pt x="111597" y="0"/>
                </a:lnTo>
                <a:lnTo>
                  <a:pt x="739984" y="925"/>
                </a:lnTo>
                <a:lnTo>
                  <a:pt x="674948" y="138758"/>
                </a:lnTo>
                <a:lnTo>
                  <a:pt x="0" y="1349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2584695" y="7853740"/>
            <a:ext cx="199574" cy="2821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2647521" y="7885152"/>
            <a:ext cx="73923" cy="1565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971311" y="8026356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5" h="12065">
                <a:moveTo>
                  <a:pt x="0" y="11483"/>
                </a:moveTo>
                <a:lnTo>
                  <a:pt x="678745" y="11483"/>
                </a:lnTo>
                <a:lnTo>
                  <a:pt x="678745" y="0"/>
                </a:lnTo>
                <a:lnTo>
                  <a:pt x="0" y="0"/>
                </a:lnTo>
                <a:lnTo>
                  <a:pt x="0" y="1148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966075" y="8021121"/>
            <a:ext cx="689610" cy="22225"/>
          </a:xfrm>
          <a:custGeom>
            <a:avLst/>
            <a:gdLst/>
            <a:ahLst/>
            <a:cxnLst/>
            <a:rect l="l" t="t" r="r" b="b"/>
            <a:pathLst>
              <a:path w="689609" h="22225">
                <a:moveTo>
                  <a:pt x="0" y="21954"/>
                </a:moveTo>
                <a:lnTo>
                  <a:pt x="689216" y="21954"/>
                </a:lnTo>
                <a:lnTo>
                  <a:pt x="689216" y="0"/>
                </a:lnTo>
                <a:lnTo>
                  <a:pt x="0" y="0"/>
                </a:lnTo>
                <a:lnTo>
                  <a:pt x="0" y="21954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542612" y="7827458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79" h="16509">
                <a:moveTo>
                  <a:pt x="0" y="16156"/>
                </a:moveTo>
                <a:lnTo>
                  <a:pt x="246106" y="16156"/>
                </a:lnTo>
                <a:lnTo>
                  <a:pt x="246106" y="0"/>
                </a:lnTo>
                <a:lnTo>
                  <a:pt x="0" y="0"/>
                </a:lnTo>
                <a:lnTo>
                  <a:pt x="0" y="1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532142" y="7816987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4" h="37465">
                <a:moveTo>
                  <a:pt x="0" y="37098"/>
                </a:moveTo>
                <a:lnTo>
                  <a:pt x="267048" y="37098"/>
                </a:lnTo>
                <a:lnTo>
                  <a:pt x="267048" y="0"/>
                </a:lnTo>
                <a:lnTo>
                  <a:pt x="0" y="0"/>
                </a:lnTo>
                <a:lnTo>
                  <a:pt x="0" y="37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687874" y="7573274"/>
            <a:ext cx="222988" cy="2878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750700" y="7604686"/>
            <a:ext cx="97338" cy="1622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756774" y="7130967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5" h="601345">
                <a:moveTo>
                  <a:pt x="74259" y="0"/>
                </a:moveTo>
                <a:lnTo>
                  <a:pt x="1759" y="87107"/>
                </a:lnTo>
                <a:lnTo>
                  <a:pt x="0" y="600840"/>
                </a:lnTo>
                <a:lnTo>
                  <a:pt x="72856" y="456058"/>
                </a:lnTo>
                <a:lnTo>
                  <a:pt x="7425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756774" y="7130967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5" h="601345">
                <a:moveTo>
                  <a:pt x="0" y="600840"/>
                </a:moveTo>
                <a:lnTo>
                  <a:pt x="72863" y="456058"/>
                </a:lnTo>
                <a:lnTo>
                  <a:pt x="74258" y="0"/>
                </a:lnTo>
                <a:lnTo>
                  <a:pt x="1766" y="87107"/>
                </a:lnTo>
                <a:lnTo>
                  <a:pt x="0" y="60084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5901399" y="7607020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19" h="173354">
                <a:moveTo>
                  <a:pt x="152403" y="0"/>
                </a:moveTo>
                <a:lnTo>
                  <a:pt x="0" y="168380"/>
                </a:lnTo>
                <a:lnTo>
                  <a:pt x="921720" y="173172"/>
                </a:lnTo>
                <a:lnTo>
                  <a:pt x="1010534" y="1154"/>
                </a:lnTo>
                <a:lnTo>
                  <a:pt x="15240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5901401" y="7607020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19" h="173354">
                <a:moveTo>
                  <a:pt x="0" y="168380"/>
                </a:moveTo>
                <a:lnTo>
                  <a:pt x="152398" y="0"/>
                </a:lnTo>
                <a:lnTo>
                  <a:pt x="1010529" y="1154"/>
                </a:lnTo>
                <a:lnTo>
                  <a:pt x="921715" y="173172"/>
                </a:lnTo>
                <a:lnTo>
                  <a:pt x="0" y="1683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6826062" y="7610775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4" h="306070">
                <a:moveTo>
                  <a:pt x="86175" y="0"/>
                </a:moveTo>
                <a:lnTo>
                  <a:pt x="4198" y="160701"/>
                </a:lnTo>
                <a:lnTo>
                  <a:pt x="0" y="305880"/>
                </a:lnTo>
                <a:lnTo>
                  <a:pt x="86855" y="178585"/>
                </a:lnTo>
                <a:lnTo>
                  <a:pt x="861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826064" y="7610775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4" h="306070">
                <a:moveTo>
                  <a:pt x="0" y="305881"/>
                </a:moveTo>
                <a:lnTo>
                  <a:pt x="86858" y="178584"/>
                </a:lnTo>
                <a:lnTo>
                  <a:pt x="86176" y="0"/>
                </a:lnTo>
                <a:lnTo>
                  <a:pt x="4203" y="160702"/>
                </a:lnTo>
                <a:lnTo>
                  <a:pt x="0" y="305881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6084368" y="7132644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704910" y="0"/>
                </a:moveTo>
                <a:lnTo>
                  <a:pt x="106216" y="1"/>
                </a:lnTo>
                <a:lnTo>
                  <a:pt x="0" y="84214"/>
                </a:lnTo>
                <a:lnTo>
                  <a:pt x="636315" y="84212"/>
                </a:lnTo>
                <a:lnTo>
                  <a:pt x="668744" y="40639"/>
                </a:lnTo>
                <a:lnTo>
                  <a:pt x="70491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6084368" y="7132644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0" y="84214"/>
                </a:moveTo>
                <a:lnTo>
                  <a:pt x="106220" y="1"/>
                </a:lnTo>
                <a:lnTo>
                  <a:pt x="704912" y="0"/>
                </a:lnTo>
                <a:lnTo>
                  <a:pt x="668743" y="40640"/>
                </a:lnTo>
                <a:lnTo>
                  <a:pt x="636317" y="84212"/>
                </a:lnTo>
                <a:lnTo>
                  <a:pt x="0" y="8421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005920" y="7691239"/>
            <a:ext cx="783908" cy="1704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073981" y="7727887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0" y="34375"/>
                </a:moveTo>
                <a:lnTo>
                  <a:pt x="647791" y="34375"/>
                </a:lnTo>
                <a:lnTo>
                  <a:pt x="647791" y="0"/>
                </a:lnTo>
                <a:lnTo>
                  <a:pt x="0" y="0"/>
                </a:lnTo>
                <a:lnTo>
                  <a:pt x="0" y="34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073981" y="7727887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19557" y="0"/>
                </a:moveTo>
                <a:lnTo>
                  <a:pt x="0" y="33811"/>
                </a:lnTo>
                <a:lnTo>
                  <a:pt x="647786" y="34376"/>
                </a:lnTo>
                <a:lnTo>
                  <a:pt x="638829" y="876"/>
                </a:lnTo>
                <a:lnTo>
                  <a:pt x="19557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6126736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41" y="0"/>
                </a:moveTo>
                <a:lnTo>
                  <a:pt x="57263" y="0"/>
                </a:lnTo>
                <a:lnTo>
                  <a:pt x="45859" y="43"/>
                </a:lnTo>
                <a:lnTo>
                  <a:pt x="6148" y="16817"/>
                </a:lnTo>
                <a:lnTo>
                  <a:pt x="0" y="45899"/>
                </a:lnTo>
                <a:lnTo>
                  <a:pt x="0" y="403296"/>
                </a:lnTo>
                <a:lnTo>
                  <a:pt x="16775" y="443003"/>
                </a:lnTo>
                <a:lnTo>
                  <a:pt x="57263" y="449196"/>
                </a:lnTo>
                <a:lnTo>
                  <a:pt x="484841" y="449196"/>
                </a:lnTo>
                <a:lnTo>
                  <a:pt x="525327" y="443003"/>
                </a:lnTo>
                <a:lnTo>
                  <a:pt x="542105" y="403296"/>
                </a:lnTo>
                <a:lnTo>
                  <a:pt x="542105" y="45899"/>
                </a:lnTo>
                <a:lnTo>
                  <a:pt x="541798" y="36703"/>
                </a:lnTo>
                <a:lnTo>
                  <a:pt x="518474" y="2808"/>
                </a:lnTo>
                <a:lnTo>
                  <a:pt x="505443" y="351"/>
                </a:lnTo>
                <a:lnTo>
                  <a:pt x="496246" y="43"/>
                </a:lnTo>
                <a:lnTo>
                  <a:pt x="4848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6126691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6083908" y="7213092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521243"/>
                </a:moveTo>
                <a:lnTo>
                  <a:pt x="627764" y="521243"/>
                </a:lnTo>
                <a:lnTo>
                  <a:pt x="627764" y="0"/>
                </a:lnTo>
                <a:lnTo>
                  <a:pt x="0" y="0"/>
                </a:lnTo>
                <a:lnTo>
                  <a:pt x="0" y="521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6083908" y="7213092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0"/>
                </a:moveTo>
                <a:lnTo>
                  <a:pt x="627764" y="0"/>
                </a:lnTo>
                <a:lnTo>
                  <a:pt x="627764" y="521243"/>
                </a:lnTo>
                <a:lnTo>
                  <a:pt x="0" y="52124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126736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41" y="0"/>
                </a:moveTo>
                <a:lnTo>
                  <a:pt x="57263" y="0"/>
                </a:lnTo>
                <a:lnTo>
                  <a:pt x="45859" y="43"/>
                </a:lnTo>
                <a:lnTo>
                  <a:pt x="6148" y="16817"/>
                </a:lnTo>
                <a:lnTo>
                  <a:pt x="0" y="45899"/>
                </a:lnTo>
                <a:lnTo>
                  <a:pt x="0" y="403296"/>
                </a:lnTo>
                <a:lnTo>
                  <a:pt x="16775" y="443003"/>
                </a:lnTo>
                <a:lnTo>
                  <a:pt x="57263" y="449196"/>
                </a:lnTo>
                <a:lnTo>
                  <a:pt x="484841" y="449196"/>
                </a:lnTo>
                <a:lnTo>
                  <a:pt x="525327" y="443003"/>
                </a:lnTo>
                <a:lnTo>
                  <a:pt x="542105" y="403296"/>
                </a:lnTo>
                <a:lnTo>
                  <a:pt x="542105" y="45899"/>
                </a:lnTo>
                <a:lnTo>
                  <a:pt x="541798" y="36703"/>
                </a:lnTo>
                <a:lnTo>
                  <a:pt x="518474" y="2808"/>
                </a:lnTo>
                <a:lnTo>
                  <a:pt x="505443" y="351"/>
                </a:lnTo>
                <a:lnTo>
                  <a:pt x="496246" y="43"/>
                </a:lnTo>
                <a:lnTo>
                  <a:pt x="4848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126691" y="7245367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900102" y="7776414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5" h="139065">
                <a:moveTo>
                  <a:pt x="0" y="138758"/>
                </a:moveTo>
                <a:lnTo>
                  <a:pt x="922507" y="138758"/>
                </a:lnTo>
                <a:lnTo>
                  <a:pt x="922507" y="0"/>
                </a:lnTo>
                <a:lnTo>
                  <a:pt x="0" y="0"/>
                </a:lnTo>
                <a:lnTo>
                  <a:pt x="0" y="138758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900102" y="7776415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5" h="139065">
                <a:moveTo>
                  <a:pt x="0" y="0"/>
                </a:moveTo>
                <a:lnTo>
                  <a:pt x="922507" y="0"/>
                </a:lnTo>
                <a:lnTo>
                  <a:pt x="922507" y="138758"/>
                </a:lnTo>
                <a:lnTo>
                  <a:pt x="0" y="13875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932027" y="7890881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111588" y="0"/>
                </a:moveTo>
                <a:lnTo>
                  <a:pt x="0" y="134919"/>
                </a:lnTo>
                <a:lnTo>
                  <a:pt x="674942" y="138758"/>
                </a:lnTo>
                <a:lnTo>
                  <a:pt x="739977" y="924"/>
                </a:lnTo>
                <a:lnTo>
                  <a:pt x="11158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932027" y="7890881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0" y="134919"/>
                </a:moveTo>
                <a:lnTo>
                  <a:pt x="111597" y="0"/>
                </a:lnTo>
                <a:lnTo>
                  <a:pt x="739984" y="925"/>
                </a:lnTo>
                <a:lnTo>
                  <a:pt x="674948" y="138758"/>
                </a:lnTo>
                <a:lnTo>
                  <a:pt x="0" y="1349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6542836" y="7853740"/>
            <a:ext cx="199574" cy="2821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6605662" y="7885152"/>
            <a:ext cx="73923" cy="1565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5929452" y="8026356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5" h="12065">
                <a:moveTo>
                  <a:pt x="0" y="11483"/>
                </a:moveTo>
                <a:lnTo>
                  <a:pt x="678745" y="11483"/>
                </a:lnTo>
                <a:lnTo>
                  <a:pt x="678745" y="0"/>
                </a:lnTo>
                <a:lnTo>
                  <a:pt x="0" y="0"/>
                </a:lnTo>
                <a:lnTo>
                  <a:pt x="0" y="1148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924217" y="8021121"/>
            <a:ext cx="689610" cy="22225"/>
          </a:xfrm>
          <a:custGeom>
            <a:avLst/>
            <a:gdLst/>
            <a:ahLst/>
            <a:cxnLst/>
            <a:rect l="l" t="t" r="r" b="b"/>
            <a:pathLst>
              <a:path w="689609" h="22225">
                <a:moveTo>
                  <a:pt x="0" y="21954"/>
                </a:moveTo>
                <a:lnTo>
                  <a:pt x="689216" y="21954"/>
                </a:lnTo>
                <a:lnTo>
                  <a:pt x="689216" y="0"/>
                </a:lnTo>
                <a:lnTo>
                  <a:pt x="0" y="0"/>
                </a:lnTo>
                <a:lnTo>
                  <a:pt x="0" y="21954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6500754" y="7827458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80" h="16509">
                <a:moveTo>
                  <a:pt x="0" y="16156"/>
                </a:moveTo>
                <a:lnTo>
                  <a:pt x="246106" y="16156"/>
                </a:lnTo>
                <a:lnTo>
                  <a:pt x="246106" y="0"/>
                </a:lnTo>
                <a:lnTo>
                  <a:pt x="0" y="0"/>
                </a:lnTo>
                <a:lnTo>
                  <a:pt x="0" y="1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490283" y="7816987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4" h="37465">
                <a:moveTo>
                  <a:pt x="0" y="37098"/>
                </a:moveTo>
                <a:lnTo>
                  <a:pt x="267048" y="37098"/>
                </a:lnTo>
                <a:lnTo>
                  <a:pt x="267048" y="0"/>
                </a:lnTo>
                <a:lnTo>
                  <a:pt x="0" y="0"/>
                </a:lnTo>
                <a:lnTo>
                  <a:pt x="0" y="37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6646016" y="7573274"/>
            <a:ext cx="222988" cy="2878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6708831" y="7604686"/>
            <a:ext cx="97338" cy="1622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6714905" y="7130967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4" h="601345">
                <a:moveTo>
                  <a:pt x="74259" y="0"/>
                </a:moveTo>
                <a:lnTo>
                  <a:pt x="1769" y="87107"/>
                </a:lnTo>
                <a:lnTo>
                  <a:pt x="0" y="600840"/>
                </a:lnTo>
                <a:lnTo>
                  <a:pt x="72866" y="456058"/>
                </a:lnTo>
                <a:lnTo>
                  <a:pt x="7425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6714905" y="7130967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4" h="601345">
                <a:moveTo>
                  <a:pt x="0" y="600840"/>
                </a:moveTo>
                <a:lnTo>
                  <a:pt x="72863" y="456058"/>
                </a:lnTo>
                <a:lnTo>
                  <a:pt x="74258" y="0"/>
                </a:lnTo>
                <a:lnTo>
                  <a:pt x="1766" y="87107"/>
                </a:lnTo>
                <a:lnTo>
                  <a:pt x="0" y="60084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960507" y="9773193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19" h="173354">
                <a:moveTo>
                  <a:pt x="152403" y="0"/>
                </a:moveTo>
                <a:lnTo>
                  <a:pt x="0" y="168380"/>
                </a:lnTo>
                <a:lnTo>
                  <a:pt x="921720" y="173172"/>
                </a:lnTo>
                <a:lnTo>
                  <a:pt x="1010534" y="1154"/>
                </a:lnTo>
                <a:lnTo>
                  <a:pt x="15240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960507" y="9773194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19" h="173354">
                <a:moveTo>
                  <a:pt x="0" y="168380"/>
                </a:moveTo>
                <a:lnTo>
                  <a:pt x="152398" y="0"/>
                </a:lnTo>
                <a:lnTo>
                  <a:pt x="1010529" y="1154"/>
                </a:lnTo>
                <a:lnTo>
                  <a:pt x="921715" y="173172"/>
                </a:lnTo>
                <a:lnTo>
                  <a:pt x="0" y="1683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4885170" y="9776948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4" h="306070">
                <a:moveTo>
                  <a:pt x="86175" y="0"/>
                </a:moveTo>
                <a:lnTo>
                  <a:pt x="4198" y="160701"/>
                </a:lnTo>
                <a:lnTo>
                  <a:pt x="0" y="305880"/>
                </a:lnTo>
                <a:lnTo>
                  <a:pt x="86855" y="178585"/>
                </a:lnTo>
                <a:lnTo>
                  <a:pt x="861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4885170" y="9776948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4" h="306070">
                <a:moveTo>
                  <a:pt x="0" y="305881"/>
                </a:moveTo>
                <a:lnTo>
                  <a:pt x="86858" y="178584"/>
                </a:lnTo>
                <a:lnTo>
                  <a:pt x="86176" y="0"/>
                </a:lnTo>
                <a:lnTo>
                  <a:pt x="4203" y="160702"/>
                </a:lnTo>
                <a:lnTo>
                  <a:pt x="0" y="305881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4143474" y="9298817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704920" y="0"/>
                </a:moveTo>
                <a:lnTo>
                  <a:pt x="106227" y="1"/>
                </a:lnTo>
                <a:lnTo>
                  <a:pt x="0" y="84214"/>
                </a:lnTo>
                <a:lnTo>
                  <a:pt x="636326" y="84212"/>
                </a:lnTo>
                <a:lnTo>
                  <a:pt x="668744" y="40639"/>
                </a:lnTo>
                <a:lnTo>
                  <a:pt x="70492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4143474" y="9298817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0" y="84214"/>
                </a:moveTo>
                <a:lnTo>
                  <a:pt x="106220" y="1"/>
                </a:lnTo>
                <a:lnTo>
                  <a:pt x="704912" y="0"/>
                </a:lnTo>
                <a:lnTo>
                  <a:pt x="668743" y="40640"/>
                </a:lnTo>
                <a:lnTo>
                  <a:pt x="636317" y="84212"/>
                </a:lnTo>
                <a:lnTo>
                  <a:pt x="0" y="8421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4065037" y="9857412"/>
            <a:ext cx="783908" cy="1704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4133098" y="9894061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0" y="34375"/>
                </a:moveTo>
                <a:lnTo>
                  <a:pt x="647781" y="34375"/>
                </a:lnTo>
                <a:lnTo>
                  <a:pt x="647781" y="0"/>
                </a:lnTo>
                <a:lnTo>
                  <a:pt x="0" y="0"/>
                </a:lnTo>
                <a:lnTo>
                  <a:pt x="0" y="34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4133098" y="9894061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19557" y="0"/>
                </a:moveTo>
                <a:lnTo>
                  <a:pt x="0" y="33811"/>
                </a:lnTo>
                <a:lnTo>
                  <a:pt x="647786" y="34376"/>
                </a:lnTo>
                <a:lnTo>
                  <a:pt x="638829" y="876"/>
                </a:lnTo>
                <a:lnTo>
                  <a:pt x="19557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4185853" y="941154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41" y="0"/>
                </a:moveTo>
                <a:lnTo>
                  <a:pt x="57252" y="0"/>
                </a:lnTo>
                <a:lnTo>
                  <a:pt x="45850" y="43"/>
                </a:lnTo>
                <a:lnTo>
                  <a:pt x="6146" y="16817"/>
                </a:lnTo>
                <a:lnTo>
                  <a:pt x="0" y="403296"/>
                </a:lnTo>
                <a:lnTo>
                  <a:pt x="306" y="412492"/>
                </a:lnTo>
                <a:lnTo>
                  <a:pt x="23620" y="446388"/>
                </a:lnTo>
                <a:lnTo>
                  <a:pt x="57252" y="449195"/>
                </a:lnTo>
                <a:lnTo>
                  <a:pt x="484841" y="449195"/>
                </a:lnTo>
                <a:lnTo>
                  <a:pt x="525318" y="443003"/>
                </a:lnTo>
                <a:lnTo>
                  <a:pt x="542094" y="403296"/>
                </a:lnTo>
                <a:lnTo>
                  <a:pt x="542094" y="45899"/>
                </a:lnTo>
                <a:lnTo>
                  <a:pt x="541787" y="36703"/>
                </a:lnTo>
                <a:lnTo>
                  <a:pt x="518463" y="2808"/>
                </a:lnTo>
                <a:lnTo>
                  <a:pt x="4848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4185808" y="941154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4143014" y="9379264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521243"/>
                </a:moveTo>
                <a:lnTo>
                  <a:pt x="627764" y="521243"/>
                </a:lnTo>
                <a:lnTo>
                  <a:pt x="627764" y="0"/>
                </a:lnTo>
                <a:lnTo>
                  <a:pt x="0" y="0"/>
                </a:lnTo>
                <a:lnTo>
                  <a:pt x="0" y="521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4143014" y="9379265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0"/>
                </a:moveTo>
                <a:lnTo>
                  <a:pt x="627764" y="0"/>
                </a:lnTo>
                <a:lnTo>
                  <a:pt x="627764" y="521243"/>
                </a:lnTo>
                <a:lnTo>
                  <a:pt x="0" y="52124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4185853" y="941154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41" y="0"/>
                </a:moveTo>
                <a:lnTo>
                  <a:pt x="57252" y="0"/>
                </a:lnTo>
                <a:lnTo>
                  <a:pt x="45850" y="43"/>
                </a:lnTo>
                <a:lnTo>
                  <a:pt x="6146" y="16817"/>
                </a:lnTo>
                <a:lnTo>
                  <a:pt x="0" y="403296"/>
                </a:lnTo>
                <a:lnTo>
                  <a:pt x="306" y="412492"/>
                </a:lnTo>
                <a:lnTo>
                  <a:pt x="23620" y="446388"/>
                </a:lnTo>
                <a:lnTo>
                  <a:pt x="57252" y="449195"/>
                </a:lnTo>
                <a:lnTo>
                  <a:pt x="484841" y="449195"/>
                </a:lnTo>
                <a:lnTo>
                  <a:pt x="525318" y="443003"/>
                </a:lnTo>
                <a:lnTo>
                  <a:pt x="542094" y="403296"/>
                </a:lnTo>
                <a:lnTo>
                  <a:pt x="542094" y="45899"/>
                </a:lnTo>
                <a:lnTo>
                  <a:pt x="541787" y="36703"/>
                </a:lnTo>
                <a:lnTo>
                  <a:pt x="518463" y="2808"/>
                </a:lnTo>
                <a:lnTo>
                  <a:pt x="4848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4185808" y="941154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959208" y="9942587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5" h="139065">
                <a:moveTo>
                  <a:pt x="0" y="138758"/>
                </a:moveTo>
                <a:lnTo>
                  <a:pt x="922507" y="138758"/>
                </a:lnTo>
                <a:lnTo>
                  <a:pt x="922507" y="0"/>
                </a:lnTo>
                <a:lnTo>
                  <a:pt x="0" y="0"/>
                </a:lnTo>
                <a:lnTo>
                  <a:pt x="0" y="138758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959208" y="9942587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5" h="139065">
                <a:moveTo>
                  <a:pt x="0" y="0"/>
                </a:moveTo>
                <a:lnTo>
                  <a:pt x="922507" y="0"/>
                </a:lnTo>
                <a:lnTo>
                  <a:pt x="922507" y="138758"/>
                </a:lnTo>
                <a:lnTo>
                  <a:pt x="0" y="13875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991133" y="10057055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111598" y="0"/>
                </a:moveTo>
                <a:lnTo>
                  <a:pt x="0" y="134918"/>
                </a:lnTo>
                <a:lnTo>
                  <a:pt x="674953" y="138758"/>
                </a:lnTo>
                <a:lnTo>
                  <a:pt x="739987" y="924"/>
                </a:lnTo>
                <a:lnTo>
                  <a:pt x="11159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991133" y="10057055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0" y="134919"/>
                </a:moveTo>
                <a:lnTo>
                  <a:pt x="111597" y="0"/>
                </a:lnTo>
                <a:lnTo>
                  <a:pt x="739984" y="925"/>
                </a:lnTo>
                <a:lnTo>
                  <a:pt x="674948" y="138758"/>
                </a:lnTo>
                <a:lnTo>
                  <a:pt x="0" y="1349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601942" y="10019913"/>
            <a:ext cx="199574" cy="2821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4664768" y="10051325"/>
            <a:ext cx="73923" cy="1565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988558" y="10192529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5" h="12065">
                <a:moveTo>
                  <a:pt x="0" y="11483"/>
                </a:moveTo>
                <a:lnTo>
                  <a:pt x="678745" y="11483"/>
                </a:lnTo>
                <a:lnTo>
                  <a:pt x="678745" y="0"/>
                </a:lnTo>
                <a:lnTo>
                  <a:pt x="0" y="0"/>
                </a:lnTo>
                <a:lnTo>
                  <a:pt x="0" y="1148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3983323" y="10187293"/>
            <a:ext cx="689610" cy="22225"/>
          </a:xfrm>
          <a:custGeom>
            <a:avLst/>
            <a:gdLst/>
            <a:ahLst/>
            <a:cxnLst/>
            <a:rect l="l" t="t" r="r" b="b"/>
            <a:pathLst>
              <a:path w="689609" h="22225">
                <a:moveTo>
                  <a:pt x="0" y="21954"/>
                </a:moveTo>
                <a:lnTo>
                  <a:pt x="689216" y="21954"/>
                </a:lnTo>
                <a:lnTo>
                  <a:pt x="689216" y="0"/>
                </a:lnTo>
                <a:lnTo>
                  <a:pt x="0" y="0"/>
                </a:lnTo>
                <a:lnTo>
                  <a:pt x="0" y="21954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4559860" y="9993631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80" h="16509">
                <a:moveTo>
                  <a:pt x="0" y="16156"/>
                </a:moveTo>
                <a:lnTo>
                  <a:pt x="246106" y="16156"/>
                </a:lnTo>
                <a:lnTo>
                  <a:pt x="246106" y="0"/>
                </a:lnTo>
                <a:lnTo>
                  <a:pt x="0" y="0"/>
                </a:lnTo>
                <a:lnTo>
                  <a:pt x="0" y="1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4549389" y="9983161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4" h="37465">
                <a:moveTo>
                  <a:pt x="0" y="37098"/>
                </a:moveTo>
                <a:lnTo>
                  <a:pt x="267048" y="37098"/>
                </a:lnTo>
                <a:lnTo>
                  <a:pt x="267048" y="0"/>
                </a:lnTo>
                <a:lnTo>
                  <a:pt x="0" y="0"/>
                </a:lnTo>
                <a:lnTo>
                  <a:pt x="0" y="37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4705122" y="9739447"/>
            <a:ext cx="222988" cy="2878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4767948" y="9770859"/>
            <a:ext cx="97338" cy="1622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4774020" y="9297140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4" h="601345">
                <a:moveTo>
                  <a:pt x="74259" y="0"/>
                </a:moveTo>
                <a:lnTo>
                  <a:pt x="1769" y="87107"/>
                </a:lnTo>
                <a:lnTo>
                  <a:pt x="0" y="600840"/>
                </a:lnTo>
                <a:lnTo>
                  <a:pt x="72856" y="456058"/>
                </a:lnTo>
                <a:lnTo>
                  <a:pt x="7425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4774020" y="9297140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4" h="601345">
                <a:moveTo>
                  <a:pt x="0" y="600840"/>
                </a:moveTo>
                <a:lnTo>
                  <a:pt x="72863" y="456058"/>
                </a:lnTo>
                <a:lnTo>
                  <a:pt x="74258" y="0"/>
                </a:lnTo>
                <a:lnTo>
                  <a:pt x="1766" y="87107"/>
                </a:lnTo>
                <a:lnTo>
                  <a:pt x="0" y="60084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9791049" y="9773193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20" h="173354">
                <a:moveTo>
                  <a:pt x="152398" y="0"/>
                </a:moveTo>
                <a:lnTo>
                  <a:pt x="0" y="168380"/>
                </a:lnTo>
                <a:lnTo>
                  <a:pt x="921713" y="173172"/>
                </a:lnTo>
                <a:lnTo>
                  <a:pt x="1010527" y="1154"/>
                </a:lnTo>
                <a:lnTo>
                  <a:pt x="152398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9791049" y="9773194"/>
            <a:ext cx="1010919" cy="173355"/>
          </a:xfrm>
          <a:custGeom>
            <a:avLst/>
            <a:gdLst/>
            <a:ahLst/>
            <a:cxnLst/>
            <a:rect l="l" t="t" r="r" b="b"/>
            <a:pathLst>
              <a:path w="1010920" h="173354">
                <a:moveTo>
                  <a:pt x="0" y="168380"/>
                </a:moveTo>
                <a:lnTo>
                  <a:pt x="152398" y="0"/>
                </a:lnTo>
                <a:lnTo>
                  <a:pt x="1010529" y="1154"/>
                </a:lnTo>
                <a:lnTo>
                  <a:pt x="921715" y="173172"/>
                </a:lnTo>
                <a:lnTo>
                  <a:pt x="0" y="16838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715704" y="9776948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5" h="306070">
                <a:moveTo>
                  <a:pt x="86175" y="0"/>
                </a:moveTo>
                <a:lnTo>
                  <a:pt x="4209" y="160701"/>
                </a:lnTo>
                <a:lnTo>
                  <a:pt x="0" y="305880"/>
                </a:lnTo>
                <a:lnTo>
                  <a:pt x="86866" y="178585"/>
                </a:lnTo>
                <a:lnTo>
                  <a:pt x="86175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715704" y="9776948"/>
            <a:ext cx="86995" cy="306070"/>
          </a:xfrm>
          <a:custGeom>
            <a:avLst/>
            <a:gdLst/>
            <a:ahLst/>
            <a:cxnLst/>
            <a:rect l="l" t="t" r="r" b="b"/>
            <a:pathLst>
              <a:path w="86995" h="306070">
                <a:moveTo>
                  <a:pt x="0" y="305881"/>
                </a:moveTo>
                <a:lnTo>
                  <a:pt x="86858" y="178584"/>
                </a:lnTo>
                <a:lnTo>
                  <a:pt x="86176" y="0"/>
                </a:lnTo>
                <a:lnTo>
                  <a:pt x="4203" y="160702"/>
                </a:lnTo>
                <a:lnTo>
                  <a:pt x="0" y="305881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974017" y="9298817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704913" y="0"/>
                </a:moveTo>
                <a:lnTo>
                  <a:pt x="106220" y="1"/>
                </a:lnTo>
                <a:lnTo>
                  <a:pt x="0" y="84214"/>
                </a:lnTo>
                <a:lnTo>
                  <a:pt x="636318" y="84212"/>
                </a:lnTo>
                <a:lnTo>
                  <a:pt x="668747" y="40639"/>
                </a:lnTo>
                <a:lnTo>
                  <a:pt x="70491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974017" y="9298817"/>
            <a:ext cx="705485" cy="84455"/>
          </a:xfrm>
          <a:custGeom>
            <a:avLst/>
            <a:gdLst/>
            <a:ahLst/>
            <a:cxnLst/>
            <a:rect l="l" t="t" r="r" b="b"/>
            <a:pathLst>
              <a:path w="705484" h="84454">
                <a:moveTo>
                  <a:pt x="0" y="84214"/>
                </a:moveTo>
                <a:lnTo>
                  <a:pt x="106220" y="1"/>
                </a:lnTo>
                <a:lnTo>
                  <a:pt x="704912" y="0"/>
                </a:lnTo>
                <a:lnTo>
                  <a:pt x="668743" y="40640"/>
                </a:lnTo>
                <a:lnTo>
                  <a:pt x="636317" y="84212"/>
                </a:lnTo>
                <a:lnTo>
                  <a:pt x="0" y="8421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9895571" y="9857412"/>
            <a:ext cx="783908" cy="1704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963632" y="9894061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0" y="34375"/>
                </a:moveTo>
                <a:lnTo>
                  <a:pt x="647782" y="34375"/>
                </a:lnTo>
                <a:lnTo>
                  <a:pt x="647782" y="0"/>
                </a:lnTo>
                <a:lnTo>
                  <a:pt x="0" y="0"/>
                </a:lnTo>
                <a:lnTo>
                  <a:pt x="0" y="34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9963632" y="9894061"/>
            <a:ext cx="648335" cy="34925"/>
          </a:xfrm>
          <a:custGeom>
            <a:avLst/>
            <a:gdLst/>
            <a:ahLst/>
            <a:cxnLst/>
            <a:rect l="l" t="t" r="r" b="b"/>
            <a:pathLst>
              <a:path w="648334" h="34925">
                <a:moveTo>
                  <a:pt x="19557" y="0"/>
                </a:moveTo>
                <a:lnTo>
                  <a:pt x="0" y="33811"/>
                </a:lnTo>
                <a:lnTo>
                  <a:pt x="647786" y="34376"/>
                </a:lnTo>
                <a:lnTo>
                  <a:pt x="638829" y="876"/>
                </a:lnTo>
                <a:lnTo>
                  <a:pt x="19557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016386" y="941154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43" y="0"/>
                </a:moveTo>
                <a:lnTo>
                  <a:pt x="57258" y="0"/>
                </a:lnTo>
                <a:lnTo>
                  <a:pt x="45855" y="43"/>
                </a:lnTo>
                <a:lnTo>
                  <a:pt x="6149" y="16817"/>
                </a:lnTo>
                <a:lnTo>
                  <a:pt x="0" y="45899"/>
                </a:lnTo>
                <a:lnTo>
                  <a:pt x="0" y="403296"/>
                </a:lnTo>
                <a:lnTo>
                  <a:pt x="16773" y="443003"/>
                </a:lnTo>
                <a:lnTo>
                  <a:pt x="57258" y="449195"/>
                </a:lnTo>
                <a:lnTo>
                  <a:pt x="484843" y="449195"/>
                </a:lnTo>
                <a:lnTo>
                  <a:pt x="525329" y="443003"/>
                </a:lnTo>
                <a:lnTo>
                  <a:pt x="542096" y="403296"/>
                </a:lnTo>
                <a:lnTo>
                  <a:pt x="542096" y="45899"/>
                </a:lnTo>
                <a:lnTo>
                  <a:pt x="525329" y="6193"/>
                </a:lnTo>
                <a:lnTo>
                  <a:pt x="484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016342" y="941154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9973554" y="9379264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521243"/>
                </a:moveTo>
                <a:lnTo>
                  <a:pt x="627764" y="521243"/>
                </a:lnTo>
                <a:lnTo>
                  <a:pt x="627764" y="0"/>
                </a:lnTo>
                <a:lnTo>
                  <a:pt x="0" y="0"/>
                </a:lnTo>
                <a:lnTo>
                  <a:pt x="0" y="521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9973554" y="9379265"/>
            <a:ext cx="628015" cy="521334"/>
          </a:xfrm>
          <a:custGeom>
            <a:avLst/>
            <a:gdLst/>
            <a:ahLst/>
            <a:cxnLst/>
            <a:rect l="l" t="t" r="r" b="b"/>
            <a:pathLst>
              <a:path w="628015" h="521334">
                <a:moveTo>
                  <a:pt x="0" y="0"/>
                </a:moveTo>
                <a:lnTo>
                  <a:pt x="627764" y="0"/>
                </a:lnTo>
                <a:lnTo>
                  <a:pt x="627764" y="521243"/>
                </a:lnTo>
                <a:lnTo>
                  <a:pt x="0" y="52124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016386" y="941154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484843" y="0"/>
                </a:moveTo>
                <a:lnTo>
                  <a:pt x="57258" y="0"/>
                </a:lnTo>
                <a:lnTo>
                  <a:pt x="45855" y="43"/>
                </a:lnTo>
                <a:lnTo>
                  <a:pt x="6149" y="16817"/>
                </a:lnTo>
                <a:lnTo>
                  <a:pt x="0" y="45899"/>
                </a:lnTo>
                <a:lnTo>
                  <a:pt x="0" y="403296"/>
                </a:lnTo>
                <a:lnTo>
                  <a:pt x="16773" y="443003"/>
                </a:lnTo>
                <a:lnTo>
                  <a:pt x="57258" y="449195"/>
                </a:lnTo>
                <a:lnTo>
                  <a:pt x="484843" y="449195"/>
                </a:lnTo>
                <a:lnTo>
                  <a:pt x="525329" y="443003"/>
                </a:lnTo>
                <a:lnTo>
                  <a:pt x="542096" y="403296"/>
                </a:lnTo>
                <a:lnTo>
                  <a:pt x="542096" y="45899"/>
                </a:lnTo>
                <a:lnTo>
                  <a:pt x="525329" y="6193"/>
                </a:lnTo>
                <a:lnTo>
                  <a:pt x="484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016342" y="9411541"/>
            <a:ext cx="542290" cy="449580"/>
          </a:xfrm>
          <a:custGeom>
            <a:avLst/>
            <a:gdLst/>
            <a:ahLst/>
            <a:cxnLst/>
            <a:rect l="l" t="t" r="r" b="b"/>
            <a:pathLst>
              <a:path w="542290" h="449579">
                <a:moveTo>
                  <a:pt x="57302" y="0"/>
                </a:moveTo>
                <a:lnTo>
                  <a:pt x="484886" y="0"/>
                </a:lnTo>
                <a:lnTo>
                  <a:pt x="496289" y="43"/>
                </a:lnTo>
                <a:lnTo>
                  <a:pt x="535995" y="16817"/>
                </a:lnTo>
                <a:lnTo>
                  <a:pt x="542188" y="57302"/>
                </a:lnTo>
                <a:lnTo>
                  <a:pt x="542188" y="391894"/>
                </a:lnTo>
                <a:lnTo>
                  <a:pt x="535995" y="432378"/>
                </a:lnTo>
                <a:lnTo>
                  <a:pt x="496289" y="449152"/>
                </a:lnTo>
                <a:lnTo>
                  <a:pt x="484886" y="449196"/>
                </a:lnTo>
                <a:lnTo>
                  <a:pt x="57302" y="449196"/>
                </a:lnTo>
                <a:lnTo>
                  <a:pt x="16817" y="443002"/>
                </a:lnTo>
                <a:lnTo>
                  <a:pt x="43" y="403296"/>
                </a:lnTo>
                <a:lnTo>
                  <a:pt x="0" y="391894"/>
                </a:lnTo>
                <a:lnTo>
                  <a:pt x="0" y="57302"/>
                </a:lnTo>
                <a:lnTo>
                  <a:pt x="6193" y="16817"/>
                </a:lnTo>
                <a:lnTo>
                  <a:pt x="45899" y="43"/>
                </a:lnTo>
                <a:lnTo>
                  <a:pt x="5730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789748" y="9942587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138758"/>
                </a:moveTo>
                <a:lnTo>
                  <a:pt x="922507" y="138758"/>
                </a:lnTo>
                <a:lnTo>
                  <a:pt x="922507" y="0"/>
                </a:lnTo>
                <a:lnTo>
                  <a:pt x="0" y="0"/>
                </a:lnTo>
                <a:lnTo>
                  <a:pt x="0" y="138758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9789748" y="9942587"/>
            <a:ext cx="922655" cy="139065"/>
          </a:xfrm>
          <a:custGeom>
            <a:avLst/>
            <a:gdLst/>
            <a:ahLst/>
            <a:cxnLst/>
            <a:rect l="l" t="t" r="r" b="b"/>
            <a:pathLst>
              <a:path w="922654" h="139065">
                <a:moveTo>
                  <a:pt x="0" y="0"/>
                </a:moveTo>
                <a:lnTo>
                  <a:pt x="922507" y="0"/>
                </a:lnTo>
                <a:lnTo>
                  <a:pt x="922507" y="138758"/>
                </a:lnTo>
                <a:lnTo>
                  <a:pt x="0" y="13875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9821672" y="10057055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111596" y="0"/>
                </a:moveTo>
                <a:lnTo>
                  <a:pt x="0" y="134918"/>
                </a:lnTo>
                <a:lnTo>
                  <a:pt x="674950" y="138758"/>
                </a:lnTo>
                <a:lnTo>
                  <a:pt x="739984" y="924"/>
                </a:lnTo>
                <a:lnTo>
                  <a:pt x="111596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9821672" y="10057055"/>
            <a:ext cx="740410" cy="139065"/>
          </a:xfrm>
          <a:custGeom>
            <a:avLst/>
            <a:gdLst/>
            <a:ahLst/>
            <a:cxnLst/>
            <a:rect l="l" t="t" r="r" b="b"/>
            <a:pathLst>
              <a:path w="740409" h="139065">
                <a:moveTo>
                  <a:pt x="0" y="134919"/>
                </a:moveTo>
                <a:lnTo>
                  <a:pt x="111597" y="0"/>
                </a:lnTo>
                <a:lnTo>
                  <a:pt x="739984" y="925"/>
                </a:lnTo>
                <a:lnTo>
                  <a:pt x="674948" y="138758"/>
                </a:lnTo>
                <a:lnTo>
                  <a:pt x="0" y="134919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432484" y="10019913"/>
            <a:ext cx="199574" cy="2821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0495313" y="10051325"/>
            <a:ext cx="73923" cy="1565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819096" y="10192529"/>
            <a:ext cx="678815" cy="12065"/>
          </a:xfrm>
          <a:custGeom>
            <a:avLst/>
            <a:gdLst/>
            <a:ahLst/>
            <a:cxnLst/>
            <a:rect l="l" t="t" r="r" b="b"/>
            <a:pathLst>
              <a:path w="678815" h="12065">
                <a:moveTo>
                  <a:pt x="0" y="11483"/>
                </a:moveTo>
                <a:lnTo>
                  <a:pt x="678745" y="11483"/>
                </a:lnTo>
                <a:lnTo>
                  <a:pt x="678745" y="0"/>
                </a:lnTo>
                <a:lnTo>
                  <a:pt x="0" y="0"/>
                </a:lnTo>
                <a:lnTo>
                  <a:pt x="0" y="1148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813861" y="10187293"/>
            <a:ext cx="689610" cy="22225"/>
          </a:xfrm>
          <a:custGeom>
            <a:avLst/>
            <a:gdLst/>
            <a:ahLst/>
            <a:cxnLst/>
            <a:rect l="l" t="t" r="r" b="b"/>
            <a:pathLst>
              <a:path w="689609" h="22225">
                <a:moveTo>
                  <a:pt x="0" y="21954"/>
                </a:moveTo>
                <a:lnTo>
                  <a:pt x="689216" y="21954"/>
                </a:lnTo>
                <a:lnTo>
                  <a:pt x="689216" y="0"/>
                </a:lnTo>
                <a:lnTo>
                  <a:pt x="0" y="0"/>
                </a:lnTo>
                <a:lnTo>
                  <a:pt x="0" y="21954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390400" y="9993631"/>
            <a:ext cx="246379" cy="16510"/>
          </a:xfrm>
          <a:custGeom>
            <a:avLst/>
            <a:gdLst/>
            <a:ahLst/>
            <a:cxnLst/>
            <a:rect l="l" t="t" r="r" b="b"/>
            <a:pathLst>
              <a:path w="246379" h="16509">
                <a:moveTo>
                  <a:pt x="0" y="16156"/>
                </a:moveTo>
                <a:lnTo>
                  <a:pt x="246106" y="16156"/>
                </a:lnTo>
                <a:lnTo>
                  <a:pt x="246106" y="0"/>
                </a:lnTo>
                <a:lnTo>
                  <a:pt x="0" y="0"/>
                </a:lnTo>
                <a:lnTo>
                  <a:pt x="0" y="1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0379929" y="9983161"/>
            <a:ext cx="267335" cy="37465"/>
          </a:xfrm>
          <a:custGeom>
            <a:avLst/>
            <a:gdLst/>
            <a:ahLst/>
            <a:cxnLst/>
            <a:rect l="l" t="t" r="r" b="b"/>
            <a:pathLst>
              <a:path w="267334" h="37465">
                <a:moveTo>
                  <a:pt x="0" y="37098"/>
                </a:moveTo>
                <a:lnTo>
                  <a:pt x="267048" y="37098"/>
                </a:lnTo>
                <a:lnTo>
                  <a:pt x="267048" y="0"/>
                </a:lnTo>
                <a:lnTo>
                  <a:pt x="0" y="0"/>
                </a:lnTo>
                <a:lnTo>
                  <a:pt x="0" y="37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0535657" y="9739447"/>
            <a:ext cx="222988" cy="28786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0598483" y="9770859"/>
            <a:ext cx="97338" cy="1622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0604556" y="9297140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5" h="601345">
                <a:moveTo>
                  <a:pt x="74259" y="0"/>
                </a:moveTo>
                <a:lnTo>
                  <a:pt x="1769" y="87107"/>
                </a:lnTo>
                <a:lnTo>
                  <a:pt x="0" y="600840"/>
                </a:lnTo>
                <a:lnTo>
                  <a:pt x="72866" y="456058"/>
                </a:lnTo>
                <a:lnTo>
                  <a:pt x="7425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0604556" y="9297140"/>
            <a:ext cx="74295" cy="601345"/>
          </a:xfrm>
          <a:custGeom>
            <a:avLst/>
            <a:gdLst/>
            <a:ahLst/>
            <a:cxnLst/>
            <a:rect l="l" t="t" r="r" b="b"/>
            <a:pathLst>
              <a:path w="74295" h="601345">
                <a:moveTo>
                  <a:pt x="0" y="600840"/>
                </a:moveTo>
                <a:lnTo>
                  <a:pt x="72863" y="456058"/>
                </a:lnTo>
                <a:lnTo>
                  <a:pt x="74258" y="0"/>
                </a:lnTo>
                <a:lnTo>
                  <a:pt x="1766" y="87107"/>
                </a:lnTo>
                <a:lnTo>
                  <a:pt x="0" y="60084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232" y="8863915"/>
            <a:ext cx="11630660" cy="117856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总线上并没有什么</a:t>
            </a: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latin typeface="Microsoft JhengHei UI"/>
                <a:cs typeface="Microsoft JhengHei UI"/>
              </a:rPr>
              <a:t>载波</a:t>
            </a:r>
            <a:r>
              <a:rPr dirty="0" sz="2850" spc="15">
                <a:latin typeface="Arial"/>
                <a:cs typeface="Arial"/>
              </a:rPr>
              <a:t>”</a:t>
            </a:r>
            <a:r>
              <a:rPr dirty="0" sz="2850" spc="15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latin typeface="Microsoft JhengHei UI"/>
                <a:cs typeface="Microsoft JhengHei UI"/>
              </a:rPr>
              <a:t>载波监听</a:t>
            </a:r>
            <a:r>
              <a:rPr dirty="0" sz="2850" spc="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是⽤电⼦技术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检测</a:t>
            </a:r>
            <a:r>
              <a:rPr dirty="0" sz="2850" spc="30">
                <a:latin typeface="Microsoft JhengHei UI"/>
                <a:cs typeface="Microsoft JhengHei UI"/>
              </a:rPr>
              <a:t>总线上有没有其他计算机发送的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数据信号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01008" y="715916"/>
            <a:ext cx="390271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CSMA</a:t>
            </a:r>
            <a:r>
              <a:rPr dirty="0" spc="-5">
                <a:latin typeface="Arial"/>
                <a:cs typeface="Arial"/>
              </a:rPr>
              <a:t>/</a:t>
            </a:r>
            <a:r>
              <a:rPr dirty="0" spc="5">
                <a:latin typeface="Arial"/>
                <a:cs typeface="Arial"/>
              </a:rPr>
              <a:t>CD</a:t>
            </a:r>
            <a:r>
              <a:rPr dirty="0" spc="10"/>
              <a:t>协议</a:t>
            </a: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7064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268720"/>
          </a:xfrm>
          <a:custGeom>
            <a:avLst/>
            <a:gdLst/>
            <a:ahLst/>
            <a:cxnLst/>
            <a:rect l="l" t="t" r="r" b="b"/>
            <a:pathLst>
              <a:path w="12963525" h="62687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010560"/>
                </a:lnTo>
                <a:lnTo>
                  <a:pt x="197" y="6061930"/>
                </a:lnTo>
                <a:lnTo>
                  <a:pt x="1581" y="6103357"/>
                </a:lnTo>
                <a:lnTo>
                  <a:pt x="12649" y="6162065"/>
                </a:lnTo>
                <a:lnTo>
                  <a:pt x="49226" y="6219479"/>
                </a:lnTo>
                <a:lnTo>
                  <a:pt x="106640" y="6256055"/>
                </a:lnTo>
                <a:lnTo>
                  <a:pt x="165348" y="6267125"/>
                </a:lnTo>
                <a:lnTo>
                  <a:pt x="206776" y="6268508"/>
                </a:lnTo>
                <a:lnTo>
                  <a:pt x="258146" y="6268706"/>
                </a:lnTo>
                <a:lnTo>
                  <a:pt x="12705299" y="6268706"/>
                </a:lnTo>
                <a:lnTo>
                  <a:pt x="12756671" y="6268508"/>
                </a:lnTo>
                <a:lnTo>
                  <a:pt x="12798099" y="6267125"/>
                </a:lnTo>
                <a:lnTo>
                  <a:pt x="12856802" y="6256055"/>
                </a:lnTo>
                <a:lnTo>
                  <a:pt x="12914218" y="6219479"/>
                </a:lnTo>
                <a:lnTo>
                  <a:pt x="12950799" y="6162065"/>
                </a:lnTo>
                <a:lnTo>
                  <a:pt x="12961867" y="6103357"/>
                </a:lnTo>
                <a:lnTo>
                  <a:pt x="12963250" y="6061930"/>
                </a:lnTo>
                <a:lnTo>
                  <a:pt x="12963448" y="601056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6268720"/>
          </a:xfrm>
          <a:custGeom>
            <a:avLst/>
            <a:gdLst/>
            <a:ahLst/>
            <a:cxnLst/>
            <a:rect l="l" t="t" r="r" b="b"/>
            <a:pathLst>
              <a:path w="12963525" h="62687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010560"/>
                </a:lnTo>
                <a:lnTo>
                  <a:pt x="12963250" y="6061930"/>
                </a:lnTo>
                <a:lnTo>
                  <a:pt x="12961867" y="6103357"/>
                </a:lnTo>
                <a:lnTo>
                  <a:pt x="12950799" y="6162065"/>
                </a:lnTo>
                <a:lnTo>
                  <a:pt x="12914218" y="6219479"/>
                </a:lnTo>
                <a:lnTo>
                  <a:pt x="12856802" y="6256055"/>
                </a:lnTo>
                <a:lnTo>
                  <a:pt x="12798099" y="6267125"/>
                </a:lnTo>
                <a:lnTo>
                  <a:pt x="12756671" y="6268508"/>
                </a:lnTo>
                <a:lnTo>
                  <a:pt x="12705299" y="6268706"/>
                </a:lnTo>
                <a:lnTo>
                  <a:pt x="258145" y="6268706"/>
                </a:lnTo>
                <a:lnTo>
                  <a:pt x="206775" y="6268508"/>
                </a:lnTo>
                <a:lnTo>
                  <a:pt x="165348" y="6267125"/>
                </a:lnTo>
                <a:lnTo>
                  <a:pt x="106640" y="6256055"/>
                </a:lnTo>
                <a:lnTo>
                  <a:pt x="49226" y="6219479"/>
                </a:lnTo>
                <a:lnTo>
                  <a:pt x="12650" y="6162065"/>
                </a:lnTo>
                <a:lnTo>
                  <a:pt x="1581" y="6103357"/>
                </a:lnTo>
                <a:lnTo>
                  <a:pt x="197" y="6061930"/>
                </a:lnTo>
                <a:lnTo>
                  <a:pt x="0" y="601056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7792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307" y="2583387"/>
            <a:ext cx="10206990" cy="1178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  <a:tabLst>
                <a:tab pos="7810500" algn="l"/>
              </a:tabLst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CSMA/CD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含义</a:t>
            </a:r>
            <a:r>
              <a:rPr dirty="0" sz="2850" spc="30">
                <a:latin typeface="Microsoft JhengHei UI"/>
                <a:cs typeface="Microsoft JhengHei UI"/>
              </a:rPr>
              <a:t>：载波监听多点接⼊</a:t>
            </a:r>
            <a:r>
              <a:rPr dirty="0" sz="2850" spc="85">
                <a:latin typeface="Microsoft JhengHei UI"/>
                <a:cs typeface="Microsoft JhengHei UI"/>
              </a:rPr>
              <a:t> </a:t>
            </a:r>
            <a:r>
              <a:rPr dirty="0" sz="2850" spc="0">
                <a:latin typeface="Arial"/>
                <a:cs typeface="Arial"/>
              </a:rPr>
              <a:t>/</a:t>
            </a:r>
            <a:r>
              <a:rPr dirty="0" sz="2850" spc="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碰撞检测	</a:t>
            </a:r>
            <a:r>
              <a:rPr dirty="0" sz="2850" spc="5">
                <a:latin typeface="Arial"/>
                <a:cs typeface="Arial"/>
              </a:rPr>
              <a:t>(Carrier</a:t>
            </a:r>
            <a:r>
              <a:rPr dirty="0" sz="2850" spc="-6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Sense  </a:t>
            </a:r>
            <a:r>
              <a:rPr dirty="0" sz="2850" spc="5">
                <a:latin typeface="Arial"/>
                <a:cs typeface="Arial"/>
              </a:rPr>
              <a:t>Multiple </a:t>
            </a:r>
            <a:r>
              <a:rPr dirty="0" sz="2850" spc="10">
                <a:latin typeface="Arial"/>
                <a:cs typeface="Arial"/>
              </a:rPr>
              <a:t>Access </a:t>
            </a:r>
            <a:r>
              <a:rPr dirty="0" sz="2850" spc="5">
                <a:latin typeface="Arial"/>
                <a:cs typeface="Arial"/>
              </a:rPr>
              <a:t>with Collision </a:t>
            </a:r>
            <a:r>
              <a:rPr dirty="0" sz="2850" spc="10">
                <a:latin typeface="Arial"/>
                <a:cs typeface="Arial"/>
              </a:rPr>
              <a:t>Detection)</a:t>
            </a:r>
            <a:r>
              <a:rPr dirty="0" sz="2850" spc="-17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563709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677784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3736126"/>
            <a:ext cx="11172825" cy="4024629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389255" marR="5080" indent="-376555">
              <a:lnSpc>
                <a:spcPct val="131300"/>
              </a:lnSpc>
              <a:spcBef>
                <a:spcPts val="140"/>
              </a:spcBef>
              <a:buClr>
                <a:srgbClr val="000000"/>
              </a:buClr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载波监听（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C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dirty="0" sz="2850" spc="30">
                <a:latin typeface="Microsoft JhengHei UI"/>
                <a:cs typeface="Microsoft JhengHei UI"/>
              </a:rPr>
              <a:t>：是指每⼀个站在发送数据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之前</a:t>
            </a:r>
            <a:r>
              <a:rPr dirty="0" sz="2850" spc="25">
                <a:latin typeface="Microsoft JhengHei UI"/>
                <a:cs typeface="Microsoft JhengHei UI"/>
              </a:rPr>
              <a:t>先要检测⼀下信道 </a:t>
            </a:r>
            <a:r>
              <a:rPr dirty="0" sz="2850" spc="30">
                <a:latin typeface="Microsoft JhengHei UI"/>
                <a:cs typeface="Microsoft JhengHei UI"/>
              </a:rPr>
              <a:t>上是否有其他计算机在发送数据，如果有，则暂时不要发送数据，  以免发⽣碰撞。在发送数据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之中</a:t>
            </a:r>
            <a:r>
              <a:rPr dirty="0" sz="2850" spc="30">
                <a:latin typeface="Microsoft JhengHei UI"/>
                <a:cs typeface="Microsoft JhengHei UI"/>
              </a:rPr>
              <a:t>也要不断检测；</a:t>
            </a:r>
            <a:endParaRPr sz="2850">
              <a:latin typeface="Microsoft JhengHei UI"/>
              <a:cs typeface="Microsoft JhengHei UI"/>
            </a:endParaRPr>
          </a:p>
          <a:p>
            <a:pPr marL="389255" marR="330835">
              <a:lnSpc>
                <a:spcPts val="4540"/>
              </a:lnSpc>
              <a:spcBef>
                <a:spcPts val="24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多点接⼊（</a:t>
            </a:r>
            <a:r>
              <a:rPr dirty="0" sz="2850" spc="20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A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dirty="0" sz="2850" spc="25">
                <a:latin typeface="Microsoft JhengHei UI"/>
                <a:cs typeface="Microsoft JhengHei UI"/>
              </a:rPr>
              <a:t>：表示许多计算机以多点接⼊的⽅式连接在⼀根 </a:t>
            </a:r>
            <a:r>
              <a:rPr dirty="0" sz="2850" spc="30">
                <a:latin typeface="Microsoft JhengHei UI"/>
                <a:cs typeface="Microsoft JhengHei UI"/>
              </a:rPr>
              <a:t>总线上；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68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碰撞检测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（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dirty="0" sz="2850" spc="25">
                <a:latin typeface="Microsoft JhengHei UI"/>
                <a:cs typeface="Microsoft JhengHei UI"/>
              </a:rPr>
              <a:t>：</a:t>
            </a:r>
            <a:r>
              <a:rPr dirty="0" sz="2850" spc="30">
                <a:latin typeface="Microsoft JhengHei UI"/>
                <a:cs typeface="Microsoft JhengHei UI"/>
              </a:rPr>
              <a:t>边发送边监听</a:t>
            </a:r>
            <a:r>
              <a:rPr dirty="0" sz="2850" spc="55">
                <a:latin typeface="Microsoft JhengHei UI"/>
                <a:cs typeface="Microsoft JhengHei UI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，判断发送的数据是否与其他站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1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发送的数据产⽣了冲突。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6645" y="710901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43307" y="6873858"/>
            <a:ext cx="11041380" cy="31038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5400">
              <a:lnSpc>
                <a:spcPct val="141800"/>
              </a:lnSpc>
              <a:spcBef>
                <a:spcPts val="90"/>
              </a:spcBef>
            </a:pPr>
            <a:r>
              <a:rPr dirty="0" sz="2850" spc="25">
                <a:latin typeface="Microsoft JhengHei UI"/>
                <a:cs typeface="Microsoft JhengHei UI"/>
              </a:rPr>
              <a:t>在发⽣碰撞时，总线上传输的信号产⽣了严重的失真，⽆法从中恢复 </a:t>
            </a:r>
            <a:r>
              <a:rPr dirty="0" sz="2850" spc="30">
                <a:latin typeface="Microsoft JhengHei UI"/>
                <a:cs typeface="Microsoft JhengHei UI"/>
              </a:rPr>
              <a:t>出有⽤的信息来：</a:t>
            </a:r>
            <a:endParaRPr sz="2850">
              <a:latin typeface="Microsoft JhengHei UI"/>
              <a:cs typeface="Microsoft JhengHei UI"/>
            </a:endParaRPr>
          </a:p>
          <a:p>
            <a:pPr algn="just" marL="400050" marR="5080" indent="-377190">
              <a:lnSpc>
                <a:spcPts val="4850"/>
              </a:lnSpc>
              <a:spcBef>
                <a:spcPts val="400"/>
              </a:spcBef>
              <a:buSzPct val="75438"/>
              <a:buFont typeface="Arial"/>
              <a:buChar char="•"/>
              <a:tabLst>
                <a:tab pos="400685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每⼀个正在发送数据的站，⼀旦发现总线上出现了碰撞，就要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⽴即 停⽌发送</a:t>
            </a:r>
            <a:r>
              <a:rPr dirty="0" sz="2850" spc="30">
                <a:latin typeface="Microsoft JhengHei UI"/>
                <a:cs typeface="Microsoft JhengHei UI"/>
              </a:rPr>
              <a:t>，免得继续浪费⽹络资源，然后等待⼀段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随机时间</a:t>
            </a:r>
            <a:r>
              <a:rPr dirty="0" sz="2850" spc="25">
                <a:latin typeface="Microsoft JhengHei UI"/>
                <a:cs typeface="Microsoft JhengHei UI"/>
              </a:rPr>
              <a:t>后再次 </a:t>
            </a:r>
            <a:r>
              <a:rPr dirty="0" sz="2850" spc="30">
                <a:latin typeface="Microsoft JhengHei UI"/>
                <a:cs typeface="Microsoft JhengHei UI"/>
              </a:rPr>
              <a:t>发送。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66610" y="715916"/>
            <a:ext cx="23710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碰撞检测</a:t>
            </a:r>
          </a:p>
        </p:txBody>
      </p:sp>
      <p:sp>
        <p:nvSpPr>
          <p:cNvPr id="9" name="object 9"/>
          <p:cNvSpPr/>
          <p:nvPr/>
        </p:nvSpPr>
        <p:spPr>
          <a:xfrm>
            <a:off x="6083584" y="1790521"/>
            <a:ext cx="13759235" cy="5212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4417060"/>
          </a:xfrm>
          <a:custGeom>
            <a:avLst/>
            <a:gdLst/>
            <a:ahLst/>
            <a:cxnLst/>
            <a:rect l="l" t="t" r="r" b="b"/>
            <a:pathLst>
              <a:path w="12963525" h="44170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158440"/>
                </a:lnTo>
                <a:lnTo>
                  <a:pt x="197" y="4209810"/>
                </a:lnTo>
                <a:lnTo>
                  <a:pt x="1581" y="4251238"/>
                </a:lnTo>
                <a:lnTo>
                  <a:pt x="12649" y="4309946"/>
                </a:lnTo>
                <a:lnTo>
                  <a:pt x="49226" y="4367359"/>
                </a:lnTo>
                <a:lnTo>
                  <a:pt x="106640" y="4403936"/>
                </a:lnTo>
                <a:lnTo>
                  <a:pt x="165348" y="4415005"/>
                </a:lnTo>
                <a:lnTo>
                  <a:pt x="206776" y="4416389"/>
                </a:lnTo>
                <a:lnTo>
                  <a:pt x="258146" y="4416586"/>
                </a:lnTo>
                <a:lnTo>
                  <a:pt x="12705299" y="4416586"/>
                </a:lnTo>
                <a:lnTo>
                  <a:pt x="12756671" y="4416389"/>
                </a:lnTo>
                <a:lnTo>
                  <a:pt x="12798099" y="4415005"/>
                </a:lnTo>
                <a:lnTo>
                  <a:pt x="12856802" y="4403936"/>
                </a:lnTo>
                <a:lnTo>
                  <a:pt x="12914218" y="4367359"/>
                </a:lnTo>
                <a:lnTo>
                  <a:pt x="12950799" y="4309946"/>
                </a:lnTo>
                <a:lnTo>
                  <a:pt x="12961867" y="4251238"/>
                </a:lnTo>
                <a:lnTo>
                  <a:pt x="12963250" y="4209810"/>
                </a:lnTo>
                <a:lnTo>
                  <a:pt x="12963448" y="415844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81478" y="2167473"/>
            <a:ext cx="12963525" cy="4417060"/>
          </a:xfrm>
          <a:custGeom>
            <a:avLst/>
            <a:gdLst/>
            <a:ahLst/>
            <a:cxnLst/>
            <a:rect l="l" t="t" r="r" b="b"/>
            <a:pathLst>
              <a:path w="12963525" h="44170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158440"/>
                </a:lnTo>
                <a:lnTo>
                  <a:pt x="12963250" y="4209810"/>
                </a:lnTo>
                <a:lnTo>
                  <a:pt x="12961867" y="4251238"/>
                </a:lnTo>
                <a:lnTo>
                  <a:pt x="12950799" y="4309946"/>
                </a:lnTo>
                <a:lnTo>
                  <a:pt x="12914218" y="4367359"/>
                </a:lnTo>
                <a:lnTo>
                  <a:pt x="12856802" y="4403936"/>
                </a:lnTo>
                <a:lnTo>
                  <a:pt x="12798099" y="4415005"/>
                </a:lnTo>
                <a:lnTo>
                  <a:pt x="12756671" y="4416389"/>
                </a:lnTo>
                <a:lnTo>
                  <a:pt x="12705299" y="4416586"/>
                </a:lnTo>
                <a:lnTo>
                  <a:pt x="258145" y="4416586"/>
                </a:lnTo>
                <a:lnTo>
                  <a:pt x="206775" y="4416389"/>
                </a:lnTo>
                <a:lnTo>
                  <a:pt x="165348" y="4415005"/>
                </a:lnTo>
                <a:lnTo>
                  <a:pt x="106640" y="4403936"/>
                </a:lnTo>
                <a:lnTo>
                  <a:pt x="49226" y="4367359"/>
                </a:lnTo>
                <a:lnTo>
                  <a:pt x="12650" y="4309946"/>
                </a:lnTo>
                <a:lnTo>
                  <a:pt x="1581" y="4251238"/>
                </a:lnTo>
                <a:lnTo>
                  <a:pt x="197" y="4209810"/>
                </a:lnTo>
                <a:lnTo>
                  <a:pt x="0" y="415844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166645" y="27792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3307" y="2719979"/>
            <a:ext cx="105314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latin typeface="Microsoft JhengHei UI"/>
                <a:cs typeface="Microsoft JhengHei UI"/>
              </a:rPr>
              <a:t>碰撞检测</a:t>
            </a:r>
            <a:r>
              <a:rPr dirty="0" sz="2850" spc="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就是计算机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边发送数据边检测</a:t>
            </a:r>
            <a:r>
              <a:rPr dirty="0" sz="2850" spc="30">
                <a:latin typeface="Microsoft JhengHei UI"/>
                <a:cs typeface="Microsoft JhengHei UI"/>
              </a:rPr>
              <a:t>信道上的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信号电压</a:t>
            </a:r>
            <a:r>
              <a:rPr dirty="0" sz="2850" spc="30">
                <a:latin typeface="Microsoft JhengHei UI"/>
                <a:cs typeface="Microsoft JhengHei UI"/>
              </a:rPr>
              <a:t>⼤⼩：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448435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4068" y="561311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3171744"/>
            <a:ext cx="11030585" cy="284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5080" indent="-376555">
              <a:lnSpc>
                <a:spcPct val="129900"/>
              </a:lnSpc>
              <a:spcBef>
                <a:spcPts val="95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25">
                <a:latin typeface="Microsoft JhengHei UI"/>
                <a:cs typeface="Microsoft JhengHei UI"/>
              </a:rPr>
              <a:t>当⼏个站同时在总线上发送数据时，总线上的信号电压摆动值将会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增⼤（互相叠加）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89255" marR="5080">
              <a:lnSpc>
                <a:spcPct val="129900"/>
              </a:lnSpc>
            </a:pPr>
            <a:r>
              <a:rPr dirty="0" sz="2850" spc="30">
                <a:latin typeface="Microsoft JhengHei UI"/>
                <a:cs typeface="Microsoft JhengHei UI"/>
              </a:rPr>
              <a:t>当⼀个站检测到的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信号电压摆动值</a:t>
            </a:r>
            <a:r>
              <a:rPr dirty="0" sz="2850" spc="25">
                <a:latin typeface="Microsoft JhengHei UI"/>
                <a:cs typeface="Microsoft JhengHei UI"/>
              </a:rPr>
              <a:t>超过⼀定的⻔限值时，就认为总 </a:t>
            </a:r>
            <a:r>
              <a:rPr dirty="0" sz="2850" spc="30">
                <a:latin typeface="Microsoft JhengHei UI"/>
                <a:cs typeface="Microsoft JhengHei UI"/>
              </a:rPr>
              <a:t>线上⾄少有两个站同时在发送数据，表明产⽣了碰撞；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0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所谓</a:t>
            </a: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碰撞</a:t>
            </a:r>
            <a:r>
              <a:rPr dirty="0" sz="2850" spc="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就是发⽣了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冲突</a:t>
            </a:r>
            <a:r>
              <a:rPr dirty="0" sz="2850" spc="30">
                <a:latin typeface="Microsoft JhengHei UI"/>
                <a:cs typeface="Microsoft JhengHei UI"/>
              </a:rPr>
              <a:t>。因此</a:t>
            </a: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latin typeface="Microsoft JhengHei UI"/>
                <a:cs typeface="Microsoft JhengHei UI"/>
              </a:rPr>
              <a:t>碰撞检测</a:t>
            </a:r>
            <a:r>
              <a:rPr dirty="0" sz="2850" spc="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也称为</a:t>
            </a: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冲突检测</a:t>
            </a:r>
            <a:r>
              <a:rPr dirty="0" sz="2850" spc="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为什么要进⾏碰撞检测？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528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732780"/>
          </a:xfrm>
          <a:custGeom>
            <a:avLst/>
            <a:gdLst/>
            <a:ahLst/>
            <a:cxnLst/>
            <a:rect l="l" t="t" r="r" b="b"/>
            <a:pathLst>
              <a:path w="12963525" h="573278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474170"/>
                </a:lnTo>
                <a:lnTo>
                  <a:pt x="197" y="5525540"/>
                </a:lnTo>
                <a:lnTo>
                  <a:pt x="1581" y="5566967"/>
                </a:lnTo>
                <a:lnTo>
                  <a:pt x="12649" y="5625675"/>
                </a:lnTo>
                <a:lnTo>
                  <a:pt x="49226" y="5683089"/>
                </a:lnTo>
                <a:lnTo>
                  <a:pt x="106640" y="5719665"/>
                </a:lnTo>
                <a:lnTo>
                  <a:pt x="165348" y="5730734"/>
                </a:lnTo>
                <a:lnTo>
                  <a:pt x="206776" y="5732117"/>
                </a:lnTo>
                <a:lnTo>
                  <a:pt x="258146" y="5732315"/>
                </a:lnTo>
                <a:lnTo>
                  <a:pt x="12705299" y="5732315"/>
                </a:lnTo>
                <a:lnTo>
                  <a:pt x="12756671" y="5732117"/>
                </a:lnTo>
                <a:lnTo>
                  <a:pt x="12798099" y="5730734"/>
                </a:lnTo>
                <a:lnTo>
                  <a:pt x="12856802" y="5719665"/>
                </a:lnTo>
                <a:lnTo>
                  <a:pt x="12914218" y="5683089"/>
                </a:lnTo>
                <a:lnTo>
                  <a:pt x="12950799" y="5625675"/>
                </a:lnTo>
                <a:lnTo>
                  <a:pt x="12961867" y="5566967"/>
                </a:lnTo>
                <a:lnTo>
                  <a:pt x="12963250" y="5525540"/>
                </a:lnTo>
                <a:lnTo>
                  <a:pt x="12963448" y="547417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732780"/>
          </a:xfrm>
          <a:custGeom>
            <a:avLst/>
            <a:gdLst/>
            <a:ahLst/>
            <a:cxnLst/>
            <a:rect l="l" t="t" r="r" b="b"/>
            <a:pathLst>
              <a:path w="12963525" h="573278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474170"/>
                </a:lnTo>
                <a:lnTo>
                  <a:pt x="12963250" y="5525540"/>
                </a:lnTo>
                <a:lnTo>
                  <a:pt x="12961867" y="5566967"/>
                </a:lnTo>
                <a:lnTo>
                  <a:pt x="12950799" y="5625675"/>
                </a:lnTo>
                <a:lnTo>
                  <a:pt x="12914218" y="5683089"/>
                </a:lnTo>
                <a:lnTo>
                  <a:pt x="12856802" y="5719665"/>
                </a:lnTo>
                <a:lnTo>
                  <a:pt x="12798099" y="5730734"/>
                </a:lnTo>
                <a:lnTo>
                  <a:pt x="12756671" y="5732117"/>
                </a:lnTo>
                <a:lnTo>
                  <a:pt x="12705299" y="5732315"/>
                </a:lnTo>
                <a:lnTo>
                  <a:pt x="258145" y="5732315"/>
                </a:lnTo>
                <a:lnTo>
                  <a:pt x="206775" y="5732117"/>
                </a:lnTo>
                <a:lnTo>
                  <a:pt x="165348" y="5730734"/>
                </a:lnTo>
                <a:lnTo>
                  <a:pt x="106640" y="5719665"/>
                </a:lnTo>
                <a:lnTo>
                  <a:pt x="49226" y="5683089"/>
                </a:lnTo>
                <a:lnTo>
                  <a:pt x="12650" y="5625675"/>
                </a:lnTo>
                <a:lnTo>
                  <a:pt x="1581" y="5566967"/>
                </a:lnTo>
                <a:lnTo>
                  <a:pt x="197" y="5525540"/>
                </a:lnTo>
                <a:lnTo>
                  <a:pt x="0" y="547417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93706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307" y="2689919"/>
            <a:ext cx="10967085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电磁波在总线上的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传播速率是有限的（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200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m/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µs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）</a:t>
            </a:r>
            <a:r>
              <a:rPr dirty="0" sz="2850" spc="25">
                <a:latin typeface="Microsoft JhengHei UI"/>
                <a:cs typeface="Microsoft JhengHei UI"/>
              </a:rPr>
              <a:t>，当某个站监听到 </a:t>
            </a:r>
            <a:r>
              <a:rPr dirty="0" sz="2850" spc="30">
                <a:latin typeface="Microsoft JhengHei UI"/>
                <a:cs typeface="Microsoft JhengHei UI"/>
              </a:rPr>
              <a:t>总线是空闲时，也可能总线并⾮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真正是空闲</a:t>
            </a:r>
            <a:r>
              <a:rPr dirty="0" sz="2850" spc="30">
                <a:latin typeface="Microsoft JhengHei UI"/>
                <a:cs typeface="Microsoft JhengHei UI"/>
              </a:rPr>
              <a:t>的：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82009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669113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3945273"/>
            <a:ext cx="11071860" cy="315214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614"/>
              </a:spcBef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15">
                <a:latin typeface="Arial"/>
                <a:cs typeface="Arial"/>
              </a:rPr>
              <a:t>A</a:t>
            </a:r>
            <a:r>
              <a:rPr dirty="0" sz="2850" spc="-15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向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B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发出的信息，要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经过⼀定的时间后</a:t>
            </a:r>
            <a:r>
              <a:rPr dirty="0" sz="2850" spc="30">
                <a:latin typeface="Microsoft JhengHei UI"/>
                <a:cs typeface="Microsoft JhengHei UI"/>
              </a:rPr>
              <a:t>才能传送到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25">
                <a:latin typeface="Arial"/>
                <a:cs typeface="Arial"/>
              </a:rPr>
              <a:t>B</a:t>
            </a:r>
            <a:r>
              <a:rPr dirty="0" sz="2850" spc="25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89255" marR="5080">
              <a:lnSpc>
                <a:spcPct val="144500"/>
              </a:lnSpc>
            </a:pPr>
            <a:r>
              <a:rPr dirty="0" sz="2850" spc="15">
                <a:latin typeface="Arial"/>
                <a:cs typeface="Arial"/>
              </a:rPr>
              <a:t>B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若</a:t>
            </a:r>
            <a:r>
              <a:rPr dirty="0" sz="2850" spc="665">
                <a:latin typeface="Microsoft JhengHei UI"/>
                <a:cs typeface="Microsoft JhengHei UI"/>
              </a:rPr>
              <a:t>在</a:t>
            </a:r>
            <a:r>
              <a:rPr dirty="0" sz="2850" spc="15">
                <a:latin typeface="Arial"/>
                <a:cs typeface="Arial"/>
              </a:rPr>
              <a:t>A</a:t>
            </a:r>
            <a:r>
              <a:rPr dirty="0" sz="2850" spc="-16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发送的信息到达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B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之前发送⾃⼰的帧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(</a:t>
            </a:r>
            <a:r>
              <a:rPr dirty="0" sz="2850" spc="30">
                <a:latin typeface="Microsoft JhengHei UI"/>
                <a:cs typeface="Microsoft JhengHei UI"/>
              </a:rPr>
              <a:t>因为这时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B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的载波 监听检测不</a:t>
            </a:r>
            <a:r>
              <a:rPr dirty="0" sz="2850" spc="665">
                <a:latin typeface="Microsoft JhengHei UI"/>
                <a:cs typeface="Microsoft JhengHei UI"/>
              </a:rPr>
              <a:t>到</a:t>
            </a:r>
            <a:r>
              <a:rPr dirty="0" sz="2850" spc="15">
                <a:latin typeface="Arial"/>
                <a:cs typeface="Arial"/>
              </a:rPr>
              <a:t>A</a:t>
            </a:r>
            <a:r>
              <a:rPr dirty="0" sz="2850" spc="-16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所发送的信息</a:t>
            </a:r>
            <a:r>
              <a:rPr dirty="0" sz="2850" spc="15">
                <a:latin typeface="Arial"/>
                <a:cs typeface="Arial"/>
              </a:rPr>
              <a:t>)</a:t>
            </a:r>
            <a:r>
              <a:rPr dirty="0" sz="2850" spc="1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则必然要在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某个时间</a:t>
            </a:r>
            <a:r>
              <a:rPr dirty="0" sz="2850" spc="665">
                <a:latin typeface="Microsoft JhengHei UI"/>
                <a:cs typeface="Microsoft JhengHei UI"/>
              </a:rPr>
              <a:t>和</a:t>
            </a:r>
            <a:r>
              <a:rPr dirty="0" sz="2850" spc="15">
                <a:latin typeface="Arial"/>
                <a:cs typeface="Arial"/>
              </a:rPr>
              <a:t>A</a:t>
            </a:r>
            <a:r>
              <a:rPr dirty="0" sz="2850" spc="-16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发送的 帧发⽣碰撞。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碰撞的结果是两个帧都变得⽆⽤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2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所以需要在发送期间进⾏碰撞检测，以检测冲突。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71195" y="1916151"/>
            <a:ext cx="9544948" cy="9158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9089" y="2293103"/>
            <a:ext cx="8749665" cy="8362950"/>
          </a:xfrm>
          <a:custGeom>
            <a:avLst/>
            <a:gdLst/>
            <a:ahLst/>
            <a:cxnLst/>
            <a:rect l="l" t="t" r="r" b="b"/>
            <a:pathLst>
              <a:path w="8749665" h="8362950">
                <a:moveTo>
                  <a:pt x="8491018" y="0"/>
                </a:moveTo>
                <a:lnTo>
                  <a:pt x="258149" y="0"/>
                </a:lnTo>
                <a:lnTo>
                  <a:pt x="206776" y="197"/>
                </a:lnTo>
                <a:lnTo>
                  <a:pt x="165347" y="1581"/>
                </a:lnTo>
                <a:lnTo>
                  <a:pt x="106635" y="12650"/>
                </a:lnTo>
                <a:lnTo>
                  <a:pt x="49228" y="49227"/>
                </a:lnTo>
                <a:lnTo>
                  <a:pt x="12648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104411"/>
                </a:lnTo>
                <a:lnTo>
                  <a:pt x="197" y="8155780"/>
                </a:lnTo>
                <a:lnTo>
                  <a:pt x="1581" y="8197208"/>
                </a:lnTo>
                <a:lnTo>
                  <a:pt x="12648" y="8255916"/>
                </a:lnTo>
                <a:lnTo>
                  <a:pt x="49228" y="8313329"/>
                </a:lnTo>
                <a:lnTo>
                  <a:pt x="106635" y="8349906"/>
                </a:lnTo>
                <a:lnTo>
                  <a:pt x="165347" y="8360975"/>
                </a:lnTo>
                <a:lnTo>
                  <a:pt x="206776" y="8362359"/>
                </a:lnTo>
                <a:lnTo>
                  <a:pt x="258149" y="8362556"/>
                </a:lnTo>
                <a:lnTo>
                  <a:pt x="8491018" y="8362556"/>
                </a:lnTo>
                <a:lnTo>
                  <a:pt x="8542385" y="8362359"/>
                </a:lnTo>
                <a:lnTo>
                  <a:pt x="8583811" y="8360975"/>
                </a:lnTo>
                <a:lnTo>
                  <a:pt x="8642522" y="8349906"/>
                </a:lnTo>
                <a:lnTo>
                  <a:pt x="8699936" y="8313329"/>
                </a:lnTo>
                <a:lnTo>
                  <a:pt x="8736508" y="8255916"/>
                </a:lnTo>
                <a:lnTo>
                  <a:pt x="8747576" y="8197208"/>
                </a:lnTo>
                <a:lnTo>
                  <a:pt x="8748960" y="8155780"/>
                </a:lnTo>
                <a:lnTo>
                  <a:pt x="8749157" y="8104411"/>
                </a:lnTo>
                <a:lnTo>
                  <a:pt x="8749157" y="258146"/>
                </a:lnTo>
                <a:lnTo>
                  <a:pt x="8748960" y="206776"/>
                </a:lnTo>
                <a:lnTo>
                  <a:pt x="8747576" y="165348"/>
                </a:lnTo>
                <a:lnTo>
                  <a:pt x="8736508" y="106640"/>
                </a:lnTo>
                <a:lnTo>
                  <a:pt x="8699936" y="49227"/>
                </a:lnTo>
                <a:lnTo>
                  <a:pt x="8642522" y="12650"/>
                </a:lnTo>
                <a:lnTo>
                  <a:pt x="8583811" y="1581"/>
                </a:lnTo>
                <a:lnTo>
                  <a:pt x="8542385" y="197"/>
                </a:lnTo>
                <a:lnTo>
                  <a:pt x="84910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9089" y="2293103"/>
            <a:ext cx="8749665" cy="8362950"/>
          </a:xfrm>
          <a:custGeom>
            <a:avLst/>
            <a:gdLst/>
            <a:ahLst/>
            <a:cxnLst/>
            <a:rect l="l" t="t" r="r" b="b"/>
            <a:pathLst>
              <a:path w="8749665" h="8362950">
                <a:moveTo>
                  <a:pt x="258145" y="0"/>
                </a:moveTo>
                <a:lnTo>
                  <a:pt x="8491015" y="0"/>
                </a:lnTo>
                <a:lnTo>
                  <a:pt x="8542385" y="197"/>
                </a:lnTo>
                <a:lnTo>
                  <a:pt x="8583812" y="1581"/>
                </a:lnTo>
                <a:lnTo>
                  <a:pt x="8642521" y="12650"/>
                </a:lnTo>
                <a:lnTo>
                  <a:pt x="8699934" y="49226"/>
                </a:lnTo>
                <a:lnTo>
                  <a:pt x="8736510" y="106640"/>
                </a:lnTo>
                <a:lnTo>
                  <a:pt x="8747579" y="165348"/>
                </a:lnTo>
                <a:lnTo>
                  <a:pt x="8748963" y="206775"/>
                </a:lnTo>
                <a:lnTo>
                  <a:pt x="8749160" y="258145"/>
                </a:lnTo>
                <a:lnTo>
                  <a:pt x="8749160" y="8104410"/>
                </a:lnTo>
                <a:lnTo>
                  <a:pt x="8748963" y="8155780"/>
                </a:lnTo>
                <a:lnTo>
                  <a:pt x="8747579" y="8197207"/>
                </a:lnTo>
                <a:lnTo>
                  <a:pt x="8736510" y="8255916"/>
                </a:lnTo>
                <a:lnTo>
                  <a:pt x="8699934" y="8313329"/>
                </a:lnTo>
                <a:lnTo>
                  <a:pt x="8642521" y="8349905"/>
                </a:lnTo>
                <a:lnTo>
                  <a:pt x="8583812" y="8360974"/>
                </a:lnTo>
                <a:lnTo>
                  <a:pt x="8542385" y="8362358"/>
                </a:lnTo>
                <a:lnTo>
                  <a:pt x="8491015" y="8362555"/>
                </a:lnTo>
                <a:lnTo>
                  <a:pt x="258145" y="8362555"/>
                </a:lnTo>
                <a:lnTo>
                  <a:pt x="206775" y="8362358"/>
                </a:lnTo>
                <a:lnTo>
                  <a:pt x="165348" y="8360974"/>
                </a:lnTo>
                <a:lnTo>
                  <a:pt x="106640" y="8349905"/>
                </a:lnTo>
                <a:lnTo>
                  <a:pt x="49226" y="8313329"/>
                </a:lnTo>
                <a:lnTo>
                  <a:pt x="12650" y="8255916"/>
                </a:lnTo>
                <a:lnTo>
                  <a:pt x="1581" y="8197207"/>
                </a:lnTo>
                <a:lnTo>
                  <a:pt x="197" y="8155780"/>
                </a:lnTo>
                <a:lnTo>
                  <a:pt x="0" y="81044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8946" y="1916151"/>
            <a:ext cx="10277419" cy="9158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6840" y="2293103"/>
            <a:ext cx="9481820" cy="8362950"/>
          </a:xfrm>
          <a:custGeom>
            <a:avLst/>
            <a:gdLst/>
            <a:ahLst/>
            <a:cxnLst/>
            <a:rect l="l" t="t" r="r" b="b"/>
            <a:pathLst>
              <a:path w="9481820" h="8362950">
                <a:moveTo>
                  <a:pt x="9223486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50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104411"/>
                </a:lnTo>
                <a:lnTo>
                  <a:pt x="197" y="8155780"/>
                </a:lnTo>
                <a:lnTo>
                  <a:pt x="1581" y="8197208"/>
                </a:lnTo>
                <a:lnTo>
                  <a:pt x="12650" y="8255916"/>
                </a:lnTo>
                <a:lnTo>
                  <a:pt x="49226" y="8313329"/>
                </a:lnTo>
                <a:lnTo>
                  <a:pt x="106640" y="8349906"/>
                </a:lnTo>
                <a:lnTo>
                  <a:pt x="165348" y="8360975"/>
                </a:lnTo>
                <a:lnTo>
                  <a:pt x="206775" y="8362359"/>
                </a:lnTo>
                <a:lnTo>
                  <a:pt x="258145" y="8362556"/>
                </a:lnTo>
                <a:lnTo>
                  <a:pt x="9223486" y="8362556"/>
                </a:lnTo>
                <a:lnTo>
                  <a:pt x="9274856" y="8362359"/>
                </a:lnTo>
                <a:lnTo>
                  <a:pt x="9316283" y="8360975"/>
                </a:lnTo>
                <a:lnTo>
                  <a:pt x="9374992" y="8349906"/>
                </a:lnTo>
                <a:lnTo>
                  <a:pt x="9432405" y="8313329"/>
                </a:lnTo>
                <a:lnTo>
                  <a:pt x="9468981" y="8255916"/>
                </a:lnTo>
                <a:lnTo>
                  <a:pt x="9480050" y="8197208"/>
                </a:lnTo>
                <a:lnTo>
                  <a:pt x="9481434" y="8155780"/>
                </a:lnTo>
                <a:lnTo>
                  <a:pt x="9481631" y="8104411"/>
                </a:lnTo>
                <a:lnTo>
                  <a:pt x="9481631" y="258146"/>
                </a:lnTo>
                <a:lnTo>
                  <a:pt x="9481434" y="206776"/>
                </a:lnTo>
                <a:lnTo>
                  <a:pt x="9480050" y="165348"/>
                </a:lnTo>
                <a:lnTo>
                  <a:pt x="9468981" y="106640"/>
                </a:lnTo>
                <a:lnTo>
                  <a:pt x="9432405" y="49227"/>
                </a:lnTo>
                <a:lnTo>
                  <a:pt x="9374992" y="12650"/>
                </a:lnTo>
                <a:lnTo>
                  <a:pt x="9316283" y="1581"/>
                </a:lnTo>
                <a:lnTo>
                  <a:pt x="9274856" y="197"/>
                </a:lnTo>
                <a:lnTo>
                  <a:pt x="92234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6840" y="2293103"/>
            <a:ext cx="9481820" cy="8362950"/>
          </a:xfrm>
          <a:custGeom>
            <a:avLst/>
            <a:gdLst/>
            <a:ahLst/>
            <a:cxnLst/>
            <a:rect l="l" t="t" r="r" b="b"/>
            <a:pathLst>
              <a:path w="9481820" h="8362950">
                <a:moveTo>
                  <a:pt x="258145" y="0"/>
                </a:moveTo>
                <a:lnTo>
                  <a:pt x="9223486" y="0"/>
                </a:lnTo>
                <a:lnTo>
                  <a:pt x="9274856" y="197"/>
                </a:lnTo>
                <a:lnTo>
                  <a:pt x="9316283" y="1581"/>
                </a:lnTo>
                <a:lnTo>
                  <a:pt x="9374992" y="12650"/>
                </a:lnTo>
                <a:lnTo>
                  <a:pt x="9432405" y="49226"/>
                </a:lnTo>
                <a:lnTo>
                  <a:pt x="9468981" y="106640"/>
                </a:lnTo>
                <a:lnTo>
                  <a:pt x="9480050" y="165348"/>
                </a:lnTo>
                <a:lnTo>
                  <a:pt x="9481434" y="206775"/>
                </a:lnTo>
                <a:lnTo>
                  <a:pt x="9481631" y="258145"/>
                </a:lnTo>
                <a:lnTo>
                  <a:pt x="9481631" y="8104410"/>
                </a:lnTo>
                <a:lnTo>
                  <a:pt x="9481434" y="8155780"/>
                </a:lnTo>
                <a:lnTo>
                  <a:pt x="9480050" y="8197207"/>
                </a:lnTo>
                <a:lnTo>
                  <a:pt x="9468981" y="8255916"/>
                </a:lnTo>
                <a:lnTo>
                  <a:pt x="9432405" y="8313329"/>
                </a:lnTo>
                <a:lnTo>
                  <a:pt x="9374992" y="8349905"/>
                </a:lnTo>
                <a:lnTo>
                  <a:pt x="9316283" y="8360974"/>
                </a:lnTo>
                <a:lnTo>
                  <a:pt x="9274856" y="8362358"/>
                </a:lnTo>
                <a:lnTo>
                  <a:pt x="9223486" y="8362555"/>
                </a:lnTo>
                <a:lnTo>
                  <a:pt x="258145" y="8362555"/>
                </a:lnTo>
                <a:lnTo>
                  <a:pt x="206775" y="8362358"/>
                </a:lnTo>
                <a:lnTo>
                  <a:pt x="165348" y="8360974"/>
                </a:lnTo>
                <a:lnTo>
                  <a:pt x="106640" y="8349905"/>
                </a:lnTo>
                <a:lnTo>
                  <a:pt x="49226" y="8313329"/>
                </a:lnTo>
                <a:lnTo>
                  <a:pt x="12650" y="8255916"/>
                </a:lnTo>
                <a:lnTo>
                  <a:pt x="1581" y="8197207"/>
                </a:lnTo>
                <a:lnTo>
                  <a:pt x="197" y="8155780"/>
                </a:lnTo>
                <a:lnTo>
                  <a:pt x="0" y="81044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21448" y="2971712"/>
            <a:ext cx="15938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90">
                <a:latin typeface="Tahoma"/>
                <a:cs typeface="Tahoma"/>
              </a:rPr>
              <a:t>•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448" y="5509855"/>
            <a:ext cx="15938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90">
                <a:latin typeface="Tahoma"/>
                <a:cs typeface="Tahoma"/>
              </a:rPr>
              <a:t>•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7347" y="2751540"/>
            <a:ext cx="7879080" cy="7291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5400">
              <a:lnSpc>
                <a:spcPct val="141300"/>
              </a:lnSpc>
              <a:spcBef>
                <a:spcPts val="100"/>
              </a:spcBef>
            </a:pP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链路：</a:t>
            </a:r>
            <a:r>
              <a:rPr dirty="0" sz="2800">
                <a:latin typeface="Microsoft JhengHei UI"/>
                <a:cs typeface="Microsoft JhengHei UI"/>
              </a:rPr>
              <a:t>结点间的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物理通道</a:t>
            </a:r>
            <a:r>
              <a:rPr dirty="0" sz="2800">
                <a:latin typeface="Microsoft JhengHei UI"/>
                <a:cs typeface="Microsoft JhengHei UI"/>
              </a:rPr>
              <a:t>。是⼀条⽆源的点到点的 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物理线路段</a:t>
            </a:r>
            <a:r>
              <a:rPr dirty="0" sz="2800">
                <a:latin typeface="Microsoft JhengHei UI"/>
                <a:cs typeface="Microsoft JhengHei UI"/>
              </a:rPr>
              <a:t>（双绞线、光纤等），中间没有任何其 他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交换结点</a:t>
            </a:r>
            <a:r>
              <a:rPr dirty="0" sz="2800">
                <a:latin typeface="Microsoft JhengHei UI"/>
                <a:cs typeface="Microsoft JhengHei UI"/>
              </a:rPr>
              <a:t>。⼀条链路只是⼀条通路的⼀个组成部 </a:t>
            </a:r>
            <a:r>
              <a:rPr dirty="0" sz="2800">
                <a:latin typeface="Microsoft JhengHei UI"/>
                <a:cs typeface="Microsoft JhengHei UI"/>
              </a:rPr>
              <a:t>分。</a:t>
            </a:r>
            <a:endParaRPr sz="2800">
              <a:latin typeface="Microsoft JhengHei UI"/>
              <a:cs typeface="Microsoft JhengHei UI"/>
            </a:endParaRPr>
          </a:p>
          <a:p>
            <a:pPr algn="just" marL="12700" marR="25400">
              <a:lnSpc>
                <a:spcPct val="141300"/>
              </a:lnSpc>
              <a:spcBef>
                <a:spcPts val="990"/>
              </a:spcBef>
            </a:pP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数据链路：</a:t>
            </a:r>
            <a:r>
              <a:rPr dirty="0" sz="2800">
                <a:latin typeface="Microsoft JhengHei UI"/>
                <a:cs typeface="Microsoft JhengHei UI"/>
              </a:rPr>
              <a:t>是结点间的逻辑通道。除了物理线路以 外，还必须有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通信协议</a:t>
            </a:r>
            <a:r>
              <a:rPr dirty="0" sz="2800">
                <a:latin typeface="Microsoft JhengHei UI"/>
                <a:cs typeface="Microsoft JhengHei UI"/>
              </a:rPr>
              <a:t>来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控制</a:t>
            </a:r>
            <a:r>
              <a:rPr dirty="0" sz="2800">
                <a:latin typeface="Microsoft JhengHei UI"/>
                <a:cs typeface="Microsoft JhengHei UI"/>
              </a:rPr>
              <a:t>这些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数据的传输</a:t>
            </a:r>
            <a:r>
              <a:rPr dirty="0" sz="2800">
                <a:latin typeface="Microsoft JhengHei UI"/>
                <a:cs typeface="Microsoft JhengHei UI"/>
              </a:rPr>
              <a:t>。若 把实现这些协议的硬件和软件加到链路上，就构成 </a:t>
            </a:r>
            <a:r>
              <a:rPr dirty="0" sz="2800">
                <a:latin typeface="Microsoft JhengHei UI"/>
                <a:cs typeface="Microsoft JhengHei UI"/>
              </a:rPr>
              <a:t>了数据链路：</a:t>
            </a:r>
            <a:endParaRPr sz="2800">
              <a:latin typeface="Microsoft JhengHei UI"/>
              <a:cs typeface="Microsoft JhengHei UI"/>
            </a:endParaRPr>
          </a:p>
          <a:p>
            <a:pPr marL="1553210">
              <a:lnSpc>
                <a:spcPct val="100000"/>
              </a:lnSpc>
              <a:spcBef>
                <a:spcPts val="2400"/>
              </a:spcBef>
            </a:pPr>
            <a:r>
              <a:rPr dirty="0" sz="3950" spc="0">
                <a:latin typeface="Microsoft JhengHei UI"/>
                <a:cs typeface="Microsoft JhengHei UI"/>
              </a:rPr>
              <a:t>数据链路</a:t>
            </a:r>
            <a:r>
              <a:rPr dirty="0" sz="3950" spc="100">
                <a:latin typeface="Microsoft JhengHei UI"/>
                <a:cs typeface="Microsoft JhengHei UI"/>
              </a:rPr>
              <a:t> </a:t>
            </a:r>
            <a:r>
              <a:rPr dirty="0" sz="3950" spc="-240">
                <a:latin typeface="Tahoma"/>
                <a:cs typeface="Tahoma"/>
              </a:rPr>
              <a:t>=</a:t>
            </a:r>
            <a:r>
              <a:rPr dirty="0" sz="3950" spc="-145">
                <a:latin typeface="Tahoma"/>
                <a:cs typeface="Tahoma"/>
              </a:rPr>
              <a:t> </a:t>
            </a:r>
            <a:r>
              <a:rPr dirty="0" sz="3950" spc="0">
                <a:latin typeface="Microsoft JhengHei UI"/>
                <a:cs typeface="Microsoft JhengHei UI"/>
              </a:rPr>
              <a:t>链路</a:t>
            </a:r>
            <a:r>
              <a:rPr dirty="0" sz="3950" spc="100">
                <a:latin typeface="Microsoft JhengHei UI"/>
                <a:cs typeface="Microsoft JhengHei UI"/>
              </a:rPr>
              <a:t> </a:t>
            </a:r>
            <a:r>
              <a:rPr dirty="0" sz="3950" spc="-240">
                <a:latin typeface="Tahoma"/>
                <a:cs typeface="Tahoma"/>
              </a:rPr>
              <a:t>+</a:t>
            </a:r>
            <a:r>
              <a:rPr dirty="0" sz="3950" spc="-145">
                <a:latin typeface="Tahoma"/>
                <a:cs typeface="Tahoma"/>
              </a:rPr>
              <a:t> </a:t>
            </a:r>
            <a:r>
              <a:rPr dirty="0" sz="3950" spc="0">
                <a:latin typeface="Microsoft JhengHei UI"/>
                <a:cs typeface="Microsoft JhengHei UI"/>
              </a:rPr>
              <a:t>协议</a:t>
            </a:r>
            <a:endParaRPr sz="3950">
              <a:latin typeface="Microsoft JhengHei UI"/>
              <a:cs typeface="Microsoft JhengHei UI"/>
            </a:endParaRPr>
          </a:p>
          <a:p>
            <a:pPr marL="389255" marR="5080" indent="-188595">
              <a:lnSpc>
                <a:spcPct val="141300"/>
              </a:lnSpc>
              <a:spcBef>
                <a:spcPts val="1590"/>
              </a:spcBef>
              <a:buSzPct val="96428"/>
              <a:buFont typeface="Tahoma"/>
              <a:buChar char="•"/>
              <a:tabLst>
                <a:tab pos="389890" algn="l"/>
              </a:tabLst>
            </a:pPr>
            <a:r>
              <a:rPr dirty="0" sz="2800">
                <a:latin typeface="Microsoft JhengHei UI"/>
                <a:cs typeface="Microsoft JhengHei UI"/>
              </a:rPr>
              <a:t>链路中通信双⽅的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信道使⽤形式不同</a:t>
            </a:r>
            <a:r>
              <a:rPr dirty="0" sz="2800">
                <a:latin typeface="Microsoft JhengHei UI"/>
                <a:cs typeface="Microsoft JhengHei UI"/>
              </a:rPr>
              <a:t>，会相应有 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不同的控制协议</a:t>
            </a:r>
            <a:r>
              <a:rPr dirty="0" sz="2800">
                <a:latin typeface="Microsoft JhengHei UI"/>
                <a:cs typeface="Microsoft JhengHei UI"/>
              </a:rPr>
              <a:t>。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02434" y="3094251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02434" y="4300497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02434" y="5506743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02434" y="6109866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68329" y="2868718"/>
            <a:ext cx="7145655" cy="3644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100"/>
              </a:spcBef>
            </a:pP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帧：</a:t>
            </a:r>
            <a:r>
              <a:rPr dirty="0" sz="2800">
                <a:latin typeface="Microsoft JhengHei UI"/>
                <a:cs typeface="Microsoft JhengHei UI"/>
              </a:rPr>
              <a:t>链路层协议数据单元，封装⽹络层的数据 </a:t>
            </a:r>
            <a:r>
              <a:rPr dirty="0" sz="2800">
                <a:latin typeface="Microsoft JhengHei UI"/>
                <a:cs typeface="Microsoft JhengHei UI"/>
              </a:rPr>
              <a:t>报。</a:t>
            </a:r>
            <a:endParaRPr sz="28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1300"/>
              </a:lnSpc>
            </a:pP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数据链路层：</a:t>
            </a:r>
            <a:r>
              <a:rPr dirty="0" sz="2800">
                <a:latin typeface="Microsoft JhengHei UI"/>
                <a:cs typeface="Microsoft JhengHei UI"/>
              </a:rPr>
              <a:t>负责通过⼀条链路从⼀个结点向 </a:t>
            </a:r>
            <a:r>
              <a:rPr dirty="0" sz="2800">
                <a:latin typeface="Microsoft JhengHei UI"/>
                <a:cs typeface="Microsoft JhengHei UI"/>
              </a:rPr>
              <a:t>物理链路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直接相连</a:t>
            </a:r>
            <a:r>
              <a:rPr dirty="0" sz="2800">
                <a:latin typeface="Microsoft JhengHei UI"/>
                <a:cs typeface="Microsoft JhengHei UI"/>
              </a:rPr>
              <a:t>的相邻结点传送帧。</a:t>
            </a:r>
            <a:endParaRPr sz="2800">
              <a:latin typeface="Microsoft JhengHei UI"/>
              <a:cs typeface="Microsoft JhengHei UI"/>
            </a:endParaRPr>
          </a:p>
          <a:p>
            <a:pPr marL="12700" marR="1072515">
              <a:lnSpc>
                <a:spcPct val="141300"/>
              </a:lnSpc>
            </a:pPr>
            <a:r>
              <a:rPr dirty="0" sz="2800">
                <a:latin typeface="Microsoft JhengHei UI"/>
                <a:cs typeface="Microsoft JhengHei UI"/>
              </a:rPr>
              <a:t>⽹卡实现的物理层和数据链路层协议。 </a:t>
            </a:r>
            <a:r>
              <a:rPr dirty="0" sz="2800">
                <a:solidFill>
                  <a:srgbClr val="FF2600"/>
                </a:solidFill>
                <a:latin typeface="Microsoft JhengHei UI"/>
                <a:cs typeface="Microsoft JhengHei UI"/>
              </a:rPr>
              <a:t>数据链路的例⼦：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89857" y="7327758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89857" y="7889587"/>
            <a:ext cx="1193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89857" y="6475808"/>
            <a:ext cx="5435600" cy="1809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8460" marR="5080" indent="-365760">
              <a:lnSpc>
                <a:spcPct val="144100"/>
              </a:lnSpc>
              <a:spcBef>
                <a:spcPts val="95"/>
              </a:spcBef>
              <a:buSzPct val="75000"/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dirty="0" sz="2800">
                <a:latin typeface="Microsoft JhengHei UI"/>
                <a:cs typeface="Microsoft JhengHei UI"/>
              </a:rPr>
              <a:t>城市交通</a:t>
            </a:r>
            <a:r>
              <a:rPr dirty="0" sz="2800">
                <a:latin typeface="Arial"/>
                <a:cs typeface="Arial"/>
              </a:rPr>
              <a:t>=</a:t>
            </a:r>
            <a:r>
              <a:rPr dirty="0" sz="2800">
                <a:latin typeface="Microsoft JhengHei UI"/>
                <a:cs typeface="Microsoft JhengHei UI"/>
              </a:rPr>
              <a:t>街道</a:t>
            </a:r>
            <a:r>
              <a:rPr dirty="0" sz="2800">
                <a:latin typeface="Arial"/>
                <a:cs typeface="Arial"/>
              </a:rPr>
              <a:t>+</a:t>
            </a:r>
            <a:r>
              <a:rPr dirty="0" sz="2800">
                <a:latin typeface="Microsoft JhengHei UI"/>
                <a:cs typeface="Microsoft JhengHei UI"/>
              </a:rPr>
              <a:t>汽⻋交通规则； 铁路交通</a:t>
            </a:r>
            <a:r>
              <a:rPr dirty="0" sz="2800">
                <a:latin typeface="Arial"/>
                <a:cs typeface="Arial"/>
              </a:rPr>
              <a:t>=</a:t>
            </a:r>
            <a:r>
              <a:rPr dirty="0" sz="2800">
                <a:latin typeface="Microsoft JhengHei UI"/>
                <a:cs typeface="Microsoft JhengHei UI"/>
              </a:rPr>
              <a:t>铁轨</a:t>
            </a:r>
            <a:r>
              <a:rPr dirty="0" sz="2800">
                <a:latin typeface="Arial"/>
                <a:cs typeface="Arial"/>
              </a:rPr>
              <a:t>+</a:t>
            </a:r>
            <a:r>
              <a:rPr dirty="0" sz="2800">
                <a:latin typeface="Microsoft JhengHei UI"/>
                <a:cs typeface="Microsoft JhengHei UI"/>
              </a:rPr>
              <a:t>⽕⻋运⾏规则；</a:t>
            </a:r>
            <a:endParaRPr sz="2800">
              <a:latin typeface="Microsoft JhengHei UI"/>
              <a:cs typeface="Microsoft JhengHei UI"/>
            </a:endParaRPr>
          </a:p>
          <a:p>
            <a:pPr marL="378460">
              <a:lnSpc>
                <a:spcPct val="100000"/>
              </a:lnSpc>
              <a:spcBef>
                <a:spcPts val="1010"/>
              </a:spcBef>
            </a:pPr>
            <a:r>
              <a:rPr dirty="0" sz="2800">
                <a:latin typeface="Arial"/>
                <a:cs typeface="Arial"/>
              </a:rPr>
              <a:t>……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107501" y="715916"/>
            <a:ext cx="58896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数据链路层的基本术语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224" y="9112445"/>
            <a:ext cx="13196569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Arial"/>
                <a:cs typeface="Arial"/>
              </a:rPr>
              <a:t>A</a:t>
            </a:r>
            <a:r>
              <a:rPr dirty="0" sz="3300" spc="-5">
                <a:latin typeface="Microsoft JhengHei UI"/>
                <a:cs typeface="Microsoft JhengHei UI"/>
              </a:rPr>
              <a:t>需要单程传播时延的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2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倍</a:t>
            </a:r>
            <a:r>
              <a:rPr dirty="0" sz="3300" spc="-5">
                <a:latin typeface="Microsoft JhengHei UI"/>
                <a:cs typeface="Microsoft JhengHei UI"/>
              </a:rPr>
              <a:t>的时间，才能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检测</a:t>
            </a:r>
            <a:r>
              <a:rPr dirty="0" sz="3300" spc="-5">
                <a:latin typeface="Microsoft JhengHei UI"/>
                <a:cs typeface="Microsoft JhengHei UI"/>
              </a:rPr>
              <a:t>到与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B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的发送产⽣了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冲突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81009" y="3733965"/>
            <a:ext cx="9937750" cy="104775"/>
          </a:xfrm>
          <a:custGeom>
            <a:avLst/>
            <a:gdLst/>
            <a:ahLst/>
            <a:cxnLst/>
            <a:rect l="l" t="t" r="r" b="b"/>
            <a:pathLst>
              <a:path w="9937750" h="104775">
                <a:moveTo>
                  <a:pt x="0" y="0"/>
                </a:moveTo>
                <a:lnTo>
                  <a:pt x="9937674" y="0"/>
                </a:lnTo>
                <a:lnTo>
                  <a:pt x="9937674" y="104708"/>
                </a:lnTo>
                <a:lnTo>
                  <a:pt x="0" y="10470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81009" y="3851117"/>
            <a:ext cx="0" cy="409575"/>
          </a:xfrm>
          <a:custGeom>
            <a:avLst/>
            <a:gdLst/>
            <a:ahLst/>
            <a:cxnLst/>
            <a:rect l="l" t="t" r="r" b="b"/>
            <a:pathLst>
              <a:path w="0" h="409575">
                <a:moveTo>
                  <a:pt x="0" y="0"/>
                </a:moveTo>
                <a:lnTo>
                  <a:pt x="0" y="40922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81009" y="4807441"/>
            <a:ext cx="0" cy="2282190"/>
          </a:xfrm>
          <a:custGeom>
            <a:avLst/>
            <a:gdLst/>
            <a:ahLst/>
            <a:cxnLst/>
            <a:rect l="l" t="t" r="r" b="b"/>
            <a:pathLst>
              <a:path w="0" h="2282190">
                <a:moveTo>
                  <a:pt x="0" y="0"/>
                </a:moveTo>
                <a:lnTo>
                  <a:pt x="0" y="228165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30749" y="707862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816920" y="3851117"/>
            <a:ext cx="0" cy="3238500"/>
          </a:xfrm>
          <a:custGeom>
            <a:avLst/>
            <a:gdLst/>
            <a:ahLst/>
            <a:cxnLst/>
            <a:rect l="l" t="t" r="r" b="b"/>
            <a:pathLst>
              <a:path w="0" h="3238500">
                <a:moveTo>
                  <a:pt x="0" y="0"/>
                </a:moveTo>
                <a:lnTo>
                  <a:pt x="0" y="323797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766659" y="707862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62371" y="3051339"/>
            <a:ext cx="3282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1">
                <a:solidFill>
                  <a:srgbClr val="314975"/>
                </a:solidFill>
                <a:latin typeface="Arial"/>
                <a:cs typeface="Arial"/>
              </a:rPr>
              <a:t>A</a:t>
            </a:r>
            <a:endParaRPr sz="3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99054" y="3056985"/>
            <a:ext cx="3282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1">
                <a:solidFill>
                  <a:srgbClr val="314975"/>
                </a:solidFill>
                <a:latin typeface="Arial"/>
                <a:cs typeface="Arial"/>
              </a:rPr>
              <a:t>B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63950" y="3783365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 h="0">
                <a:moveTo>
                  <a:pt x="0" y="0"/>
                </a:moveTo>
                <a:lnTo>
                  <a:pt x="485530" y="0"/>
                </a:lnTo>
                <a:lnTo>
                  <a:pt x="506472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9481" y="369541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4103" y="3342337"/>
            <a:ext cx="4023360" cy="0"/>
          </a:xfrm>
          <a:custGeom>
            <a:avLst/>
            <a:gdLst/>
            <a:ahLst/>
            <a:cxnLst/>
            <a:rect l="l" t="t" r="r" b="b"/>
            <a:pathLst>
              <a:path w="4023359" h="0">
                <a:moveTo>
                  <a:pt x="0" y="0"/>
                </a:moveTo>
                <a:lnTo>
                  <a:pt x="4023100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82489" y="3342337"/>
            <a:ext cx="4867910" cy="0"/>
          </a:xfrm>
          <a:custGeom>
            <a:avLst/>
            <a:gdLst/>
            <a:ahLst/>
            <a:cxnLst/>
            <a:rect l="l" t="t" r="r" b="b"/>
            <a:pathLst>
              <a:path w="4867909" h="0">
                <a:moveTo>
                  <a:pt x="0" y="0"/>
                </a:moveTo>
                <a:lnTo>
                  <a:pt x="4867358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701499" y="32732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59979" y="32732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896046" y="3121809"/>
            <a:ext cx="7416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Arial"/>
                <a:cs typeface="Arial"/>
              </a:rPr>
              <a:t>1</a:t>
            </a:r>
            <a:r>
              <a:rPr dirty="0" sz="2450" spc="-80" b="1">
                <a:latin typeface="Arial"/>
                <a:cs typeface="Arial"/>
              </a:rPr>
              <a:t> </a:t>
            </a:r>
            <a:r>
              <a:rPr dirty="0" sz="2450" spc="10" b="1">
                <a:latin typeface="Arial"/>
                <a:cs typeface="Arial"/>
              </a:rPr>
              <a:t>km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79204" y="3800362"/>
            <a:ext cx="8057515" cy="1431290"/>
          </a:xfrm>
          <a:custGeom>
            <a:avLst/>
            <a:gdLst/>
            <a:ahLst/>
            <a:cxnLst/>
            <a:rect l="l" t="t" r="r" b="b"/>
            <a:pathLst>
              <a:path w="8057515" h="1431289">
                <a:moveTo>
                  <a:pt x="0" y="0"/>
                </a:moveTo>
                <a:lnTo>
                  <a:pt x="8020944" y="1424544"/>
                </a:lnTo>
                <a:lnTo>
                  <a:pt x="8057027" y="1430953"/>
                </a:lnTo>
              </a:path>
            </a:pathLst>
          </a:custGeom>
          <a:ln w="73296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874885" y="5082635"/>
            <a:ext cx="309880" cy="285115"/>
          </a:xfrm>
          <a:custGeom>
            <a:avLst/>
            <a:gdLst/>
            <a:ahLst/>
            <a:cxnLst/>
            <a:rect l="l" t="t" r="r" b="b"/>
            <a:pathLst>
              <a:path w="309880" h="285114">
                <a:moveTo>
                  <a:pt x="50532" y="0"/>
                </a:moveTo>
                <a:lnTo>
                  <a:pt x="0" y="284543"/>
                </a:lnTo>
                <a:lnTo>
                  <a:pt x="309802" y="192806"/>
                </a:lnTo>
                <a:lnTo>
                  <a:pt x="50532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494621" y="4997217"/>
            <a:ext cx="1320165" cy="235585"/>
          </a:xfrm>
          <a:custGeom>
            <a:avLst/>
            <a:gdLst/>
            <a:ahLst/>
            <a:cxnLst/>
            <a:rect l="l" t="t" r="r" b="b"/>
            <a:pathLst>
              <a:path w="1320165" h="235585">
                <a:moveTo>
                  <a:pt x="1319703" y="0"/>
                </a:moveTo>
                <a:lnTo>
                  <a:pt x="36080" y="228648"/>
                </a:lnTo>
                <a:lnTo>
                  <a:pt x="0" y="235075"/>
                </a:lnTo>
              </a:path>
            </a:pathLst>
          </a:custGeom>
          <a:ln w="73296">
            <a:solidFill>
              <a:srgbClr val="E6A0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246183" y="5083606"/>
            <a:ext cx="309880" cy="285115"/>
          </a:xfrm>
          <a:custGeom>
            <a:avLst/>
            <a:gdLst/>
            <a:ahLst/>
            <a:cxnLst/>
            <a:rect l="l" t="t" r="r" b="b"/>
            <a:pathLst>
              <a:path w="309880" h="285114">
                <a:moveTo>
                  <a:pt x="259185" y="0"/>
                </a:moveTo>
                <a:lnTo>
                  <a:pt x="0" y="192939"/>
                </a:lnTo>
                <a:lnTo>
                  <a:pt x="309864" y="284518"/>
                </a:lnTo>
                <a:lnTo>
                  <a:pt x="259185" y="0"/>
                </a:lnTo>
                <a:close/>
              </a:path>
            </a:pathLst>
          </a:custGeom>
          <a:solidFill>
            <a:srgbClr val="E6A0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927208" y="7230781"/>
            <a:ext cx="1130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 i="1"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795979" y="3539120"/>
            <a:ext cx="2901950" cy="1384935"/>
          </a:xfrm>
          <a:custGeom>
            <a:avLst/>
            <a:gdLst/>
            <a:ahLst/>
            <a:cxnLst/>
            <a:rect l="l" t="t" r="r" b="b"/>
            <a:pathLst>
              <a:path w="2901950" h="1384935">
                <a:moveTo>
                  <a:pt x="2849389" y="0"/>
                </a:moveTo>
                <a:lnTo>
                  <a:pt x="966598" y="0"/>
                </a:lnTo>
                <a:lnTo>
                  <a:pt x="946378" y="4100"/>
                </a:lnTo>
                <a:lnTo>
                  <a:pt x="929836" y="15269"/>
                </a:lnTo>
                <a:lnTo>
                  <a:pt x="918668" y="31810"/>
                </a:lnTo>
                <a:lnTo>
                  <a:pt x="914569" y="52027"/>
                </a:lnTo>
                <a:lnTo>
                  <a:pt x="914569" y="424725"/>
                </a:lnTo>
                <a:lnTo>
                  <a:pt x="0" y="1384774"/>
                </a:lnTo>
                <a:lnTo>
                  <a:pt x="1077192" y="578516"/>
                </a:lnTo>
                <a:lnTo>
                  <a:pt x="2849389" y="578516"/>
                </a:lnTo>
                <a:lnTo>
                  <a:pt x="2869605" y="574416"/>
                </a:lnTo>
                <a:lnTo>
                  <a:pt x="2886147" y="563247"/>
                </a:lnTo>
                <a:lnTo>
                  <a:pt x="2897318" y="546706"/>
                </a:lnTo>
                <a:lnTo>
                  <a:pt x="2901419" y="526489"/>
                </a:lnTo>
                <a:lnTo>
                  <a:pt x="2901419" y="52027"/>
                </a:lnTo>
                <a:lnTo>
                  <a:pt x="2897318" y="31810"/>
                </a:lnTo>
                <a:lnTo>
                  <a:pt x="2886147" y="15269"/>
                </a:lnTo>
                <a:lnTo>
                  <a:pt x="2869605" y="4100"/>
                </a:lnTo>
                <a:lnTo>
                  <a:pt x="2849389" y="0"/>
                </a:lnTo>
                <a:close/>
              </a:path>
            </a:pathLst>
          </a:custGeom>
          <a:solidFill>
            <a:srgbClr val="B755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5958185" y="3604166"/>
            <a:ext cx="149161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发送数据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152399" y="4664142"/>
            <a:ext cx="1003935" cy="10210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80" b="1" i="1">
                <a:solidFill>
                  <a:srgbClr val="011DFF"/>
                </a:solidFill>
                <a:latin typeface="Arial"/>
                <a:cs typeface="Arial"/>
              </a:rPr>
              <a:t>t </a:t>
            </a:r>
            <a:r>
              <a:rPr dirty="0" sz="2450" spc="210" b="1" i="1">
                <a:solidFill>
                  <a:srgbClr val="011DFF"/>
                </a:solidFill>
                <a:latin typeface="Arial"/>
                <a:cs typeface="Arial"/>
              </a:rPr>
              <a:t>=</a:t>
            </a:r>
            <a:r>
              <a:rPr dirty="0" sz="2450" spc="-425" b="1" i="1">
                <a:solidFill>
                  <a:srgbClr val="011DFF"/>
                </a:solidFill>
                <a:latin typeface="Arial"/>
                <a:cs typeface="Arial"/>
              </a:rPr>
              <a:t> </a:t>
            </a:r>
            <a:r>
              <a:rPr dirty="0" sz="2450" spc="50" b="1" i="1">
                <a:solidFill>
                  <a:srgbClr val="011DFF"/>
                </a:solidFill>
                <a:latin typeface="Arial"/>
                <a:cs typeface="Arial"/>
              </a:rPr>
              <a:t>τ- </a:t>
            </a:r>
            <a:r>
              <a:rPr dirty="0" sz="2450" spc="-130" b="1" i="1">
                <a:solidFill>
                  <a:srgbClr val="011DFF"/>
                </a:solidFill>
                <a:latin typeface="Arial"/>
                <a:cs typeface="Arial"/>
              </a:rPr>
              <a:t>δ</a:t>
            </a:r>
            <a:endParaRPr sz="2450">
              <a:latin typeface="Arial"/>
              <a:cs typeface="Arial"/>
            </a:endParaRPr>
          </a:p>
          <a:p>
            <a:pPr marL="34290">
              <a:lnSpc>
                <a:spcPct val="100000"/>
              </a:lnSpc>
              <a:spcBef>
                <a:spcPts val="1930"/>
              </a:spcBef>
            </a:pPr>
            <a:r>
              <a:rPr dirty="0" sz="2450" spc="80" b="1" i="1">
                <a:solidFill>
                  <a:srgbClr val="011DFF"/>
                </a:solidFill>
                <a:latin typeface="Arial"/>
                <a:cs typeface="Arial"/>
              </a:rPr>
              <a:t>t </a:t>
            </a:r>
            <a:r>
              <a:rPr dirty="0" sz="2450" spc="210" b="1" i="1">
                <a:solidFill>
                  <a:srgbClr val="011DFF"/>
                </a:solidFill>
                <a:latin typeface="Arial"/>
                <a:cs typeface="Arial"/>
              </a:rPr>
              <a:t>=</a:t>
            </a:r>
            <a:r>
              <a:rPr dirty="0" sz="2450" spc="-245" b="1" i="1">
                <a:solidFill>
                  <a:srgbClr val="011DFF"/>
                </a:solidFill>
                <a:latin typeface="Arial"/>
                <a:cs typeface="Arial"/>
              </a:rPr>
              <a:t> </a:t>
            </a:r>
            <a:r>
              <a:rPr dirty="0" sz="2450" spc="100" b="1" i="1">
                <a:solidFill>
                  <a:srgbClr val="011DFF"/>
                </a:solidFill>
                <a:latin typeface="Arial"/>
                <a:cs typeface="Arial"/>
              </a:rPr>
              <a:t>τ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119233" y="5671466"/>
            <a:ext cx="2600325" cy="981710"/>
          </a:xfrm>
          <a:custGeom>
            <a:avLst/>
            <a:gdLst/>
            <a:ahLst/>
            <a:cxnLst/>
            <a:rect l="l" t="t" r="r" b="b"/>
            <a:pathLst>
              <a:path w="2600325" h="981709">
                <a:moveTo>
                  <a:pt x="2600046" y="0"/>
                </a:moveTo>
                <a:lnTo>
                  <a:pt x="1792479" y="402801"/>
                </a:lnTo>
                <a:lnTo>
                  <a:pt x="52029" y="402801"/>
                </a:lnTo>
                <a:lnTo>
                  <a:pt x="31809" y="406901"/>
                </a:lnTo>
                <a:lnTo>
                  <a:pt x="15267" y="418070"/>
                </a:lnTo>
                <a:lnTo>
                  <a:pt x="4099" y="434611"/>
                </a:lnTo>
                <a:lnTo>
                  <a:pt x="0" y="454829"/>
                </a:lnTo>
                <a:lnTo>
                  <a:pt x="0" y="929291"/>
                </a:lnTo>
                <a:lnTo>
                  <a:pt x="4099" y="949508"/>
                </a:lnTo>
                <a:lnTo>
                  <a:pt x="15267" y="966049"/>
                </a:lnTo>
                <a:lnTo>
                  <a:pt x="31809" y="977217"/>
                </a:lnTo>
                <a:lnTo>
                  <a:pt x="52029" y="981317"/>
                </a:lnTo>
                <a:lnTo>
                  <a:pt x="1934820" y="981317"/>
                </a:lnTo>
                <a:lnTo>
                  <a:pt x="1955036" y="977217"/>
                </a:lnTo>
                <a:lnTo>
                  <a:pt x="1971578" y="966049"/>
                </a:lnTo>
                <a:lnTo>
                  <a:pt x="1982749" y="949508"/>
                </a:lnTo>
                <a:lnTo>
                  <a:pt x="1986850" y="929291"/>
                </a:lnTo>
                <a:lnTo>
                  <a:pt x="1986850" y="555938"/>
                </a:lnTo>
                <a:lnTo>
                  <a:pt x="2600046" y="0"/>
                </a:lnTo>
                <a:close/>
              </a:path>
            </a:pathLst>
          </a:custGeom>
          <a:solidFill>
            <a:srgbClr val="B755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2209807" y="6139313"/>
            <a:ext cx="180593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检测到冲突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63950" y="6790130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 h="0">
                <a:moveTo>
                  <a:pt x="0" y="0"/>
                </a:moveTo>
                <a:lnTo>
                  <a:pt x="485530" y="0"/>
                </a:lnTo>
                <a:lnTo>
                  <a:pt x="506472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49481" y="670217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752588" y="6557694"/>
            <a:ext cx="11677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80" b="1" i="1">
                <a:solidFill>
                  <a:srgbClr val="011DFF"/>
                </a:solidFill>
                <a:latin typeface="Arial"/>
                <a:cs typeface="Arial"/>
              </a:rPr>
              <a:t>t </a:t>
            </a:r>
            <a:r>
              <a:rPr dirty="0" sz="2450" spc="210" b="1" i="1">
                <a:solidFill>
                  <a:srgbClr val="011DFF"/>
                </a:solidFill>
                <a:latin typeface="Arial"/>
                <a:cs typeface="Arial"/>
              </a:rPr>
              <a:t>=</a:t>
            </a:r>
            <a:r>
              <a:rPr dirty="0" sz="2450" spc="-375" b="1" i="1">
                <a:solidFill>
                  <a:srgbClr val="011DFF"/>
                </a:solidFill>
                <a:latin typeface="Arial"/>
                <a:cs typeface="Arial"/>
              </a:rPr>
              <a:t> </a:t>
            </a:r>
            <a:r>
              <a:rPr dirty="0" sz="2450" spc="5" b="1" i="1">
                <a:solidFill>
                  <a:srgbClr val="011DFF"/>
                </a:solidFill>
                <a:latin typeface="Arial"/>
                <a:cs typeface="Arial"/>
              </a:rPr>
              <a:t>2τ- </a:t>
            </a:r>
            <a:r>
              <a:rPr dirty="0" sz="2450" spc="-130" b="1" i="1">
                <a:solidFill>
                  <a:srgbClr val="011DFF"/>
                </a:solidFill>
                <a:latin typeface="Arial"/>
                <a:cs typeface="Arial"/>
              </a:rPr>
              <a:t>δ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62925" y="6871876"/>
            <a:ext cx="2649855" cy="993775"/>
          </a:xfrm>
          <a:custGeom>
            <a:avLst/>
            <a:gdLst/>
            <a:ahLst/>
            <a:cxnLst/>
            <a:rect l="l" t="t" r="r" b="b"/>
            <a:pathLst>
              <a:path w="2649854" h="993775">
                <a:moveTo>
                  <a:pt x="0" y="0"/>
                </a:moveTo>
                <a:lnTo>
                  <a:pt x="662611" y="566736"/>
                </a:lnTo>
                <a:lnTo>
                  <a:pt x="662611" y="941725"/>
                </a:lnTo>
                <a:lnTo>
                  <a:pt x="666711" y="961942"/>
                </a:lnTo>
                <a:lnTo>
                  <a:pt x="677879" y="978483"/>
                </a:lnTo>
                <a:lnTo>
                  <a:pt x="694420" y="989652"/>
                </a:lnTo>
                <a:lnTo>
                  <a:pt x="714637" y="993751"/>
                </a:lnTo>
                <a:lnTo>
                  <a:pt x="2597434" y="993751"/>
                </a:lnTo>
                <a:lnTo>
                  <a:pt x="2617651" y="989652"/>
                </a:lnTo>
                <a:lnTo>
                  <a:pt x="2634192" y="978483"/>
                </a:lnTo>
                <a:lnTo>
                  <a:pt x="2645361" y="961942"/>
                </a:lnTo>
                <a:lnTo>
                  <a:pt x="2649461" y="941725"/>
                </a:lnTo>
                <a:lnTo>
                  <a:pt x="2649461" y="467263"/>
                </a:lnTo>
                <a:lnTo>
                  <a:pt x="2645361" y="447046"/>
                </a:lnTo>
                <a:lnTo>
                  <a:pt x="2634192" y="430504"/>
                </a:lnTo>
                <a:lnTo>
                  <a:pt x="2617650" y="419335"/>
                </a:lnTo>
                <a:lnTo>
                  <a:pt x="2597434" y="415235"/>
                </a:lnTo>
                <a:lnTo>
                  <a:pt x="858940" y="415235"/>
                </a:lnTo>
                <a:lnTo>
                  <a:pt x="0" y="0"/>
                </a:lnTo>
                <a:close/>
              </a:path>
            </a:pathLst>
          </a:custGeom>
          <a:solidFill>
            <a:srgbClr val="B755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716113" y="7352158"/>
            <a:ext cx="180593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检测到冲突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221579" y="6046222"/>
            <a:ext cx="2490470" cy="1032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12300"/>
              </a:lnSpc>
              <a:spcBef>
                <a:spcPts val="10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端到端单程 传播时延记为</a:t>
            </a:r>
            <a:r>
              <a:rPr dirty="0" sz="2850" spc="-85">
                <a:latin typeface="Microsoft JhengHei UI"/>
                <a:cs typeface="Microsoft JhengHei UI"/>
              </a:rPr>
              <a:t> </a:t>
            </a:r>
            <a:r>
              <a:rPr dirty="0" sz="3050" spc="180" i="1">
                <a:latin typeface="Arial"/>
                <a:cs typeface="Arial"/>
              </a:rPr>
              <a:t>τ</a:t>
            </a:r>
            <a:endParaRPr sz="3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33890" y="3469124"/>
            <a:ext cx="1491615" cy="153924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725170">
              <a:lnSpc>
                <a:spcPct val="100000"/>
              </a:lnSpc>
              <a:spcBef>
                <a:spcPts val="790"/>
              </a:spcBef>
            </a:pPr>
            <a:r>
              <a:rPr dirty="0" sz="2450" spc="80" b="1" i="1">
                <a:solidFill>
                  <a:srgbClr val="011DFF"/>
                </a:solidFill>
                <a:latin typeface="Arial"/>
                <a:cs typeface="Arial"/>
              </a:rPr>
              <a:t>t </a:t>
            </a:r>
            <a:r>
              <a:rPr dirty="0" sz="2450" spc="210" b="1" i="1">
                <a:solidFill>
                  <a:srgbClr val="011DFF"/>
                </a:solidFill>
                <a:latin typeface="Arial"/>
                <a:cs typeface="Arial"/>
              </a:rPr>
              <a:t>=</a:t>
            </a:r>
            <a:r>
              <a:rPr dirty="0" sz="2450" spc="-270" b="1" i="1">
                <a:solidFill>
                  <a:srgbClr val="011DFF"/>
                </a:solidFill>
                <a:latin typeface="Arial"/>
                <a:cs typeface="Arial"/>
              </a:rPr>
              <a:t> </a:t>
            </a:r>
            <a:r>
              <a:rPr dirty="0" sz="2450" spc="-75" b="1" i="1">
                <a:solidFill>
                  <a:srgbClr val="011DFF"/>
                </a:solidFill>
                <a:latin typeface="Arial"/>
                <a:cs typeface="Arial"/>
              </a:rPr>
              <a:t>0</a:t>
            </a:r>
            <a:endParaRPr sz="2450">
              <a:latin typeface="Arial"/>
              <a:cs typeface="Arial"/>
            </a:endParaRPr>
          </a:p>
          <a:p>
            <a:pPr marL="195580" marR="5080" indent="-183515">
              <a:lnSpc>
                <a:spcPct val="118100"/>
              </a:lnSpc>
              <a:spcBef>
                <a:spcPts val="200"/>
              </a:spcBef>
            </a:pPr>
            <a:r>
              <a:rPr dirty="0" sz="2850" spc="25">
                <a:latin typeface="Microsoft JhengHei UI"/>
                <a:cs typeface="Microsoft JhengHei UI"/>
              </a:rPr>
              <a:t>产⽣碰撞 </a:t>
            </a:r>
            <a:r>
              <a:rPr dirty="0" sz="2850" spc="30">
                <a:latin typeface="Microsoft JhengHei UI"/>
                <a:cs typeface="Microsoft JhengHei UI"/>
              </a:rPr>
              <a:t>的时间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95701" y="5286747"/>
            <a:ext cx="9141460" cy="0"/>
          </a:xfrm>
          <a:custGeom>
            <a:avLst/>
            <a:gdLst/>
            <a:ahLst/>
            <a:cxnLst/>
            <a:rect l="l" t="t" r="r" b="b"/>
            <a:pathLst>
              <a:path w="9141460" h="0">
                <a:moveTo>
                  <a:pt x="0" y="0"/>
                </a:moveTo>
                <a:lnTo>
                  <a:pt x="9141022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66789" y="3931551"/>
            <a:ext cx="0" cy="1205230"/>
          </a:xfrm>
          <a:custGeom>
            <a:avLst/>
            <a:gdLst/>
            <a:ahLst/>
            <a:cxnLst/>
            <a:rect l="l" t="t" r="r" b="b"/>
            <a:pathLst>
              <a:path w="0" h="1205229">
                <a:moveTo>
                  <a:pt x="0" y="0"/>
                </a:moveTo>
                <a:lnTo>
                  <a:pt x="0" y="120467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216529" y="384150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216529" y="512575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21421" y="4260337"/>
            <a:ext cx="1057275" cy="547370"/>
          </a:xfrm>
          <a:custGeom>
            <a:avLst/>
            <a:gdLst/>
            <a:ahLst/>
            <a:cxnLst/>
            <a:rect l="l" t="t" r="r" b="b"/>
            <a:pathLst>
              <a:path w="1057275" h="547370">
                <a:moveTo>
                  <a:pt x="0" y="547103"/>
                </a:moveTo>
                <a:lnTo>
                  <a:pt x="1057246" y="547103"/>
                </a:lnTo>
                <a:lnTo>
                  <a:pt x="1057246" y="0"/>
                </a:lnTo>
                <a:lnTo>
                  <a:pt x="0" y="0"/>
                </a:lnTo>
                <a:lnTo>
                  <a:pt x="0" y="547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367620" y="4306746"/>
            <a:ext cx="9544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0" b="1" i="1">
                <a:solidFill>
                  <a:srgbClr val="A81B0C"/>
                </a:solidFill>
                <a:latin typeface="Arial"/>
                <a:cs typeface="Arial"/>
              </a:rPr>
              <a:t>τ </a:t>
            </a:r>
            <a:r>
              <a:rPr dirty="0" sz="2450" spc="-40" b="1" i="1">
                <a:solidFill>
                  <a:srgbClr val="A81B0C"/>
                </a:solidFill>
                <a:latin typeface="Arial"/>
                <a:cs typeface="Arial"/>
              </a:rPr>
              <a:t>-</a:t>
            </a:r>
            <a:r>
              <a:rPr dirty="0" sz="2450" spc="-80" b="1" i="1">
                <a:solidFill>
                  <a:srgbClr val="A81B0C"/>
                </a:solidFill>
                <a:latin typeface="Arial"/>
                <a:cs typeface="Arial"/>
              </a:rPr>
              <a:t> </a:t>
            </a:r>
            <a:r>
              <a:rPr dirty="0" sz="2450" spc="165" b="1">
                <a:solidFill>
                  <a:srgbClr val="A81B0C"/>
                </a:solidFill>
                <a:latin typeface="Trebuchet MS"/>
                <a:cs typeface="Trebuchet MS"/>
              </a:rPr>
              <a:t>δ</a:t>
            </a:r>
            <a:r>
              <a:rPr dirty="0" sz="2450" spc="165" b="1" i="1">
                <a:solidFill>
                  <a:srgbClr val="A81B0C"/>
                </a:solidFill>
                <a:latin typeface="Arial"/>
                <a:cs typeface="Arial"/>
              </a:rPr>
              <a:t>/2</a:t>
            </a:r>
            <a:endParaRPr sz="24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119171" y="5186076"/>
            <a:ext cx="216022" cy="219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311815" y="5298613"/>
            <a:ext cx="1200785" cy="213995"/>
          </a:xfrm>
          <a:custGeom>
            <a:avLst/>
            <a:gdLst/>
            <a:ahLst/>
            <a:cxnLst/>
            <a:rect l="l" t="t" r="r" b="b"/>
            <a:pathLst>
              <a:path w="1200784" h="213995">
                <a:moveTo>
                  <a:pt x="0" y="0"/>
                </a:moveTo>
                <a:lnTo>
                  <a:pt x="1164454" y="207421"/>
                </a:lnTo>
                <a:lnTo>
                  <a:pt x="1200534" y="213847"/>
                </a:lnTo>
              </a:path>
            </a:pathLst>
          </a:custGeom>
          <a:ln w="73296">
            <a:solidFill>
              <a:srgbClr val="141B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450921" y="5363776"/>
            <a:ext cx="309880" cy="285115"/>
          </a:xfrm>
          <a:custGeom>
            <a:avLst/>
            <a:gdLst/>
            <a:ahLst/>
            <a:cxnLst/>
            <a:rect l="l" t="t" r="r" b="b"/>
            <a:pathLst>
              <a:path w="309880" h="285114">
                <a:moveTo>
                  <a:pt x="50679" y="0"/>
                </a:moveTo>
                <a:lnTo>
                  <a:pt x="0" y="284518"/>
                </a:lnTo>
                <a:lnTo>
                  <a:pt x="309864" y="192938"/>
                </a:lnTo>
                <a:lnTo>
                  <a:pt x="50679" y="0"/>
                </a:lnTo>
                <a:close/>
              </a:path>
            </a:pathLst>
          </a:custGeom>
          <a:solidFill>
            <a:srgbClr val="141B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87538" y="5310008"/>
            <a:ext cx="7924800" cy="1411605"/>
          </a:xfrm>
          <a:custGeom>
            <a:avLst/>
            <a:gdLst/>
            <a:ahLst/>
            <a:cxnLst/>
            <a:rect l="l" t="t" r="r" b="b"/>
            <a:pathLst>
              <a:path w="7924800" h="1411604">
                <a:moveTo>
                  <a:pt x="7924533" y="0"/>
                </a:moveTo>
                <a:lnTo>
                  <a:pt x="36080" y="1405148"/>
                </a:lnTo>
                <a:lnTo>
                  <a:pt x="0" y="1411574"/>
                </a:lnTo>
              </a:path>
            </a:pathLst>
          </a:custGeom>
          <a:ln w="73296">
            <a:solidFill>
              <a:srgbClr val="141B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939099" y="6572897"/>
            <a:ext cx="309880" cy="285115"/>
          </a:xfrm>
          <a:custGeom>
            <a:avLst/>
            <a:gdLst/>
            <a:ahLst/>
            <a:cxnLst/>
            <a:rect l="l" t="t" r="r" b="b"/>
            <a:pathLst>
              <a:path w="309879" h="285115">
                <a:moveTo>
                  <a:pt x="259177" y="0"/>
                </a:moveTo>
                <a:lnTo>
                  <a:pt x="0" y="192939"/>
                </a:lnTo>
                <a:lnTo>
                  <a:pt x="309858" y="284518"/>
                </a:lnTo>
                <a:lnTo>
                  <a:pt x="259177" y="0"/>
                </a:lnTo>
                <a:close/>
              </a:path>
            </a:pathLst>
          </a:custGeom>
          <a:solidFill>
            <a:srgbClr val="141B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227178" y="4813367"/>
            <a:ext cx="0" cy="258445"/>
          </a:xfrm>
          <a:custGeom>
            <a:avLst/>
            <a:gdLst/>
            <a:ahLst/>
            <a:cxnLst/>
            <a:rect l="l" t="t" r="r" b="b"/>
            <a:pathLst>
              <a:path w="0" h="258445">
                <a:moveTo>
                  <a:pt x="0" y="0"/>
                </a:moveTo>
                <a:lnTo>
                  <a:pt x="0" y="257939"/>
                </a:lnTo>
              </a:path>
            </a:pathLst>
          </a:custGeom>
          <a:ln w="41883">
            <a:solidFill>
              <a:srgbClr val="FF2C0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139222" y="505036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C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474123" y="3882534"/>
            <a:ext cx="1506112" cy="1084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2895116" y="4220774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碰撞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3145557" y="5209982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19" h="172720">
                <a:moveTo>
                  <a:pt x="86117" y="0"/>
                </a:moveTo>
                <a:lnTo>
                  <a:pt x="53712" y="6305"/>
                </a:lnTo>
                <a:lnTo>
                  <a:pt x="25224" y="25222"/>
                </a:lnTo>
                <a:lnTo>
                  <a:pt x="6306" y="53710"/>
                </a:lnTo>
                <a:lnTo>
                  <a:pt x="0" y="86116"/>
                </a:lnTo>
                <a:lnTo>
                  <a:pt x="6306" y="118522"/>
                </a:lnTo>
                <a:lnTo>
                  <a:pt x="25224" y="147010"/>
                </a:lnTo>
                <a:lnTo>
                  <a:pt x="53712" y="165927"/>
                </a:lnTo>
                <a:lnTo>
                  <a:pt x="86117" y="172233"/>
                </a:lnTo>
                <a:lnTo>
                  <a:pt x="118522" y="165927"/>
                </a:lnTo>
                <a:lnTo>
                  <a:pt x="147011" y="147010"/>
                </a:lnTo>
                <a:lnTo>
                  <a:pt x="165929" y="118522"/>
                </a:lnTo>
                <a:lnTo>
                  <a:pt x="172235" y="86116"/>
                </a:lnTo>
                <a:lnTo>
                  <a:pt x="165929" y="53710"/>
                </a:lnTo>
                <a:lnTo>
                  <a:pt x="147011" y="25222"/>
                </a:lnTo>
                <a:lnTo>
                  <a:pt x="118522" y="6305"/>
                </a:lnTo>
                <a:lnTo>
                  <a:pt x="8611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934762" y="715916"/>
            <a:ext cx="82346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信号传播时延对载波监听的影响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2920" y="1994224"/>
            <a:ext cx="16012371" cy="3982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00813" y="2371175"/>
            <a:ext cx="15217140" cy="3187065"/>
          </a:xfrm>
          <a:custGeom>
            <a:avLst/>
            <a:gdLst/>
            <a:ahLst/>
            <a:cxnLst/>
            <a:rect l="l" t="t" r="r" b="b"/>
            <a:pathLst>
              <a:path w="15217140" h="3187065">
                <a:moveTo>
                  <a:pt x="14903800" y="0"/>
                </a:moveTo>
                <a:lnTo>
                  <a:pt x="312775" y="0"/>
                </a:lnTo>
                <a:lnTo>
                  <a:pt x="250534" y="239"/>
                </a:lnTo>
                <a:lnTo>
                  <a:pt x="200340" y="1915"/>
                </a:lnTo>
                <a:lnTo>
                  <a:pt x="160471" y="6466"/>
                </a:lnTo>
                <a:lnTo>
                  <a:pt x="91794" y="33805"/>
                </a:lnTo>
                <a:lnTo>
                  <a:pt x="59644" y="59644"/>
                </a:lnTo>
                <a:lnTo>
                  <a:pt x="33805" y="91795"/>
                </a:lnTo>
                <a:lnTo>
                  <a:pt x="15327" y="129208"/>
                </a:lnTo>
                <a:lnTo>
                  <a:pt x="1915" y="200341"/>
                </a:lnTo>
                <a:lnTo>
                  <a:pt x="239" y="250536"/>
                </a:lnTo>
                <a:lnTo>
                  <a:pt x="0" y="312776"/>
                </a:lnTo>
                <a:lnTo>
                  <a:pt x="0" y="2873663"/>
                </a:lnTo>
                <a:lnTo>
                  <a:pt x="239" y="2935904"/>
                </a:lnTo>
                <a:lnTo>
                  <a:pt x="1915" y="2986098"/>
                </a:lnTo>
                <a:lnTo>
                  <a:pt x="6466" y="3025967"/>
                </a:lnTo>
                <a:lnTo>
                  <a:pt x="33805" y="3094644"/>
                </a:lnTo>
                <a:lnTo>
                  <a:pt x="59644" y="3126795"/>
                </a:lnTo>
                <a:lnTo>
                  <a:pt x="91794" y="3152634"/>
                </a:lnTo>
                <a:lnTo>
                  <a:pt x="129207" y="3171112"/>
                </a:lnTo>
                <a:lnTo>
                  <a:pt x="200340" y="3184524"/>
                </a:lnTo>
                <a:lnTo>
                  <a:pt x="250534" y="3186200"/>
                </a:lnTo>
                <a:lnTo>
                  <a:pt x="312775" y="3186440"/>
                </a:lnTo>
                <a:lnTo>
                  <a:pt x="14903800" y="3186440"/>
                </a:lnTo>
                <a:lnTo>
                  <a:pt x="14966043" y="3186200"/>
                </a:lnTo>
                <a:lnTo>
                  <a:pt x="15016237" y="3184524"/>
                </a:lnTo>
                <a:lnTo>
                  <a:pt x="15056103" y="3179973"/>
                </a:lnTo>
                <a:lnTo>
                  <a:pt x="15124781" y="3152634"/>
                </a:lnTo>
                <a:lnTo>
                  <a:pt x="15156934" y="3126795"/>
                </a:lnTo>
                <a:lnTo>
                  <a:pt x="15182772" y="3094644"/>
                </a:lnTo>
                <a:lnTo>
                  <a:pt x="15201247" y="3057231"/>
                </a:lnTo>
                <a:lnTo>
                  <a:pt x="15214660" y="2986098"/>
                </a:lnTo>
                <a:lnTo>
                  <a:pt x="15216336" y="2935904"/>
                </a:lnTo>
                <a:lnTo>
                  <a:pt x="15216576" y="2873663"/>
                </a:lnTo>
                <a:lnTo>
                  <a:pt x="15216576" y="312776"/>
                </a:lnTo>
                <a:lnTo>
                  <a:pt x="15216336" y="250536"/>
                </a:lnTo>
                <a:lnTo>
                  <a:pt x="15214660" y="200341"/>
                </a:lnTo>
                <a:lnTo>
                  <a:pt x="15210109" y="160472"/>
                </a:lnTo>
                <a:lnTo>
                  <a:pt x="15182772" y="91795"/>
                </a:lnTo>
                <a:lnTo>
                  <a:pt x="15156934" y="59644"/>
                </a:lnTo>
                <a:lnTo>
                  <a:pt x="15124781" y="33805"/>
                </a:lnTo>
                <a:lnTo>
                  <a:pt x="15087365" y="15327"/>
                </a:lnTo>
                <a:lnTo>
                  <a:pt x="15016237" y="1915"/>
                </a:lnTo>
                <a:lnTo>
                  <a:pt x="14966043" y="239"/>
                </a:lnTo>
                <a:lnTo>
                  <a:pt x="14903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00813" y="2371174"/>
            <a:ext cx="15217140" cy="3187065"/>
          </a:xfrm>
          <a:custGeom>
            <a:avLst/>
            <a:gdLst/>
            <a:ahLst/>
            <a:cxnLst/>
            <a:rect l="l" t="t" r="r" b="b"/>
            <a:pathLst>
              <a:path w="15217140" h="3187065">
                <a:moveTo>
                  <a:pt x="312776" y="0"/>
                </a:moveTo>
                <a:lnTo>
                  <a:pt x="14903797" y="0"/>
                </a:lnTo>
                <a:lnTo>
                  <a:pt x="14966041" y="239"/>
                </a:lnTo>
                <a:lnTo>
                  <a:pt x="15016239" y="1915"/>
                </a:lnTo>
                <a:lnTo>
                  <a:pt x="15056109" y="6466"/>
                </a:lnTo>
                <a:lnTo>
                  <a:pt x="15124783" y="33805"/>
                </a:lnTo>
                <a:lnTo>
                  <a:pt x="15156933" y="59644"/>
                </a:lnTo>
                <a:lnTo>
                  <a:pt x="15182774" y="91795"/>
                </a:lnTo>
                <a:lnTo>
                  <a:pt x="15201254" y="129208"/>
                </a:lnTo>
                <a:lnTo>
                  <a:pt x="15214667" y="200341"/>
                </a:lnTo>
                <a:lnTo>
                  <a:pt x="15216344" y="250535"/>
                </a:lnTo>
                <a:lnTo>
                  <a:pt x="15216583" y="312776"/>
                </a:lnTo>
                <a:lnTo>
                  <a:pt x="15216583" y="2873663"/>
                </a:lnTo>
                <a:lnTo>
                  <a:pt x="15216344" y="2935904"/>
                </a:lnTo>
                <a:lnTo>
                  <a:pt x="15214667" y="2986098"/>
                </a:lnTo>
                <a:lnTo>
                  <a:pt x="15210116" y="3025967"/>
                </a:lnTo>
                <a:lnTo>
                  <a:pt x="15182774" y="3094644"/>
                </a:lnTo>
                <a:lnTo>
                  <a:pt x="15156933" y="3126794"/>
                </a:lnTo>
                <a:lnTo>
                  <a:pt x="15124783" y="3152633"/>
                </a:lnTo>
                <a:lnTo>
                  <a:pt x="15087373" y="3171111"/>
                </a:lnTo>
                <a:lnTo>
                  <a:pt x="15016239" y="3184523"/>
                </a:lnTo>
                <a:lnTo>
                  <a:pt x="14966041" y="3186199"/>
                </a:lnTo>
                <a:lnTo>
                  <a:pt x="14903797" y="3186439"/>
                </a:lnTo>
                <a:lnTo>
                  <a:pt x="312776" y="3186439"/>
                </a:lnTo>
                <a:lnTo>
                  <a:pt x="250535" y="3186199"/>
                </a:lnTo>
                <a:lnTo>
                  <a:pt x="200341" y="3184523"/>
                </a:lnTo>
                <a:lnTo>
                  <a:pt x="160472" y="3179972"/>
                </a:lnTo>
                <a:lnTo>
                  <a:pt x="91795" y="3152633"/>
                </a:lnTo>
                <a:lnTo>
                  <a:pt x="59644" y="3126794"/>
                </a:lnTo>
                <a:lnTo>
                  <a:pt x="33805" y="3094644"/>
                </a:lnTo>
                <a:lnTo>
                  <a:pt x="15327" y="3057231"/>
                </a:lnTo>
                <a:lnTo>
                  <a:pt x="1915" y="2986098"/>
                </a:lnTo>
                <a:lnTo>
                  <a:pt x="239" y="2935904"/>
                </a:lnTo>
                <a:lnTo>
                  <a:pt x="0" y="2873663"/>
                </a:lnTo>
                <a:lnTo>
                  <a:pt x="0" y="312776"/>
                </a:lnTo>
                <a:lnTo>
                  <a:pt x="239" y="250535"/>
                </a:lnTo>
                <a:lnTo>
                  <a:pt x="1915" y="200341"/>
                </a:lnTo>
                <a:lnTo>
                  <a:pt x="6466" y="160472"/>
                </a:lnTo>
                <a:lnTo>
                  <a:pt x="33805" y="91795"/>
                </a:lnTo>
                <a:lnTo>
                  <a:pt x="59644" y="59644"/>
                </a:lnTo>
                <a:lnTo>
                  <a:pt x="91795" y="33805"/>
                </a:lnTo>
                <a:lnTo>
                  <a:pt x="129208" y="15327"/>
                </a:lnTo>
                <a:lnTo>
                  <a:pt x="200341" y="1915"/>
                </a:lnTo>
                <a:lnTo>
                  <a:pt x="250535" y="239"/>
                </a:lnTo>
                <a:lnTo>
                  <a:pt x="312776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103469" y="2891061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0129" y="2703648"/>
            <a:ext cx="13315315" cy="1175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4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最先发送数据帧的站，在发送数据帧后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⾄多经过时间</a:t>
            </a:r>
            <a:r>
              <a:rPr dirty="0" sz="2850" spc="1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75">
                <a:solidFill>
                  <a:srgbClr val="FF2600"/>
                </a:solidFill>
                <a:latin typeface="Tahoma"/>
                <a:cs typeface="Tahoma"/>
              </a:rPr>
              <a:t>2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τ</a:t>
            </a:r>
            <a:r>
              <a:rPr dirty="0" sz="2850" spc="30">
                <a:latin typeface="Microsoft JhengHei UI"/>
                <a:cs typeface="Microsoft JhengHei UI"/>
              </a:rPr>
              <a:t>就可知道发送的数据帧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是否 遭受了碰撞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0891" y="4030302"/>
            <a:ext cx="163195" cy="9258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7552" y="3842889"/>
            <a:ext cx="12119610" cy="117538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以太⽹的端到端往返时延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75">
                <a:solidFill>
                  <a:srgbClr val="FF2600"/>
                </a:solidFill>
                <a:latin typeface="Tahoma"/>
                <a:cs typeface="Tahoma"/>
              </a:rPr>
              <a:t>2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τ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称为争⽤期</a:t>
            </a:r>
            <a:r>
              <a:rPr dirty="0" sz="2850" spc="30">
                <a:latin typeface="Microsoft JhengHei UI"/>
                <a:cs typeface="Microsoft JhengHei UI"/>
              </a:rPr>
              <a:t>，或碰撞窗⼝；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经过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争⽤期</a:t>
            </a:r>
            <a:r>
              <a:rPr dirty="0" sz="2850" spc="30">
                <a:latin typeface="Microsoft JhengHei UI"/>
                <a:cs typeface="Microsoft JhengHei UI"/>
              </a:rPr>
              <a:t>这段时间还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没有检测到碰撞</a:t>
            </a:r>
            <a:r>
              <a:rPr dirty="0" sz="2850" spc="30">
                <a:latin typeface="Microsoft JhengHei UI"/>
                <a:cs typeface="Microsoft JhengHei UI"/>
              </a:rPr>
              <a:t>，才能肯定这次发送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不会发⽣碰撞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11982" y="6603964"/>
            <a:ext cx="9937750" cy="104775"/>
          </a:xfrm>
          <a:custGeom>
            <a:avLst/>
            <a:gdLst/>
            <a:ahLst/>
            <a:cxnLst/>
            <a:rect l="l" t="t" r="r" b="b"/>
            <a:pathLst>
              <a:path w="9937750" h="104775">
                <a:moveTo>
                  <a:pt x="0" y="0"/>
                </a:moveTo>
                <a:lnTo>
                  <a:pt x="9937674" y="0"/>
                </a:lnTo>
                <a:lnTo>
                  <a:pt x="9937674" y="104708"/>
                </a:lnTo>
                <a:lnTo>
                  <a:pt x="0" y="10470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982" y="6721116"/>
            <a:ext cx="0" cy="3785235"/>
          </a:xfrm>
          <a:custGeom>
            <a:avLst/>
            <a:gdLst/>
            <a:ahLst/>
            <a:cxnLst/>
            <a:rect l="l" t="t" r="r" b="b"/>
            <a:pathLst>
              <a:path w="0" h="3785234">
                <a:moveTo>
                  <a:pt x="0" y="0"/>
                </a:moveTo>
                <a:lnTo>
                  <a:pt x="0" y="378501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61722" y="1049566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047887" y="6721115"/>
            <a:ext cx="0" cy="3785235"/>
          </a:xfrm>
          <a:custGeom>
            <a:avLst/>
            <a:gdLst/>
            <a:ahLst/>
            <a:cxnLst/>
            <a:rect l="l" t="t" r="r" b="b"/>
            <a:pathLst>
              <a:path w="0" h="3785234">
                <a:moveTo>
                  <a:pt x="0" y="0"/>
                </a:moveTo>
                <a:lnTo>
                  <a:pt x="0" y="378501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997627" y="1049566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577836" y="6424059"/>
            <a:ext cx="6705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80" b="1" i="1">
                <a:solidFill>
                  <a:srgbClr val="011DFF"/>
                </a:solidFill>
                <a:latin typeface="Arial"/>
                <a:cs typeface="Arial"/>
              </a:rPr>
              <a:t>t </a:t>
            </a:r>
            <a:r>
              <a:rPr dirty="0" sz="2450" spc="210" b="1" i="1">
                <a:solidFill>
                  <a:srgbClr val="011DFF"/>
                </a:solidFill>
                <a:latin typeface="Arial"/>
                <a:cs typeface="Arial"/>
              </a:rPr>
              <a:t>=</a:t>
            </a:r>
            <a:r>
              <a:rPr dirty="0" sz="2450" spc="-305" b="1" i="1">
                <a:solidFill>
                  <a:srgbClr val="011DFF"/>
                </a:solidFill>
                <a:latin typeface="Arial"/>
                <a:cs typeface="Arial"/>
              </a:rPr>
              <a:t> </a:t>
            </a:r>
            <a:r>
              <a:rPr dirty="0" sz="2450" spc="-75" b="1" i="1">
                <a:solidFill>
                  <a:srgbClr val="011DFF"/>
                </a:solidFill>
                <a:latin typeface="Arial"/>
                <a:cs typeface="Arial"/>
              </a:rPr>
              <a:t>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4372" y="5978377"/>
            <a:ext cx="3282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1">
                <a:latin typeface="Arial"/>
                <a:cs typeface="Arial"/>
              </a:rPr>
              <a:t>A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102451" y="5849010"/>
            <a:ext cx="3282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1">
                <a:latin typeface="Arial"/>
                <a:cs typeface="Arial"/>
              </a:rPr>
              <a:t>B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94923" y="6653363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 h="0">
                <a:moveTo>
                  <a:pt x="0" y="0"/>
                </a:moveTo>
                <a:lnTo>
                  <a:pt x="485530" y="0"/>
                </a:lnTo>
                <a:lnTo>
                  <a:pt x="506472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80453" y="656540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925076" y="6212335"/>
            <a:ext cx="4023360" cy="0"/>
          </a:xfrm>
          <a:custGeom>
            <a:avLst/>
            <a:gdLst/>
            <a:ahLst/>
            <a:cxnLst/>
            <a:rect l="l" t="t" r="r" b="b"/>
            <a:pathLst>
              <a:path w="4023359" h="0">
                <a:moveTo>
                  <a:pt x="0" y="0"/>
                </a:moveTo>
                <a:lnTo>
                  <a:pt x="4023099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13461" y="6212335"/>
            <a:ext cx="4867910" cy="0"/>
          </a:xfrm>
          <a:custGeom>
            <a:avLst/>
            <a:gdLst/>
            <a:ahLst/>
            <a:cxnLst/>
            <a:rect l="l" t="t" r="r" b="b"/>
            <a:pathLst>
              <a:path w="4867909" h="0">
                <a:moveTo>
                  <a:pt x="0" y="0"/>
                </a:moveTo>
                <a:lnTo>
                  <a:pt x="4867359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2466" y="614322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90951" y="614322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0127019" y="5991808"/>
            <a:ext cx="7416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Arial"/>
                <a:cs typeface="Arial"/>
              </a:rPr>
              <a:t>1</a:t>
            </a:r>
            <a:r>
              <a:rPr dirty="0" sz="2450" spc="-80" b="1">
                <a:latin typeface="Arial"/>
                <a:cs typeface="Arial"/>
              </a:rPr>
              <a:t> </a:t>
            </a:r>
            <a:r>
              <a:rPr dirty="0" sz="2450" spc="10" b="1">
                <a:latin typeface="Arial"/>
                <a:cs typeface="Arial"/>
              </a:rPr>
              <a:t>km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10176" y="6670360"/>
            <a:ext cx="9621520" cy="1716405"/>
          </a:xfrm>
          <a:custGeom>
            <a:avLst/>
            <a:gdLst/>
            <a:ahLst/>
            <a:cxnLst/>
            <a:rect l="l" t="t" r="r" b="b"/>
            <a:pathLst>
              <a:path w="9621519" h="1716404">
                <a:moveTo>
                  <a:pt x="0" y="0"/>
                </a:moveTo>
                <a:lnTo>
                  <a:pt x="9584888" y="1709378"/>
                </a:lnTo>
                <a:lnTo>
                  <a:pt x="9620967" y="1715812"/>
                </a:lnTo>
              </a:path>
            </a:pathLst>
          </a:custGeom>
          <a:ln w="73296">
            <a:solidFill>
              <a:srgbClr val="E62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669699" y="8237485"/>
            <a:ext cx="309880" cy="285115"/>
          </a:xfrm>
          <a:custGeom>
            <a:avLst/>
            <a:gdLst/>
            <a:ahLst/>
            <a:cxnLst/>
            <a:rect l="l" t="t" r="r" b="b"/>
            <a:pathLst>
              <a:path w="309880" h="285115">
                <a:moveTo>
                  <a:pt x="50731" y="0"/>
                </a:moveTo>
                <a:lnTo>
                  <a:pt x="0" y="284507"/>
                </a:lnTo>
                <a:lnTo>
                  <a:pt x="309875" y="192993"/>
                </a:lnTo>
                <a:lnTo>
                  <a:pt x="50731" y="0"/>
                </a:lnTo>
                <a:close/>
              </a:path>
            </a:pathLst>
          </a:custGeom>
          <a:solidFill>
            <a:srgbClr val="E62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3993" y="10318022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 h="0">
                <a:moveTo>
                  <a:pt x="0" y="0"/>
                </a:moveTo>
                <a:lnTo>
                  <a:pt x="485530" y="0"/>
                </a:lnTo>
                <a:lnTo>
                  <a:pt x="506472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69524" y="1023006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366946" y="10085587"/>
            <a:ext cx="8108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80" b="1" i="1">
                <a:solidFill>
                  <a:srgbClr val="011DFF"/>
                </a:solidFill>
                <a:latin typeface="Arial"/>
                <a:cs typeface="Arial"/>
              </a:rPr>
              <a:t>t </a:t>
            </a:r>
            <a:r>
              <a:rPr dirty="0" sz="2450" spc="210" b="1" i="1">
                <a:solidFill>
                  <a:srgbClr val="011DFF"/>
                </a:solidFill>
                <a:latin typeface="Arial"/>
                <a:cs typeface="Arial"/>
              </a:rPr>
              <a:t>=</a:t>
            </a:r>
            <a:r>
              <a:rPr dirty="0" sz="2450" spc="-305" b="1" i="1">
                <a:solidFill>
                  <a:srgbClr val="011DFF"/>
                </a:solidFill>
                <a:latin typeface="Arial"/>
                <a:cs typeface="Arial"/>
              </a:rPr>
              <a:t> </a:t>
            </a:r>
            <a:r>
              <a:rPr dirty="0" sz="2450" spc="10" b="1" i="1">
                <a:solidFill>
                  <a:srgbClr val="011DFF"/>
                </a:solidFill>
                <a:latin typeface="Arial"/>
                <a:cs typeface="Arial"/>
              </a:rPr>
              <a:t>2τ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086953" y="6134181"/>
            <a:ext cx="3778250" cy="2338705"/>
          </a:xfrm>
          <a:custGeom>
            <a:avLst/>
            <a:gdLst/>
            <a:ahLst/>
            <a:cxnLst/>
            <a:rect l="l" t="t" r="r" b="b"/>
            <a:pathLst>
              <a:path w="3778250" h="2338704">
                <a:moveTo>
                  <a:pt x="3726326" y="0"/>
                </a:moveTo>
                <a:lnTo>
                  <a:pt x="877271" y="0"/>
                </a:lnTo>
                <a:lnTo>
                  <a:pt x="857051" y="4100"/>
                </a:lnTo>
                <a:lnTo>
                  <a:pt x="840509" y="15269"/>
                </a:lnTo>
                <a:lnTo>
                  <a:pt x="829341" y="31810"/>
                </a:lnTo>
                <a:lnTo>
                  <a:pt x="825241" y="52026"/>
                </a:lnTo>
                <a:lnTo>
                  <a:pt x="825241" y="1619715"/>
                </a:lnTo>
                <a:lnTo>
                  <a:pt x="0" y="2338279"/>
                </a:lnTo>
                <a:lnTo>
                  <a:pt x="1006189" y="1770234"/>
                </a:lnTo>
                <a:lnTo>
                  <a:pt x="3726326" y="1770234"/>
                </a:lnTo>
                <a:lnTo>
                  <a:pt x="3746495" y="1766185"/>
                </a:lnTo>
                <a:lnTo>
                  <a:pt x="3762926" y="1755128"/>
                </a:lnTo>
                <a:lnTo>
                  <a:pt x="3773982" y="1738699"/>
                </a:lnTo>
                <a:lnTo>
                  <a:pt x="3778031" y="1718534"/>
                </a:lnTo>
                <a:lnTo>
                  <a:pt x="3778031" y="52026"/>
                </a:lnTo>
                <a:lnTo>
                  <a:pt x="3773982" y="31810"/>
                </a:lnTo>
                <a:lnTo>
                  <a:pt x="3762926" y="15269"/>
                </a:lnTo>
                <a:lnTo>
                  <a:pt x="3746495" y="4100"/>
                </a:lnTo>
                <a:lnTo>
                  <a:pt x="37263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086959" y="6134180"/>
            <a:ext cx="3778250" cy="2338705"/>
          </a:xfrm>
          <a:custGeom>
            <a:avLst/>
            <a:gdLst/>
            <a:ahLst/>
            <a:cxnLst/>
            <a:rect l="l" t="t" r="r" b="b"/>
            <a:pathLst>
              <a:path w="3778250" h="2338704">
                <a:moveTo>
                  <a:pt x="877263" y="0"/>
                </a:moveTo>
                <a:lnTo>
                  <a:pt x="857046" y="4100"/>
                </a:lnTo>
                <a:lnTo>
                  <a:pt x="840505" y="15268"/>
                </a:lnTo>
                <a:lnTo>
                  <a:pt x="829336" y="31810"/>
                </a:lnTo>
                <a:lnTo>
                  <a:pt x="825236" y="52027"/>
                </a:lnTo>
                <a:lnTo>
                  <a:pt x="825236" y="1619715"/>
                </a:lnTo>
                <a:lnTo>
                  <a:pt x="0" y="2338279"/>
                </a:lnTo>
                <a:lnTo>
                  <a:pt x="1006186" y="1770234"/>
                </a:lnTo>
                <a:lnTo>
                  <a:pt x="3726326" y="1770234"/>
                </a:lnTo>
                <a:lnTo>
                  <a:pt x="3746492" y="1766185"/>
                </a:lnTo>
                <a:lnTo>
                  <a:pt x="3762921" y="1755128"/>
                </a:lnTo>
                <a:lnTo>
                  <a:pt x="3773977" y="1738699"/>
                </a:lnTo>
                <a:lnTo>
                  <a:pt x="3778026" y="1718534"/>
                </a:lnTo>
                <a:lnTo>
                  <a:pt x="3778026" y="52027"/>
                </a:lnTo>
                <a:lnTo>
                  <a:pt x="3773977" y="31810"/>
                </a:lnTo>
                <a:lnTo>
                  <a:pt x="3762920" y="15268"/>
                </a:lnTo>
                <a:lnTo>
                  <a:pt x="3746492" y="4100"/>
                </a:lnTo>
                <a:lnTo>
                  <a:pt x="3726326" y="0"/>
                </a:lnTo>
                <a:lnTo>
                  <a:pt x="877263" y="0"/>
                </a:lnTo>
                <a:close/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6011639" y="6183571"/>
            <a:ext cx="2753995" cy="14770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77495" marR="269875">
              <a:lnSpc>
                <a:spcPct val="129600"/>
              </a:lnSpc>
              <a:spcBef>
                <a:spcPts val="9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中间结点确认 </a:t>
            </a:r>
            <a:r>
              <a:rPr dirty="0" sz="2450" spc="15">
                <a:latin typeface="Microsoft JhengHei UI"/>
                <a:cs typeface="Microsoft JhengHei UI"/>
              </a:rPr>
              <a:t>没有发⽣冲突。</a:t>
            </a:r>
            <a:endParaRPr sz="245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dirty="0" sz="2450" spc="225">
                <a:latin typeface="Tahoma"/>
                <a:cs typeface="Tahoma"/>
              </a:rPr>
              <a:t>A</a:t>
            </a:r>
            <a:r>
              <a:rPr dirty="0" sz="2450" spc="15">
                <a:latin typeface="Microsoft JhengHei UI"/>
                <a:cs typeface="Microsoft JhengHei UI"/>
              </a:rPr>
              <a:t>只是未检测到冲突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116201" y="8570483"/>
            <a:ext cx="3144520" cy="1826895"/>
          </a:xfrm>
          <a:custGeom>
            <a:avLst/>
            <a:gdLst/>
            <a:ahLst/>
            <a:cxnLst/>
            <a:rect l="l" t="t" r="r" b="b"/>
            <a:pathLst>
              <a:path w="3144519" h="1826895">
                <a:moveTo>
                  <a:pt x="0" y="0"/>
                </a:moveTo>
                <a:lnTo>
                  <a:pt x="719546" y="1119403"/>
                </a:lnTo>
                <a:lnTo>
                  <a:pt x="719546" y="1775142"/>
                </a:lnTo>
                <a:lnTo>
                  <a:pt x="723646" y="1795308"/>
                </a:lnTo>
                <a:lnTo>
                  <a:pt x="734815" y="1811736"/>
                </a:lnTo>
                <a:lnTo>
                  <a:pt x="751356" y="1822793"/>
                </a:lnTo>
                <a:lnTo>
                  <a:pt x="771573" y="1826842"/>
                </a:lnTo>
                <a:lnTo>
                  <a:pt x="3092510" y="1826842"/>
                </a:lnTo>
                <a:lnTo>
                  <a:pt x="3112676" y="1822793"/>
                </a:lnTo>
                <a:lnTo>
                  <a:pt x="3129105" y="1811736"/>
                </a:lnTo>
                <a:lnTo>
                  <a:pt x="3140161" y="1795308"/>
                </a:lnTo>
                <a:lnTo>
                  <a:pt x="3144210" y="1775142"/>
                </a:lnTo>
                <a:lnTo>
                  <a:pt x="3144210" y="1000623"/>
                </a:lnTo>
                <a:lnTo>
                  <a:pt x="3140161" y="980407"/>
                </a:lnTo>
                <a:lnTo>
                  <a:pt x="3129105" y="963865"/>
                </a:lnTo>
                <a:lnTo>
                  <a:pt x="3112676" y="952696"/>
                </a:lnTo>
                <a:lnTo>
                  <a:pt x="3092510" y="948596"/>
                </a:lnTo>
                <a:lnTo>
                  <a:pt x="870065" y="9485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5985263" y="9715299"/>
            <a:ext cx="21259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225">
                <a:latin typeface="Tahoma"/>
                <a:cs typeface="Tahoma"/>
              </a:rPr>
              <a:t>A</a:t>
            </a:r>
            <a:r>
              <a:rPr dirty="0" sz="2450" spc="15">
                <a:latin typeface="Microsoft JhengHei UI"/>
                <a:cs typeface="Microsoft JhengHei UI"/>
              </a:rPr>
              <a:t>继续发送数据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38313" y="8241041"/>
            <a:ext cx="4082415" cy="1985010"/>
          </a:xfrm>
          <a:custGeom>
            <a:avLst/>
            <a:gdLst/>
            <a:ahLst/>
            <a:cxnLst/>
            <a:rect l="l" t="t" r="r" b="b"/>
            <a:pathLst>
              <a:path w="4082415" h="1985009">
                <a:moveTo>
                  <a:pt x="2649134" y="0"/>
                </a:moveTo>
                <a:lnTo>
                  <a:pt x="52027" y="0"/>
                </a:lnTo>
                <a:lnTo>
                  <a:pt x="31810" y="4100"/>
                </a:lnTo>
                <a:lnTo>
                  <a:pt x="15268" y="15269"/>
                </a:lnTo>
                <a:lnTo>
                  <a:pt x="4100" y="31810"/>
                </a:lnTo>
                <a:lnTo>
                  <a:pt x="0" y="52026"/>
                </a:lnTo>
                <a:lnTo>
                  <a:pt x="0" y="1141326"/>
                </a:lnTo>
                <a:lnTo>
                  <a:pt x="4100" y="1161543"/>
                </a:lnTo>
                <a:lnTo>
                  <a:pt x="15268" y="1178084"/>
                </a:lnTo>
                <a:lnTo>
                  <a:pt x="31810" y="1189253"/>
                </a:lnTo>
                <a:lnTo>
                  <a:pt x="52027" y="1193353"/>
                </a:lnTo>
                <a:lnTo>
                  <a:pt x="2515302" y="1193353"/>
                </a:lnTo>
                <a:lnTo>
                  <a:pt x="4082336" y="1984887"/>
                </a:lnTo>
                <a:lnTo>
                  <a:pt x="2700834" y="1047415"/>
                </a:lnTo>
                <a:lnTo>
                  <a:pt x="2700834" y="52026"/>
                </a:lnTo>
                <a:lnTo>
                  <a:pt x="2696784" y="31810"/>
                </a:lnTo>
                <a:lnTo>
                  <a:pt x="2685728" y="15269"/>
                </a:lnTo>
                <a:lnTo>
                  <a:pt x="2669299" y="4100"/>
                </a:lnTo>
                <a:lnTo>
                  <a:pt x="26491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38313" y="8241041"/>
            <a:ext cx="4082415" cy="1985010"/>
          </a:xfrm>
          <a:custGeom>
            <a:avLst/>
            <a:gdLst/>
            <a:ahLst/>
            <a:cxnLst/>
            <a:rect l="l" t="t" r="r" b="b"/>
            <a:pathLst>
              <a:path w="4082415" h="1985009">
                <a:moveTo>
                  <a:pt x="52027" y="0"/>
                </a:moveTo>
                <a:lnTo>
                  <a:pt x="31810" y="4100"/>
                </a:lnTo>
                <a:lnTo>
                  <a:pt x="15268" y="15268"/>
                </a:lnTo>
                <a:lnTo>
                  <a:pt x="4100" y="31810"/>
                </a:lnTo>
                <a:lnTo>
                  <a:pt x="0" y="52027"/>
                </a:lnTo>
                <a:lnTo>
                  <a:pt x="0" y="1141326"/>
                </a:lnTo>
                <a:lnTo>
                  <a:pt x="4100" y="1161543"/>
                </a:lnTo>
                <a:lnTo>
                  <a:pt x="15268" y="1178085"/>
                </a:lnTo>
                <a:lnTo>
                  <a:pt x="31810" y="1189254"/>
                </a:lnTo>
                <a:lnTo>
                  <a:pt x="52027" y="1193354"/>
                </a:lnTo>
                <a:lnTo>
                  <a:pt x="2515303" y="1193354"/>
                </a:lnTo>
                <a:lnTo>
                  <a:pt x="4082336" y="1984887"/>
                </a:lnTo>
                <a:lnTo>
                  <a:pt x="2700833" y="1047415"/>
                </a:lnTo>
                <a:lnTo>
                  <a:pt x="2700833" y="52027"/>
                </a:lnTo>
                <a:lnTo>
                  <a:pt x="2696785" y="31810"/>
                </a:lnTo>
                <a:lnTo>
                  <a:pt x="2685728" y="15268"/>
                </a:lnTo>
                <a:lnTo>
                  <a:pt x="2669299" y="4100"/>
                </a:lnTo>
                <a:lnTo>
                  <a:pt x="2649133" y="0"/>
                </a:lnTo>
                <a:lnTo>
                  <a:pt x="52027" y="0"/>
                </a:lnTo>
                <a:close/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068841" y="8237870"/>
            <a:ext cx="2440305" cy="10109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7495" marR="5080" indent="-265430">
              <a:lnSpc>
                <a:spcPct val="132000"/>
              </a:lnSpc>
              <a:spcBef>
                <a:spcPts val="95"/>
              </a:spcBef>
            </a:pPr>
            <a:r>
              <a:rPr dirty="0" sz="2450" spc="225">
                <a:latin typeface="Tahoma"/>
                <a:cs typeface="Tahoma"/>
              </a:rPr>
              <a:t>A</a:t>
            </a:r>
            <a:r>
              <a:rPr dirty="0" sz="2450" spc="15">
                <a:latin typeface="Microsoft JhengHei UI"/>
                <a:cs typeface="Microsoft JhengHei UI"/>
              </a:rPr>
              <a:t>未检测到冲突， </a:t>
            </a:r>
            <a:r>
              <a:rPr dirty="0" sz="2450" spc="15">
                <a:latin typeface="Microsoft JhengHei UI"/>
                <a:cs typeface="Microsoft JhengHei UI"/>
              </a:rPr>
              <a:t>本次发送成功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284615" y="8485693"/>
            <a:ext cx="10739755" cy="0"/>
          </a:xfrm>
          <a:custGeom>
            <a:avLst/>
            <a:gdLst/>
            <a:ahLst/>
            <a:cxnLst/>
            <a:rect l="l" t="t" r="r" b="b"/>
            <a:pathLst>
              <a:path w="10739755" h="0">
                <a:moveTo>
                  <a:pt x="0" y="0"/>
                </a:moveTo>
                <a:lnTo>
                  <a:pt x="10739379" y="0"/>
                </a:lnTo>
              </a:path>
            </a:pathLst>
          </a:custGeom>
          <a:ln w="31412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97761" y="6801549"/>
            <a:ext cx="0" cy="545465"/>
          </a:xfrm>
          <a:custGeom>
            <a:avLst/>
            <a:gdLst/>
            <a:ahLst/>
            <a:cxnLst/>
            <a:rect l="l" t="t" r="r" b="b"/>
            <a:pathLst>
              <a:path w="0" h="545465">
                <a:moveTo>
                  <a:pt x="0" y="0"/>
                </a:moveTo>
                <a:lnTo>
                  <a:pt x="0" y="544919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97761" y="7809806"/>
            <a:ext cx="0" cy="545465"/>
          </a:xfrm>
          <a:custGeom>
            <a:avLst/>
            <a:gdLst/>
            <a:ahLst/>
            <a:cxnLst/>
            <a:rect l="l" t="t" r="r" b="b"/>
            <a:pathLst>
              <a:path w="0" h="545465">
                <a:moveTo>
                  <a:pt x="0" y="0"/>
                </a:moveTo>
                <a:lnTo>
                  <a:pt x="0" y="544919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47501" y="671150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47501" y="834425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404894" y="7345702"/>
            <a:ext cx="1663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0" b="1" i="1">
                <a:solidFill>
                  <a:srgbClr val="A81B0C"/>
                </a:solidFill>
                <a:latin typeface="Arial"/>
                <a:cs typeface="Arial"/>
              </a:rPr>
              <a:t>τ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91329" y="8530973"/>
            <a:ext cx="9621520" cy="1716405"/>
          </a:xfrm>
          <a:custGeom>
            <a:avLst/>
            <a:gdLst/>
            <a:ahLst/>
            <a:cxnLst/>
            <a:rect l="l" t="t" r="r" b="b"/>
            <a:pathLst>
              <a:path w="9621519" h="1716404">
                <a:moveTo>
                  <a:pt x="9620967" y="0"/>
                </a:moveTo>
                <a:lnTo>
                  <a:pt x="36078" y="1709378"/>
                </a:lnTo>
                <a:lnTo>
                  <a:pt x="0" y="1715812"/>
                </a:lnTo>
              </a:path>
            </a:pathLst>
          </a:custGeom>
          <a:ln w="73296">
            <a:solidFill>
              <a:srgbClr val="27686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2904" y="10098097"/>
            <a:ext cx="309880" cy="285115"/>
          </a:xfrm>
          <a:custGeom>
            <a:avLst/>
            <a:gdLst/>
            <a:ahLst/>
            <a:cxnLst/>
            <a:rect l="l" t="t" r="r" b="b"/>
            <a:pathLst>
              <a:path w="309879" h="285115">
                <a:moveTo>
                  <a:pt x="259138" y="0"/>
                </a:moveTo>
                <a:lnTo>
                  <a:pt x="0" y="192992"/>
                </a:lnTo>
                <a:lnTo>
                  <a:pt x="309877" y="284507"/>
                </a:lnTo>
                <a:lnTo>
                  <a:pt x="259138" y="0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97761" y="8607002"/>
            <a:ext cx="0" cy="482600"/>
          </a:xfrm>
          <a:custGeom>
            <a:avLst/>
            <a:gdLst/>
            <a:ahLst/>
            <a:cxnLst/>
            <a:rect l="l" t="t" r="r" b="b"/>
            <a:pathLst>
              <a:path w="0" h="482600">
                <a:moveTo>
                  <a:pt x="0" y="0"/>
                </a:moveTo>
                <a:lnTo>
                  <a:pt x="0" y="48209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97761" y="9552433"/>
            <a:ext cx="0" cy="608330"/>
          </a:xfrm>
          <a:custGeom>
            <a:avLst/>
            <a:gdLst/>
            <a:ahLst/>
            <a:cxnLst/>
            <a:rect l="l" t="t" r="r" b="b"/>
            <a:pathLst>
              <a:path w="0" h="608329">
                <a:moveTo>
                  <a:pt x="0" y="0"/>
                </a:moveTo>
                <a:lnTo>
                  <a:pt x="0" y="60774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47501" y="851695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47501" y="1014970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58695" y="9089097"/>
            <a:ext cx="269240" cy="463550"/>
          </a:xfrm>
          <a:custGeom>
            <a:avLst/>
            <a:gdLst/>
            <a:ahLst/>
            <a:cxnLst/>
            <a:rect l="l" t="t" r="r" b="b"/>
            <a:pathLst>
              <a:path w="269239" h="463550">
                <a:moveTo>
                  <a:pt x="0" y="463336"/>
                </a:moveTo>
                <a:lnTo>
                  <a:pt x="268766" y="463336"/>
                </a:lnTo>
                <a:lnTo>
                  <a:pt x="268766" y="0"/>
                </a:lnTo>
                <a:lnTo>
                  <a:pt x="0" y="0"/>
                </a:lnTo>
                <a:lnTo>
                  <a:pt x="0" y="463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404894" y="9088330"/>
            <a:ext cx="1663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0" b="1" i="1">
                <a:solidFill>
                  <a:srgbClr val="A81B0C"/>
                </a:solidFill>
                <a:latin typeface="Arial"/>
                <a:cs typeface="Arial"/>
              </a:rPr>
              <a:t>τ</a:t>
            </a:r>
            <a:endParaRPr sz="245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9159795" y="715916"/>
            <a:ext cx="17849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争⽤期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776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715463"/>
                </a:lnTo>
                <a:lnTo>
                  <a:pt x="197" y="6766833"/>
                </a:lnTo>
                <a:lnTo>
                  <a:pt x="1581" y="6808260"/>
                </a:lnTo>
                <a:lnTo>
                  <a:pt x="12649" y="6866968"/>
                </a:lnTo>
                <a:lnTo>
                  <a:pt x="49226" y="6924383"/>
                </a:lnTo>
                <a:lnTo>
                  <a:pt x="106640" y="6960959"/>
                </a:lnTo>
                <a:lnTo>
                  <a:pt x="165348" y="6972028"/>
                </a:lnTo>
                <a:lnTo>
                  <a:pt x="206776" y="6973412"/>
                </a:lnTo>
                <a:lnTo>
                  <a:pt x="258146" y="6973609"/>
                </a:lnTo>
                <a:lnTo>
                  <a:pt x="12705299" y="6973609"/>
                </a:lnTo>
                <a:lnTo>
                  <a:pt x="12756671" y="6973412"/>
                </a:lnTo>
                <a:lnTo>
                  <a:pt x="12798099" y="6972028"/>
                </a:lnTo>
                <a:lnTo>
                  <a:pt x="12856802" y="6960959"/>
                </a:lnTo>
                <a:lnTo>
                  <a:pt x="12914218" y="6924383"/>
                </a:lnTo>
                <a:lnTo>
                  <a:pt x="12950799" y="6866968"/>
                </a:lnTo>
                <a:lnTo>
                  <a:pt x="12961867" y="6808260"/>
                </a:lnTo>
                <a:lnTo>
                  <a:pt x="12963250" y="6766833"/>
                </a:lnTo>
                <a:lnTo>
                  <a:pt x="12963448" y="67154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715463"/>
                </a:lnTo>
                <a:lnTo>
                  <a:pt x="12963250" y="6766833"/>
                </a:lnTo>
                <a:lnTo>
                  <a:pt x="12961867" y="6808260"/>
                </a:lnTo>
                <a:lnTo>
                  <a:pt x="12950799" y="6866968"/>
                </a:lnTo>
                <a:lnTo>
                  <a:pt x="12914218" y="6924383"/>
                </a:lnTo>
                <a:lnTo>
                  <a:pt x="12856802" y="6960959"/>
                </a:lnTo>
                <a:lnTo>
                  <a:pt x="12798099" y="6972028"/>
                </a:lnTo>
                <a:lnTo>
                  <a:pt x="12756671" y="6973411"/>
                </a:lnTo>
                <a:lnTo>
                  <a:pt x="12705299" y="6973609"/>
                </a:lnTo>
                <a:lnTo>
                  <a:pt x="258145" y="6973609"/>
                </a:lnTo>
                <a:lnTo>
                  <a:pt x="206775" y="6973411"/>
                </a:lnTo>
                <a:lnTo>
                  <a:pt x="165348" y="6972028"/>
                </a:lnTo>
                <a:lnTo>
                  <a:pt x="106640" y="6960959"/>
                </a:lnTo>
                <a:lnTo>
                  <a:pt x="49226" y="6924383"/>
                </a:lnTo>
                <a:lnTo>
                  <a:pt x="12650" y="6866968"/>
                </a:lnTo>
                <a:lnTo>
                  <a:pt x="1581" y="6808260"/>
                </a:lnTo>
                <a:lnTo>
                  <a:pt x="197" y="6766833"/>
                </a:lnTo>
                <a:lnTo>
                  <a:pt x="0" y="67154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889183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7115" y="2665707"/>
            <a:ext cx="11020425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发⽣碰撞的站在停⽌发送数据后，要</a:t>
            </a:r>
            <a:r>
              <a:rPr dirty="0" sz="2850" spc="30">
                <a:solidFill>
                  <a:srgbClr val="FF0000"/>
                </a:solidFill>
                <a:latin typeface="Microsoft JhengHei UI"/>
                <a:cs typeface="Microsoft JhengHei UI"/>
              </a:rPr>
              <a:t>推迟（退避）⼀个随机时间</a:t>
            </a:r>
            <a:r>
              <a:rPr dirty="0" sz="2850" spc="25">
                <a:latin typeface="Microsoft JhengHei UI"/>
                <a:cs typeface="Microsoft JhengHei UI"/>
              </a:rPr>
              <a:t>才能 </a:t>
            </a:r>
            <a:r>
              <a:rPr dirty="0" sz="2850" spc="30">
                <a:latin typeface="Microsoft JhengHei UI"/>
                <a:cs typeface="Microsoft JhengHei UI"/>
              </a:rPr>
              <a:t>再发送数据：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4068" y="4126333"/>
            <a:ext cx="163195" cy="98425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4068" y="6010243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4068" y="7264485"/>
            <a:ext cx="163195" cy="99441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dirty="0" sz="2150" spc="100"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0730" y="3886323"/>
            <a:ext cx="10623550" cy="4430395"/>
          </a:xfrm>
          <a:prstGeom prst="rect">
            <a:avLst/>
          </a:prstGeom>
        </p:spPr>
        <p:txBody>
          <a:bodyPr wrap="square" lIns="0" tIns="205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dirty="0" sz="2850" spc="30">
                <a:solidFill>
                  <a:srgbClr val="FF0000"/>
                </a:solidFill>
                <a:latin typeface="Microsoft JhengHei UI"/>
                <a:cs typeface="Microsoft JhengHei UI"/>
              </a:rPr>
              <a:t>基本退避时间取为争⽤期</a:t>
            </a:r>
            <a:r>
              <a:rPr dirty="0" sz="2850" spc="75">
                <a:solidFill>
                  <a:srgbClr val="FF00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5" i="1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z="2850" spc="155" i="1">
                <a:solidFill>
                  <a:srgbClr val="FF240A"/>
                </a:solidFill>
                <a:latin typeface="Arial"/>
                <a:cs typeface="Arial"/>
              </a:rPr>
              <a:t>τ</a:t>
            </a:r>
            <a:r>
              <a:rPr dirty="0" sz="2850" spc="155">
                <a:latin typeface="宋体"/>
                <a:cs typeface="宋体"/>
              </a:rPr>
              <a:t>；</a:t>
            </a:r>
            <a:endParaRPr sz="2850">
              <a:latin typeface="宋体"/>
              <a:cs typeface="宋体"/>
            </a:endParaRPr>
          </a:p>
          <a:p>
            <a:pPr marL="12700" marR="5080">
              <a:lnSpc>
                <a:spcPct val="144400"/>
              </a:lnSpc>
              <a:spcBef>
                <a:spcPts val="1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从整数集合</a:t>
            </a:r>
            <a:r>
              <a:rPr dirty="0" sz="2850" spc="10">
                <a:latin typeface="Tahoma"/>
                <a:cs typeface="Tahoma"/>
              </a:rPr>
              <a:t>[0,1,…,</a:t>
            </a:r>
            <a:r>
              <a:rPr dirty="0" sz="2850" spc="-105">
                <a:latin typeface="Tahoma"/>
                <a:cs typeface="Tahoma"/>
              </a:rPr>
              <a:t> (2</a:t>
            </a:r>
            <a:r>
              <a:rPr dirty="0" baseline="24853" sz="2850" spc="-157">
                <a:latin typeface="Tahoma"/>
                <a:cs typeface="Tahoma"/>
              </a:rPr>
              <a:t>k</a:t>
            </a:r>
            <a:r>
              <a:rPr dirty="0" baseline="24853" sz="2850" spc="-104">
                <a:latin typeface="Tahoma"/>
                <a:cs typeface="Tahoma"/>
              </a:rPr>
              <a:t> </a:t>
            </a:r>
            <a:r>
              <a:rPr dirty="0" sz="2850" spc="-180">
                <a:latin typeface="Tahoma"/>
                <a:cs typeface="Tahoma"/>
              </a:rPr>
              <a:t>-1)]</a:t>
            </a:r>
            <a:r>
              <a:rPr dirty="0" sz="2850" spc="30">
                <a:latin typeface="Microsoft JhengHei UI"/>
                <a:cs typeface="Microsoft JhengHei UI"/>
              </a:rPr>
              <a:t>中</a:t>
            </a:r>
            <a:r>
              <a:rPr dirty="0" sz="2850" spc="30">
                <a:solidFill>
                  <a:srgbClr val="FF0000"/>
                </a:solidFill>
                <a:latin typeface="Microsoft JhengHei UI"/>
                <a:cs typeface="Microsoft JhengHei UI"/>
              </a:rPr>
              <a:t>随机</a:t>
            </a:r>
            <a:r>
              <a:rPr dirty="0" sz="2850" spc="30">
                <a:latin typeface="Microsoft JhengHei UI"/>
                <a:cs typeface="Microsoft JhengHei UI"/>
              </a:rPr>
              <a:t>地取出⼀个数，记为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-70">
                <a:latin typeface="Tahoma"/>
                <a:cs typeface="Tahoma"/>
              </a:rPr>
              <a:t>r</a:t>
            </a:r>
            <a:r>
              <a:rPr dirty="0" sz="2850" spc="30">
                <a:latin typeface="Microsoft JhengHei UI"/>
                <a:cs typeface="Microsoft JhengHei UI"/>
              </a:rPr>
              <a:t>。重传所需 的时延就是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60" i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285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0000"/>
                </a:solidFill>
                <a:latin typeface="Microsoft JhengHei UI"/>
                <a:cs typeface="Microsoft JhengHei UI"/>
              </a:rPr>
              <a:t>倍的基本退避时间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参数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-30">
                <a:latin typeface="Tahoma"/>
                <a:cs typeface="Tahoma"/>
              </a:rPr>
              <a:t>k</a:t>
            </a:r>
            <a:r>
              <a:rPr dirty="0" sz="2850" spc="-95">
                <a:latin typeface="Tahoma"/>
                <a:cs typeface="Tahoma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按下⾯的公式计算：</a:t>
            </a:r>
            <a:endParaRPr sz="2850">
              <a:latin typeface="Microsoft JhengHei UI"/>
              <a:cs typeface="Microsoft JhengHei UI"/>
            </a:endParaRPr>
          </a:p>
          <a:p>
            <a:pPr marL="3270885">
              <a:lnSpc>
                <a:spcPct val="100000"/>
              </a:lnSpc>
              <a:spcBef>
                <a:spcPts val="1515"/>
              </a:spcBef>
            </a:pPr>
            <a:r>
              <a:rPr dirty="0" sz="2850" spc="10" i="1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dirty="0" sz="285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50" spc="250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285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50" spc="60" i="1">
                <a:solidFill>
                  <a:srgbClr val="FF0000"/>
                </a:solidFill>
                <a:latin typeface="Arial"/>
                <a:cs typeface="Arial"/>
              </a:rPr>
              <a:t>Min[</a:t>
            </a:r>
            <a:r>
              <a:rPr dirty="0" sz="2850" spc="30">
                <a:solidFill>
                  <a:srgbClr val="FF0000"/>
                </a:solidFill>
                <a:latin typeface="Microsoft JhengHei UI"/>
                <a:cs typeface="Microsoft JhengHei UI"/>
              </a:rPr>
              <a:t>重传次数</a:t>
            </a:r>
            <a:r>
              <a:rPr dirty="0" sz="2850" spc="5" i="1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dirty="0" sz="285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50" spc="-5" i="1">
                <a:solidFill>
                  <a:srgbClr val="FF0000"/>
                </a:solidFill>
                <a:latin typeface="Arial"/>
                <a:cs typeface="Arial"/>
              </a:rPr>
              <a:t>10]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当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 i="1">
                <a:latin typeface="Arial"/>
                <a:cs typeface="Arial"/>
              </a:rPr>
              <a:t>k</a:t>
            </a:r>
            <a:r>
              <a:rPr dirty="0" sz="2850" spc="0" i="1">
                <a:latin typeface="Arial"/>
                <a:cs typeface="Arial"/>
              </a:rPr>
              <a:t> </a:t>
            </a:r>
            <a:r>
              <a:rPr dirty="0" sz="2850" spc="350">
                <a:latin typeface="Arial"/>
                <a:cs typeface="Arial"/>
              </a:rPr>
              <a:t>≤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40">
                <a:latin typeface="Tahoma"/>
                <a:cs typeface="Tahoma"/>
              </a:rPr>
              <a:t>10</a:t>
            </a:r>
            <a:r>
              <a:rPr dirty="0" sz="2850" spc="-95">
                <a:latin typeface="Tahoma"/>
                <a:cs typeface="Tahoma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时，参数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-30">
                <a:latin typeface="Tahoma"/>
                <a:cs typeface="Tahoma"/>
              </a:rPr>
              <a:t>k</a:t>
            </a:r>
            <a:r>
              <a:rPr dirty="0" sz="2850" spc="-95">
                <a:latin typeface="Tahoma"/>
                <a:cs typeface="Tahoma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等于重传次数；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当重传达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40">
                <a:latin typeface="Tahoma"/>
                <a:cs typeface="Tahoma"/>
              </a:rPr>
              <a:t>16</a:t>
            </a:r>
            <a:r>
              <a:rPr dirty="0" sz="2850" spc="-100">
                <a:latin typeface="Tahoma"/>
                <a:cs typeface="Tahoma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次仍不能成功时即丢弃该帧，并向⾼层报告。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⼆进制指数类型退避算法</a:t>
            </a:r>
          </a:p>
        </p:txBody>
      </p:sp>
      <p:sp>
        <p:nvSpPr>
          <p:cNvPr id="13" name="object 1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933268"/>
            <a:ext cx="12641918" cy="5709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310220"/>
            <a:ext cx="11846560" cy="4913630"/>
          </a:xfrm>
          <a:custGeom>
            <a:avLst/>
            <a:gdLst/>
            <a:ahLst/>
            <a:cxnLst/>
            <a:rect l="l" t="t" r="r" b="b"/>
            <a:pathLst>
              <a:path w="11846560" h="4913630">
                <a:moveTo>
                  <a:pt x="11509356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4576476"/>
                </a:lnTo>
                <a:lnTo>
                  <a:pt x="257" y="4643493"/>
                </a:lnTo>
                <a:lnTo>
                  <a:pt x="2062" y="4697539"/>
                </a:lnTo>
                <a:lnTo>
                  <a:pt x="6962" y="4740467"/>
                </a:lnTo>
                <a:lnTo>
                  <a:pt x="36399" y="4814413"/>
                </a:lnTo>
                <a:lnTo>
                  <a:pt x="64220" y="4849031"/>
                </a:lnTo>
                <a:lnTo>
                  <a:pt x="98838" y="4876852"/>
                </a:lnTo>
                <a:lnTo>
                  <a:pt x="139122" y="4896748"/>
                </a:lnTo>
                <a:lnTo>
                  <a:pt x="215712" y="4911189"/>
                </a:lnTo>
                <a:lnTo>
                  <a:pt x="269758" y="4912994"/>
                </a:lnTo>
                <a:lnTo>
                  <a:pt x="336775" y="4913252"/>
                </a:lnTo>
                <a:lnTo>
                  <a:pt x="11509356" y="4913252"/>
                </a:lnTo>
                <a:lnTo>
                  <a:pt x="11576371" y="4912994"/>
                </a:lnTo>
                <a:lnTo>
                  <a:pt x="11630416" y="4911189"/>
                </a:lnTo>
                <a:lnTo>
                  <a:pt x="11673343" y="4906289"/>
                </a:lnTo>
                <a:lnTo>
                  <a:pt x="11747291" y="4876852"/>
                </a:lnTo>
                <a:lnTo>
                  <a:pt x="11781910" y="4849031"/>
                </a:lnTo>
                <a:lnTo>
                  <a:pt x="11809733" y="4814413"/>
                </a:lnTo>
                <a:lnTo>
                  <a:pt x="11829629" y="4774130"/>
                </a:lnTo>
                <a:lnTo>
                  <a:pt x="11844068" y="4697539"/>
                </a:lnTo>
                <a:lnTo>
                  <a:pt x="11845873" y="4643493"/>
                </a:lnTo>
                <a:lnTo>
                  <a:pt x="11846131" y="4576476"/>
                </a:lnTo>
                <a:lnTo>
                  <a:pt x="11846131" y="336775"/>
                </a:lnTo>
                <a:lnTo>
                  <a:pt x="11845873" y="269758"/>
                </a:lnTo>
                <a:lnTo>
                  <a:pt x="11844068" y="215712"/>
                </a:lnTo>
                <a:lnTo>
                  <a:pt x="11839169" y="172785"/>
                </a:lnTo>
                <a:lnTo>
                  <a:pt x="11809733" y="98838"/>
                </a:lnTo>
                <a:lnTo>
                  <a:pt x="11781910" y="64220"/>
                </a:lnTo>
                <a:lnTo>
                  <a:pt x="11747291" y="36399"/>
                </a:lnTo>
                <a:lnTo>
                  <a:pt x="11707004" y="16503"/>
                </a:lnTo>
                <a:lnTo>
                  <a:pt x="11630416" y="2062"/>
                </a:lnTo>
                <a:lnTo>
                  <a:pt x="11576371" y="257"/>
                </a:lnTo>
                <a:lnTo>
                  <a:pt x="11509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310220"/>
            <a:ext cx="11846560" cy="4913630"/>
          </a:xfrm>
          <a:custGeom>
            <a:avLst/>
            <a:gdLst/>
            <a:ahLst/>
            <a:cxnLst/>
            <a:rect l="l" t="t" r="r" b="b"/>
            <a:pathLst>
              <a:path w="11846560" h="4913630">
                <a:moveTo>
                  <a:pt x="336775" y="0"/>
                </a:moveTo>
                <a:lnTo>
                  <a:pt x="11509356" y="0"/>
                </a:lnTo>
                <a:lnTo>
                  <a:pt x="11576371" y="257"/>
                </a:lnTo>
                <a:lnTo>
                  <a:pt x="11630416" y="2062"/>
                </a:lnTo>
                <a:lnTo>
                  <a:pt x="11673343" y="6962"/>
                </a:lnTo>
                <a:lnTo>
                  <a:pt x="11747291" y="36399"/>
                </a:lnTo>
                <a:lnTo>
                  <a:pt x="11781910" y="64220"/>
                </a:lnTo>
                <a:lnTo>
                  <a:pt x="11809733" y="98838"/>
                </a:lnTo>
                <a:lnTo>
                  <a:pt x="11829629" y="139122"/>
                </a:lnTo>
                <a:lnTo>
                  <a:pt x="11844068" y="215712"/>
                </a:lnTo>
                <a:lnTo>
                  <a:pt x="11845873" y="269758"/>
                </a:lnTo>
                <a:lnTo>
                  <a:pt x="11846131" y="336775"/>
                </a:lnTo>
                <a:lnTo>
                  <a:pt x="11846131" y="4576476"/>
                </a:lnTo>
                <a:lnTo>
                  <a:pt x="11845873" y="4643493"/>
                </a:lnTo>
                <a:lnTo>
                  <a:pt x="11844068" y="4697539"/>
                </a:lnTo>
                <a:lnTo>
                  <a:pt x="11839169" y="4740467"/>
                </a:lnTo>
                <a:lnTo>
                  <a:pt x="11809733" y="4814413"/>
                </a:lnTo>
                <a:lnTo>
                  <a:pt x="11781910" y="4849031"/>
                </a:lnTo>
                <a:lnTo>
                  <a:pt x="11747291" y="4876852"/>
                </a:lnTo>
                <a:lnTo>
                  <a:pt x="11707004" y="4896748"/>
                </a:lnTo>
                <a:lnTo>
                  <a:pt x="11630416" y="4911189"/>
                </a:lnTo>
                <a:lnTo>
                  <a:pt x="11576371" y="4912994"/>
                </a:lnTo>
                <a:lnTo>
                  <a:pt x="11509356" y="4913252"/>
                </a:lnTo>
                <a:lnTo>
                  <a:pt x="336775" y="4913252"/>
                </a:lnTo>
                <a:lnTo>
                  <a:pt x="269758" y="4912994"/>
                </a:lnTo>
                <a:lnTo>
                  <a:pt x="215712" y="4911189"/>
                </a:lnTo>
                <a:lnTo>
                  <a:pt x="172785" y="4906289"/>
                </a:lnTo>
                <a:lnTo>
                  <a:pt x="98838" y="4876852"/>
                </a:lnTo>
                <a:lnTo>
                  <a:pt x="64220" y="4849031"/>
                </a:lnTo>
                <a:lnTo>
                  <a:pt x="36399" y="4814413"/>
                </a:lnTo>
                <a:lnTo>
                  <a:pt x="16503" y="4774130"/>
                </a:lnTo>
                <a:lnTo>
                  <a:pt x="2062" y="4697539"/>
                </a:lnTo>
                <a:lnTo>
                  <a:pt x="257" y="4643493"/>
                </a:lnTo>
                <a:lnTo>
                  <a:pt x="0" y="45764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08363" y="289940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363" y="3565464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8363" y="4231522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8363" y="4897579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8363" y="5563637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6548" y="2640714"/>
            <a:ext cx="9777730" cy="4022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39035">
              <a:lnSpc>
                <a:spcPct val="143300"/>
              </a:lnSpc>
              <a:spcBef>
                <a:spcPts val="100"/>
              </a:spcBef>
            </a:pPr>
            <a:r>
              <a:rPr dirty="0" sz="3050">
                <a:latin typeface="Microsoft JhengHei UI"/>
                <a:cs typeface="Microsoft JhengHei UI"/>
              </a:rPr>
              <a:t>传统粗缆总线型以太⽹⽹络直径约为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3k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3050">
                <a:latin typeface="Microsoft JhengHei UI"/>
                <a:cs typeface="Microsoft JhengHei UI"/>
              </a:rPr>
              <a:t>； 端到端的传播时延约为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15µs</a:t>
            </a:r>
            <a:r>
              <a:rPr dirty="0" sz="3050" spc="-5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3050">
                <a:latin typeface="Microsoft JhengHei UI"/>
                <a:cs typeface="Microsoft JhengHei UI"/>
              </a:rPr>
              <a:t>往返时延为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30µs</a:t>
            </a:r>
            <a:r>
              <a:rPr dirty="0" sz="3050" spc="-5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050">
                <a:latin typeface="Microsoft JhengHei UI"/>
                <a:cs typeface="Microsoft JhengHei UI"/>
              </a:rPr>
              <a:t>加上中继器等处理时延，取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争⽤期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51.2µs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3050">
                <a:latin typeface="Arial"/>
                <a:cs typeface="Arial"/>
              </a:rPr>
              <a:t>10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Mbit/s</a:t>
            </a:r>
            <a:r>
              <a:rPr dirty="0" sz="3050" spc="-15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以太⽹取</a:t>
            </a:r>
            <a:r>
              <a:rPr dirty="0" sz="3050" spc="75">
                <a:latin typeface="Microsoft JhengHei UI"/>
                <a:cs typeface="Microsoft JhengHei UI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51.2</a:t>
            </a:r>
            <a:r>
              <a:rPr dirty="0" sz="30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30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为争⽤期的⻓度。</a:t>
            </a:r>
            <a:r>
              <a:rPr dirty="0" sz="3050">
                <a:latin typeface="Microsoft JhengHei UI"/>
                <a:cs typeface="Microsoft JhengHei UI"/>
              </a:rPr>
              <a:t>对于</a:t>
            </a:r>
            <a:r>
              <a:rPr dirty="0" sz="3050">
                <a:latin typeface="Arial"/>
                <a:cs typeface="Arial"/>
              </a:rPr>
              <a:t>10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Mbit/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3050">
                <a:latin typeface="Arial"/>
                <a:cs typeface="Arial"/>
              </a:rPr>
              <a:t>s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以太⽹，在争⽤期内可发送</a:t>
            </a:r>
            <a:r>
              <a:rPr dirty="0" sz="3050" spc="75">
                <a:latin typeface="Microsoft JhengHei UI"/>
                <a:cs typeface="Microsoft JhengHei UI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512</a:t>
            </a:r>
            <a:r>
              <a:rPr dirty="0" sz="30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bit</a:t>
            </a:r>
            <a:r>
              <a:rPr dirty="0" sz="3050" spc="-5">
                <a:solidFill>
                  <a:srgbClr val="FF2600"/>
                </a:solidFill>
                <a:latin typeface="Microsoft JhengHei UI"/>
                <a:cs typeface="Microsoft JhengHei UI"/>
              </a:rPr>
              <a:t>，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即</a:t>
            </a:r>
            <a:r>
              <a:rPr dirty="0" sz="3050" spc="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64</a:t>
            </a:r>
            <a:r>
              <a:rPr dirty="0" sz="305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2600"/>
                </a:solidFill>
                <a:latin typeface="Microsoft JhengHei UI"/>
                <a:cs typeface="Microsoft JhengHei UI"/>
              </a:rPr>
              <a:t>字节</a:t>
            </a:r>
            <a:r>
              <a:rPr dirty="0" sz="305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0226" y="786059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0226" y="910395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6886" y="7613448"/>
            <a:ext cx="9839960" cy="2524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5720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以太⽹在发送数据时，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若前</a:t>
            </a:r>
            <a:r>
              <a:rPr dirty="0" sz="2850" spc="4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64</a:t>
            </a:r>
            <a:r>
              <a:rPr dirty="0" sz="2850" spc="-3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字节没有发⽣冲突</a:t>
            </a:r>
            <a:r>
              <a:rPr dirty="0" sz="2850" spc="30">
                <a:latin typeface="Microsoft JhengHei UI"/>
                <a:cs typeface="Microsoft JhengHei UI"/>
              </a:rPr>
              <a:t>，则后续的 数据就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不会发⽣冲突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940"/>
              </a:lnSpc>
              <a:spcBef>
                <a:spcPts val="33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因此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以太⽹最⼩有效帧⻓为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64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字节</a:t>
            </a:r>
            <a:r>
              <a:rPr dirty="0" sz="2850" spc="30">
                <a:latin typeface="Microsoft JhengHei UI"/>
                <a:cs typeface="Microsoft JhengHei UI"/>
              </a:rPr>
              <a:t>。⻓度⼩于</a:t>
            </a:r>
            <a:r>
              <a:rPr dirty="0" sz="2850" spc="40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64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字节的帧都 是由于冲突⽽异常中⽌的⽆效帧。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422861" y="3920188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038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81479" y="8953646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038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203023" y="4625500"/>
            <a:ext cx="0" cy="2539365"/>
          </a:xfrm>
          <a:custGeom>
            <a:avLst/>
            <a:gdLst/>
            <a:ahLst/>
            <a:cxnLst/>
            <a:rect l="l" t="t" r="r" b="b"/>
            <a:pathLst>
              <a:path w="0" h="2539365">
                <a:moveTo>
                  <a:pt x="0" y="0"/>
                </a:moveTo>
                <a:lnTo>
                  <a:pt x="0" y="2538814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203023" y="2823602"/>
            <a:ext cx="0" cy="1123950"/>
          </a:xfrm>
          <a:custGeom>
            <a:avLst/>
            <a:gdLst/>
            <a:ahLst/>
            <a:cxnLst/>
            <a:rect l="l" t="t" r="r" b="b"/>
            <a:pathLst>
              <a:path w="0" h="1123950">
                <a:moveTo>
                  <a:pt x="0" y="0"/>
                </a:moveTo>
                <a:lnTo>
                  <a:pt x="0" y="1123712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203023" y="7842499"/>
            <a:ext cx="0" cy="1134110"/>
          </a:xfrm>
          <a:custGeom>
            <a:avLst/>
            <a:gdLst/>
            <a:ahLst/>
            <a:cxnLst/>
            <a:rect l="l" t="t" r="r" b="b"/>
            <a:pathLst>
              <a:path w="0" h="1134109">
                <a:moveTo>
                  <a:pt x="0" y="0"/>
                </a:moveTo>
                <a:lnTo>
                  <a:pt x="0" y="1134062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416569" y="8854591"/>
            <a:ext cx="143510" cy="198120"/>
          </a:xfrm>
          <a:custGeom>
            <a:avLst/>
            <a:gdLst/>
            <a:ahLst/>
            <a:cxnLst/>
            <a:rect l="l" t="t" r="r" b="b"/>
            <a:pathLst>
              <a:path w="143509" h="198120">
                <a:moveTo>
                  <a:pt x="0" y="198110"/>
                </a:moveTo>
                <a:lnTo>
                  <a:pt x="143351" y="198110"/>
                </a:lnTo>
                <a:lnTo>
                  <a:pt x="143351" y="0"/>
                </a:lnTo>
                <a:lnTo>
                  <a:pt x="0" y="0"/>
                </a:lnTo>
                <a:lnTo>
                  <a:pt x="0" y="19811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948029" y="7842499"/>
            <a:ext cx="0" cy="1131570"/>
          </a:xfrm>
          <a:custGeom>
            <a:avLst/>
            <a:gdLst/>
            <a:ahLst/>
            <a:cxnLst/>
            <a:rect l="l" t="t" r="r" b="b"/>
            <a:pathLst>
              <a:path w="0" h="1131570">
                <a:moveTo>
                  <a:pt x="0" y="0"/>
                </a:moveTo>
                <a:lnTo>
                  <a:pt x="0" y="1131339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948029" y="3899536"/>
            <a:ext cx="0" cy="931544"/>
          </a:xfrm>
          <a:custGeom>
            <a:avLst/>
            <a:gdLst/>
            <a:ahLst/>
            <a:cxnLst/>
            <a:rect l="l" t="t" r="r" b="b"/>
            <a:pathLst>
              <a:path w="0" h="931545">
                <a:moveTo>
                  <a:pt x="0" y="0"/>
                </a:moveTo>
                <a:lnTo>
                  <a:pt x="0" y="931462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297870" y="3809992"/>
            <a:ext cx="143510" cy="198120"/>
          </a:xfrm>
          <a:custGeom>
            <a:avLst/>
            <a:gdLst/>
            <a:ahLst/>
            <a:cxnLst/>
            <a:rect l="l" t="t" r="r" b="b"/>
            <a:pathLst>
              <a:path w="143509" h="198120">
                <a:moveTo>
                  <a:pt x="0" y="198110"/>
                </a:moveTo>
                <a:lnTo>
                  <a:pt x="143351" y="198110"/>
                </a:lnTo>
                <a:lnTo>
                  <a:pt x="143351" y="0"/>
                </a:lnTo>
                <a:lnTo>
                  <a:pt x="0" y="0"/>
                </a:lnTo>
                <a:lnTo>
                  <a:pt x="0" y="19811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140537" y="3809992"/>
            <a:ext cx="143510" cy="198120"/>
          </a:xfrm>
          <a:custGeom>
            <a:avLst/>
            <a:gdLst/>
            <a:ahLst/>
            <a:cxnLst/>
            <a:rect l="l" t="t" r="r" b="b"/>
            <a:pathLst>
              <a:path w="143509" h="198120">
                <a:moveTo>
                  <a:pt x="0" y="198110"/>
                </a:moveTo>
                <a:lnTo>
                  <a:pt x="143351" y="198110"/>
                </a:lnTo>
                <a:lnTo>
                  <a:pt x="143351" y="0"/>
                </a:lnTo>
                <a:lnTo>
                  <a:pt x="0" y="0"/>
                </a:lnTo>
                <a:lnTo>
                  <a:pt x="0" y="19811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625367" y="4758193"/>
            <a:ext cx="0" cy="969010"/>
          </a:xfrm>
          <a:custGeom>
            <a:avLst/>
            <a:gdLst/>
            <a:ahLst/>
            <a:cxnLst/>
            <a:rect l="l" t="t" r="r" b="b"/>
            <a:pathLst>
              <a:path w="0" h="969010">
                <a:moveTo>
                  <a:pt x="0" y="0"/>
                </a:moveTo>
                <a:lnTo>
                  <a:pt x="0" y="96872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625367" y="6191150"/>
            <a:ext cx="0" cy="815975"/>
          </a:xfrm>
          <a:custGeom>
            <a:avLst/>
            <a:gdLst/>
            <a:ahLst/>
            <a:cxnLst/>
            <a:rect l="l" t="t" r="r" b="b"/>
            <a:pathLst>
              <a:path w="0" h="815975">
                <a:moveTo>
                  <a:pt x="0" y="0"/>
                </a:moveTo>
                <a:lnTo>
                  <a:pt x="0" y="81576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575106" y="466814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575106" y="699644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5223965" y="5738157"/>
            <a:ext cx="12007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750m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408653" y="5623276"/>
            <a:ext cx="0" cy="497205"/>
          </a:xfrm>
          <a:custGeom>
            <a:avLst/>
            <a:gdLst/>
            <a:ahLst/>
            <a:cxnLst/>
            <a:rect l="l" t="t" r="r" b="b"/>
            <a:pathLst>
              <a:path w="0" h="497204">
                <a:moveTo>
                  <a:pt x="0" y="0"/>
                </a:moveTo>
                <a:lnTo>
                  <a:pt x="0" y="49706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408653" y="6584573"/>
            <a:ext cx="0" cy="497205"/>
          </a:xfrm>
          <a:custGeom>
            <a:avLst/>
            <a:gdLst/>
            <a:ahLst/>
            <a:cxnLst/>
            <a:rect l="l" t="t" r="r" b="b"/>
            <a:pathLst>
              <a:path w="0" h="497204">
                <a:moveTo>
                  <a:pt x="0" y="0"/>
                </a:moveTo>
                <a:lnTo>
                  <a:pt x="0" y="49706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358393" y="553322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358393" y="707116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7115961" y="6131581"/>
            <a:ext cx="8115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750m</a:t>
            </a:r>
            <a:endParaRPr sz="24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378350" y="7888873"/>
            <a:ext cx="0" cy="198120"/>
          </a:xfrm>
          <a:custGeom>
            <a:avLst/>
            <a:gdLst/>
            <a:ahLst/>
            <a:cxnLst/>
            <a:rect l="l" t="t" r="r" b="b"/>
            <a:pathLst>
              <a:path w="0" h="198120">
                <a:moveTo>
                  <a:pt x="0" y="0"/>
                </a:moveTo>
                <a:lnTo>
                  <a:pt x="0" y="19783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378350" y="8550941"/>
            <a:ext cx="0" cy="198120"/>
          </a:xfrm>
          <a:custGeom>
            <a:avLst/>
            <a:gdLst/>
            <a:ahLst/>
            <a:cxnLst/>
            <a:rect l="l" t="t" r="r" b="b"/>
            <a:pathLst>
              <a:path w="0" h="198120">
                <a:moveTo>
                  <a:pt x="0" y="0"/>
                </a:moveTo>
                <a:lnTo>
                  <a:pt x="0" y="19783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328089" y="779882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328089" y="873830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7033284" y="8097948"/>
            <a:ext cx="636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50m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601543" y="9300579"/>
            <a:ext cx="789940" cy="0"/>
          </a:xfrm>
          <a:custGeom>
            <a:avLst/>
            <a:gdLst/>
            <a:ahLst/>
            <a:cxnLst/>
            <a:rect l="l" t="t" r="r" b="b"/>
            <a:pathLst>
              <a:path w="789940" h="0">
                <a:moveTo>
                  <a:pt x="0" y="0"/>
                </a:moveTo>
                <a:lnTo>
                  <a:pt x="78984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793235" y="9300579"/>
            <a:ext cx="789940" cy="0"/>
          </a:xfrm>
          <a:custGeom>
            <a:avLst/>
            <a:gdLst/>
            <a:ahLst/>
            <a:cxnLst/>
            <a:rect l="l" t="t" r="r" b="b"/>
            <a:pathLst>
              <a:path w="789940" h="0">
                <a:moveTo>
                  <a:pt x="0" y="0"/>
                </a:moveTo>
                <a:lnTo>
                  <a:pt x="78983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380904" y="92503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703186" y="92503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5629273" y="9079703"/>
            <a:ext cx="8115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500m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277943" y="3663799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 h="0">
                <a:moveTo>
                  <a:pt x="0" y="0"/>
                </a:moveTo>
                <a:lnTo>
                  <a:pt x="71356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8981035" y="361353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400882" y="361353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4679479" y="7164314"/>
            <a:ext cx="1047115" cy="678815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8034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1420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转发器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927105" y="2975842"/>
            <a:ext cx="0" cy="198120"/>
          </a:xfrm>
          <a:custGeom>
            <a:avLst/>
            <a:gdLst/>
            <a:ahLst/>
            <a:cxnLst/>
            <a:rect l="l" t="t" r="r" b="b"/>
            <a:pathLst>
              <a:path w="0" h="198119">
                <a:moveTo>
                  <a:pt x="0" y="0"/>
                </a:moveTo>
                <a:lnTo>
                  <a:pt x="0" y="19783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927105" y="3637909"/>
            <a:ext cx="0" cy="198120"/>
          </a:xfrm>
          <a:custGeom>
            <a:avLst/>
            <a:gdLst/>
            <a:ahLst/>
            <a:cxnLst/>
            <a:rect l="l" t="t" r="r" b="b"/>
            <a:pathLst>
              <a:path w="0" h="198120">
                <a:moveTo>
                  <a:pt x="0" y="0"/>
                </a:moveTo>
                <a:lnTo>
                  <a:pt x="0" y="19783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876845" y="288579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76845" y="382527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4462785" y="3184916"/>
            <a:ext cx="636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50m</a:t>
            </a:r>
            <a:endParaRPr sz="24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6478232" y="3397332"/>
            <a:ext cx="16833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25500" algn="l"/>
              </a:tabLst>
            </a:pPr>
            <a:r>
              <a:rPr dirty="0" u="heavy" baseline="37414" sz="3675" spc="0"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 </a:t>
            </a:r>
            <a:r>
              <a:rPr dirty="0" u="heavy" baseline="37414" sz="3675" spc="0">
                <a:uFill>
                  <a:solidFill>
                    <a:srgbClr val="414141"/>
                  </a:solidFill>
                </a:uFill>
                <a:latin typeface="Arial"/>
                <a:cs typeface="Arial"/>
              </a:rPr>
              <a:t>	</a:t>
            </a:r>
            <a:r>
              <a:rPr dirty="0" baseline="37414" sz="3675" spc="-330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500m</a:t>
            </a:r>
            <a:endParaRPr sz="24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679479" y="3933751"/>
            <a:ext cx="1047115" cy="692150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9431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1530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转发器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948029" y="5509184"/>
            <a:ext cx="0" cy="1655445"/>
          </a:xfrm>
          <a:custGeom>
            <a:avLst/>
            <a:gdLst/>
            <a:ahLst/>
            <a:cxnLst/>
            <a:rect l="l" t="t" r="r" b="b"/>
            <a:pathLst>
              <a:path w="0" h="1655445">
                <a:moveTo>
                  <a:pt x="0" y="0"/>
                </a:moveTo>
                <a:lnTo>
                  <a:pt x="0" y="165513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424484" y="7164314"/>
            <a:ext cx="1047115" cy="678815"/>
          </a:xfrm>
          <a:custGeom>
            <a:avLst/>
            <a:gdLst/>
            <a:ahLst/>
            <a:cxnLst/>
            <a:rect l="l" t="t" r="r" b="b"/>
            <a:pathLst>
              <a:path w="1047115" h="678815">
                <a:moveTo>
                  <a:pt x="0" y="678185"/>
                </a:moveTo>
                <a:lnTo>
                  <a:pt x="1047088" y="678185"/>
                </a:lnTo>
                <a:lnTo>
                  <a:pt x="1047088" y="0"/>
                </a:lnTo>
                <a:lnTo>
                  <a:pt x="0" y="0"/>
                </a:lnTo>
                <a:lnTo>
                  <a:pt x="0" y="678185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6424484" y="7330927"/>
            <a:ext cx="10471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转发器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424484" y="4830998"/>
            <a:ext cx="1047115" cy="678815"/>
          </a:xfrm>
          <a:prstGeom prst="rect">
            <a:avLst/>
          </a:prstGeom>
          <a:solidFill>
            <a:srgbClr val="276865"/>
          </a:solidFill>
        </p:spPr>
        <p:txBody>
          <a:bodyPr wrap="square" lIns="0" tIns="18034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1420"/>
              </a:spcBef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转发器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5713626" y="2718778"/>
            <a:ext cx="143510" cy="198120"/>
          </a:xfrm>
          <a:custGeom>
            <a:avLst/>
            <a:gdLst/>
            <a:ahLst/>
            <a:cxnLst/>
            <a:rect l="l" t="t" r="r" b="b"/>
            <a:pathLst>
              <a:path w="143509" h="198119">
                <a:moveTo>
                  <a:pt x="0" y="198110"/>
                </a:moveTo>
                <a:lnTo>
                  <a:pt x="143351" y="198110"/>
                </a:lnTo>
                <a:lnTo>
                  <a:pt x="143351" y="0"/>
                </a:lnTo>
                <a:lnTo>
                  <a:pt x="0" y="0"/>
                </a:lnTo>
                <a:lnTo>
                  <a:pt x="0" y="19811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056361" y="2819446"/>
            <a:ext cx="2658745" cy="0"/>
          </a:xfrm>
          <a:custGeom>
            <a:avLst/>
            <a:gdLst/>
            <a:ahLst/>
            <a:cxnLst/>
            <a:rect l="l" t="t" r="r" b="b"/>
            <a:pathLst>
              <a:path w="2658744" h="0">
                <a:moveTo>
                  <a:pt x="0" y="0"/>
                </a:moveTo>
                <a:lnTo>
                  <a:pt x="2658213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816453" y="2531865"/>
            <a:ext cx="526415" cy="0"/>
          </a:xfrm>
          <a:custGeom>
            <a:avLst/>
            <a:gdLst/>
            <a:ahLst/>
            <a:cxnLst/>
            <a:rect l="l" t="t" r="r" b="b"/>
            <a:pathLst>
              <a:path w="526415" h="0">
                <a:moveTo>
                  <a:pt x="0" y="0"/>
                </a:moveTo>
                <a:lnTo>
                  <a:pt x="52622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316337" y="2531865"/>
            <a:ext cx="526415" cy="0"/>
          </a:xfrm>
          <a:custGeom>
            <a:avLst/>
            <a:gdLst/>
            <a:ahLst/>
            <a:cxnLst/>
            <a:rect l="l" t="t" r="r" b="b"/>
            <a:pathLst>
              <a:path w="526415" h="0">
                <a:moveTo>
                  <a:pt x="0" y="0"/>
                </a:moveTo>
                <a:lnTo>
                  <a:pt x="52622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332203" y="248160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226288" y="248160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13888761" y="2310987"/>
            <a:ext cx="8115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500m</a:t>
            </a:r>
            <a:endParaRPr sz="24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913010" y="2718778"/>
            <a:ext cx="143510" cy="198120"/>
          </a:xfrm>
          <a:custGeom>
            <a:avLst/>
            <a:gdLst/>
            <a:ahLst/>
            <a:cxnLst/>
            <a:rect l="l" t="t" r="r" b="b"/>
            <a:pathLst>
              <a:path w="143509" h="198119">
                <a:moveTo>
                  <a:pt x="0" y="198110"/>
                </a:moveTo>
                <a:lnTo>
                  <a:pt x="143351" y="198110"/>
                </a:lnTo>
                <a:lnTo>
                  <a:pt x="143351" y="0"/>
                </a:lnTo>
                <a:lnTo>
                  <a:pt x="0" y="0"/>
                </a:lnTo>
                <a:lnTo>
                  <a:pt x="0" y="19811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552865" y="8871136"/>
            <a:ext cx="143510" cy="198120"/>
          </a:xfrm>
          <a:custGeom>
            <a:avLst/>
            <a:gdLst/>
            <a:ahLst/>
            <a:cxnLst/>
            <a:rect l="l" t="t" r="r" b="b"/>
            <a:pathLst>
              <a:path w="143509" h="198120">
                <a:moveTo>
                  <a:pt x="0" y="198110"/>
                </a:moveTo>
                <a:lnTo>
                  <a:pt x="143351" y="198110"/>
                </a:lnTo>
                <a:lnTo>
                  <a:pt x="143351" y="0"/>
                </a:lnTo>
                <a:lnTo>
                  <a:pt x="0" y="0"/>
                </a:lnTo>
                <a:lnTo>
                  <a:pt x="0" y="19811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5286352" y="9716877"/>
            <a:ext cx="161417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5</a:t>
            </a:r>
            <a:r>
              <a:rPr dirty="0" sz="2850" spc="0">
                <a:latin typeface="Arial"/>
                <a:cs typeface="Arial"/>
              </a:rPr>
              <a:t>-</a:t>
            </a:r>
            <a:r>
              <a:rPr dirty="0" sz="2850" spc="10">
                <a:latin typeface="Arial"/>
                <a:cs typeface="Arial"/>
              </a:rPr>
              <a:t>4</a:t>
            </a:r>
            <a:r>
              <a:rPr dirty="0" sz="2850" spc="5">
                <a:latin typeface="Arial"/>
                <a:cs typeface="Arial"/>
              </a:rPr>
              <a:t>-3</a:t>
            </a:r>
            <a:r>
              <a:rPr dirty="0" sz="2850" spc="30">
                <a:latin typeface="Microsoft JhengHei UI"/>
                <a:cs typeface="Microsoft JhengHei UI"/>
              </a:rPr>
              <a:t>规则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争⽤期的⻓度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9752" y="3064010"/>
            <a:ext cx="550545" cy="0"/>
          </a:xfrm>
          <a:custGeom>
            <a:avLst/>
            <a:gdLst/>
            <a:ahLst/>
            <a:cxnLst/>
            <a:rect l="l" t="t" r="r" b="b"/>
            <a:pathLst>
              <a:path w="550545" h="0">
                <a:moveTo>
                  <a:pt x="0" y="0"/>
                </a:moveTo>
                <a:lnTo>
                  <a:pt x="550006" y="0"/>
                </a:lnTo>
              </a:path>
            </a:pathLst>
          </a:custGeom>
          <a:ln w="315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14171" y="3052488"/>
            <a:ext cx="481330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00" spc="-315" i="1">
                <a:latin typeface="Palatino Linotype"/>
                <a:cs typeface="Palatino Linotype"/>
              </a:rPr>
              <a:t>D</a:t>
            </a:r>
            <a:r>
              <a:rPr dirty="0" baseline="-17094" sz="3900" spc="7" i="1">
                <a:latin typeface="Palatino Linotype"/>
                <a:cs typeface="Palatino Linotype"/>
              </a:rPr>
              <a:t>s</a:t>
            </a:r>
            <a:endParaRPr baseline="-17094" sz="39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9882" y="2699095"/>
            <a:ext cx="1781810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24205" algn="l"/>
                <a:tab pos="1208405" algn="l"/>
              </a:tabLst>
            </a:pPr>
            <a:r>
              <a:rPr dirty="0" baseline="41291" sz="5550" spc="52" i="1">
                <a:latin typeface="Palatino Linotype"/>
                <a:cs typeface="Palatino Linotype"/>
              </a:rPr>
              <a:t>F</a:t>
            </a:r>
            <a:r>
              <a:rPr dirty="0" baseline="39529" sz="3900" spc="52" i="1">
                <a:latin typeface="Palatino Linotype"/>
                <a:cs typeface="Palatino Linotype"/>
              </a:rPr>
              <a:t>l	</a:t>
            </a:r>
            <a:r>
              <a:rPr dirty="0" sz="3700" spc="505">
                <a:latin typeface="Century Gothic"/>
                <a:cs typeface="Century Gothic"/>
              </a:rPr>
              <a:t>≥	</a:t>
            </a:r>
            <a:r>
              <a:rPr dirty="0" sz="3700" spc="-204">
                <a:latin typeface="Arial"/>
                <a:cs typeface="Arial"/>
              </a:rPr>
              <a:t>2</a:t>
            </a:r>
            <a:r>
              <a:rPr dirty="0" sz="3700" spc="-90">
                <a:latin typeface="Arial"/>
                <a:cs typeface="Arial"/>
              </a:rPr>
              <a:t> </a:t>
            </a:r>
            <a:r>
              <a:rPr dirty="0" sz="3700" spc="130" i="1">
                <a:latin typeface="Arial"/>
                <a:cs typeface="Arial"/>
              </a:rPr>
              <a:t>τ</a:t>
            </a:r>
            <a:endParaRPr sz="3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43492" y="3714953"/>
            <a:ext cx="2874010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00" spc="-35" i="1">
                <a:latin typeface="Palatino Linotype"/>
                <a:cs typeface="Palatino Linotype"/>
              </a:rPr>
              <a:t>F</a:t>
            </a:r>
            <a:r>
              <a:rPr dirty="0" baseline="-20299" sz="3900" spc="-52" i="1">
                <a:latin typeface="Palatino Linotype"/>
                <a:cs typeface="Palatino Linotype"/>
              </a:rPr>
              <a:t>lmin </a:t>
            </a:r>
            <a:r>
              <a:rPr dirty="0" sz="3700" spc="375">
                <a:latin typeface="Arial"/>
                <a:cs typeface="Arial"/>
              </a:rPr>
              <a:t>= </a:t>
            </a:r>
            <a:r>
              <a:rPr dirty="0" sz="3700" spc="-35">
                <a:latin typeface="Arial"/>
                <a:cs typeface="Arial"/>
              </a:rPr>
              <a:t>2</a:t>
            </a:r>
            <a:r>
              <a:rPr dirty="0" sz="3700" spc="-35" i="1">
                <a:latin typeface="Arial"/>
                <a:cs typeface="Arial"/>
              </a:rPr>
              <a:t>τ </a:t>
            </a:r>
            <a:r>
              <a:rPr dirty="0" sz="3700" spc="125">
                <a:latin typeface="Century Gothic"/>
                <a:cs typeface="Century Gothic"/>
              </a:rPr>
              <a:t>×</a:t>
            </a:r>
            <a:r>
              <a:rPr dirty="0" sz="3700" spc="-665">
                <a:latin typeface="Century Gothic"/>
                <a:cs typeface="Century Gothic"/>
              </a:rPr>
              <a:t> </a:t>
            </a:r>
            <a:r>
              <a:rPr dirty="0" sz="3700" spc="-165" i="1">
                <a:latin typeface="Palatino Linotype"/>
                <a:cs typeface="Palatino Linotype"/>
              </a:rPr>
              <a:t>D</a:t>
            </a:r>
            <a:r>
              <a:rPr dirty="0" baseline="-20299" sz="3900" spc="-247" i="1">
                <a:latin typeface="Palatino Linotype"/>
                <a:cs typeface="Palatino Linotype"/>
              </a:rPr>
              <a:t>s</a:t>
            </a:r>
            <a:endParaRPr baseline="-20299" sz="39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最⼩帧⻓计算</a:t>
            </a:r>
          </a:p>
        </p:txBody>
      </p:sp>
      <p:sp>
        <p:nvSpPr>
          <p:cNvPr id="11" name="object 11"/>
          <p:cNvSpPr/>
          <p:nvPr/>
        </p:nvSpPr>
        <p:spPr>
          <a:xfrm>
            <a:off x="6083584" y="4803518"/>
            <a:ext cx="13758743" cy="4383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81478" y="5180470"/>
            <a:ext cx="12963525" cy="3587750"/>
          </a:xfrm>
          <a:custGeom>
            <a:avLst/>
            <a:gdLst/>
            <a:ahLst/>
            <a:cxnLst/>
            <a:rect l="l" t="t" r="r" b="b"/>
            <a:pathLst>
              <a:path w="12963525" h="3587750">
                <a:moveTo>
                  <a:pt x="12704806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329359"/>
                </a:lnTo>
                <a:lnTo>
                  <a:pt x="197" y="3380729"/>
                </a:lnTo>
                <a:lnTo>
                  <a:pt x="1581" y="3422156"/>
                </a:lnTo>
                <a:lnTo>
                  <a:pt x="12649" y="3480864"/>
                </a:lnTo>
                <a:lnTo>
                  <a:pt x="49226" y="3538278"/>
                </a:lnTo>
                <a:lnTo>
                  <a:pt x="106640" y="3574854"/>
                </a:lnTo>
                <a:lnTo>
                  <a:pt x="165348" y="3585924"/>
                </a:lnTo>
                <a:lnTo>
                  <a:pt x="206776" y="3587307"/>
                </a:lnTo>
                <a:lnTo>
                  <a:pt x="258146" y="3587505"/>
                </a:lnTo>
                <a:lnTo>
                  <a:pt x="12704806" y="3587505"/>
                </a:lnTo>
                <a:lnTo>
                  <a:pt x="12756179" y="3587307"/>
                </a:lnTo>
                <a:lnTo>
                  <a:pt x="12797609" y="3585924"/>
                </a:lnTo>
                <a:lnTo>
                  <a:pt x="12856320" y="3574854"/>
                </a:lnTo>
                <a:lnTo>
                  <a:pt x="12913727" y="3538278"/>
                </a:lnTo>
                <a:lnTo>
                  <a:pt x="12950307" y="3480864"/>
                </a:lnTo>
                <a:lnTo>
                  <a:pt x="12961374" y="3422156"/>
                </a:lnTo>
                <a:lnTo>
                  <a:pt x="12962758" y="3380729"/>
                </a:lnTo>
                <a:lnTo>
                  <a:pt x="12962956" y="3329359"/>
                </a:lnTo>
                <a:lnTo>
                  <a:pt x="12962956" y="258146"/>
                </a:lnTo>
                <a:lnTo>
                  <a:pt x="12962758" y="206776"/>
                </a:lnTo>
                <a:lnTo>
                  <a:pt x="12961374" y="165348"/>
                </a:lnTo>
                <a:lnTo>
                  <a:pt x="12950307" y="106640"/>
                </a:lnTo>
                <a:lnTo>
                  <a:pt x="12913727" y="49226"/>
                </a:lnTo>
                <a:lnTo>
                  <a:pt x="12856320" y="12649"/>
                </a:lnTo>
                <a:lnTo>
                  <a:pt x="12797609" y="1581"/>
                </a:lnTo>
                <a:lnTo>
                  <a:pt x="12756179" y="197"/>
                </a:lnTo>
                <a:lnTo>
                  <a:pt x="12704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81478" y="5180470"/>
            <a:ext cx="12963525" cy="3587750"/>
          </a:xfrm>
          <a:custGeom>
            <a:avLst/>
            <a:gdLst/>
            <a:ahLst/>
            <a:cxnLst/>
            <a:rect l="l" t="t" r="r" b="b"/>
            <a:pathLst>
              <a:path w="12963525" h="3587750">
                <a:moveTo>
                  <a:pt x="258145" y="0"/>
                </a:moveTo>
                <a:lnTo>
                  <a:pt x="12704806" y="0"/>
                </a:lnTo>
                <a:lnTo>
                  <a:pt x="12756179" y="197"/>
                </a:lnTo>
                <a:lnTo>
                  <a:pt x="12797609" y="1581"/>
                </a:lnTo>
                <a:lnTo>
                  <a:pt x="12856320" y="12650"/>
                </a:lnTo>
                <a:lnTo>
                  <a:pt x="12913727" y="49226"/>
                </a:lnTo>
                <a:lnTo>
                  <a:pt x="12950307" y="106640"/>
                </a:lnTo>
                <a:lnTo>
                  <a:pt x="12961374" y="165348"/>
                </a:lnTo>
                <a:lnTo>
                  <a:pt x="12962758" y="206775"/>
                </a:lnTo>
                <a:lnTo>
                  <a:pt x="12962956" y="258145"/>
                </a:lnTo>
                <a:lnTo>
                  <a:pt x="12962956" y="3329359"/>
                </a:lnTo>
                <a:lnTo>
                  <a:pt x="12962758" y="3380729"/>
                </a:lnTo>
                <a:lnTo>
                  <a:pt x="12961374" y="3422156"/>
                </a:lnTo>
                <a:lnTo>
                  <a:pt x="12950307" y="3480864"/>
                </a:lnTo>
                <a:lnTo>
                  <a:pt x="12913727" y="3538278"/>
                </a:lnTo>
                <a:lnTo>
                  <a:pt x="12856320" y="3574854"/>
                </a:lnTo>
                <a:lnTo>
                  <a:pt x="12797609" y="3585924"/>
                </a:lnTo>
                <a:lnTo>
                  <a:pt x="12756179" y="3587307"/>
                </a:lnTo>
                <a:lnTo>
                  <a:pt x="12704806" y="3587505"/>
                </a:lnTo>
                <a:lnTo>
                  <a:pt x="258145" y="3587505"/>
                </a:lnTo>
                <a:lnTo>
                  <a:pt x="206775" y="3587307"/>
                </a:lnTo>
                <a:lnTo>
                  <a:pt x="165348" y="3585924"/>
                </a:lnTo>
                <a:lnTo>
                  <a:pt x="106640" y="3574854"/>
                </a:lnTo>
                <a:lnTo>
                  <a:pt x="49226" y="3538278"/>
                </a:lnTo>
                <a:lnTo>
                  <a:pt x="12650" y="3480864"/>
                </a:lnTo>
                <a:lnTo>
                  <a:pt x="1581" y="3422156"/>
                </a:lnTo>
                <a:lnTo>
                  <a:pt x="197" y="3380729"/>
                </a:lnTo>
                <a:lnTo>
                  <a:pt x="0" y="332935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040995" y="5964671"/>
            <a:ext cx="12573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32723" y="5708605"/>
            <a:ext cx="6230620" cy="1985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6370">
              <a:lnSpc>
                <a:spcPct val="142900"/>
              </a:lnSpc>
              <a:spcBef>
                <a:spcPts val="100"/>
              </a:spcBef>
            </a:pPr>
            <a:r>
              <a:rPr dirty="0" sz="3000">
                <a:latin typeface="Microsoft JhengHei UI"/>
                <a:cs typeface="Microsoft JhengHei UI"/>
              </a:rPr>
              <a:t>信道⻓度</a:t>
            </a:r>
            <a:r>
              <a:rPr dirty="0" sz="3000">
                <a:latin typeface="Arial"/>
                <a:cs typeface="Arial"/>
              </a:rPr>
              <a:t>6</a:t>
            </a:r>
            <a:r>
              <a:rPr dirty="0" sz="3000">
                <a:latin typeface="Microsoft JhengHei UI"/>
                <a:cs typeface="Microsoft JhengHei UI"/>
              </a:rPr>
              <a:t>公⾥，信号在信道中的传 </a:t>
            </a:r>
            <a:r>
              <a:rPr dirty="0" sz="3000">
                <a:latin typeface="Microsoft JhengHei UI"/>
                <a:cs typeface="Microsoft JhengHei UI"/>
              </a:rPr>
              <a:t>播速率为</a:t>
            </a:r>
            <a:r>
              <a:rPr dirty="0" sz="3000">
                <a:latin typeface="Arial"/>
                <a:cs typeface="Arial"/>
              </a:rPr>
              <a:t>200</a:t>
            </a:r>
            <a:r>
              <a:rPr dirty="0" sz="3000" spc="-5">
                <a:latin typeface="Arial"/>
                <a:cs typeface="Arial"/>
              </a:rPr>
              <a:t>m/</a:t>
            </a:r>
            <a:r>
              <a:rPr dirty="0" sz="3000">
                <a:latin typeface="Arial"/>
                <a:cs typeface="Arial"/>
              </a:rPr>
              <a:t>µs</a:t>
            </a:r>
            <a:r>
              <a:rPr dirty="0" sz="3000">
                <a:latin typeface="Microsoft JhengHei UI"/>
                <a:cs typeface="Microsoft JhengHei UI"/>
              </a:rPr>
              <a:t>，数据传输速率为</a:t>
            </a:r>
            <a:endParaRPr sz="30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3000" spc="-5">
                <a:latin typeface="Arial"/>
                <a:cs typeface="Arial"/>
              </a:rPr>
              <a:t>20Mb/s</a:t>
            </a:r>
            <a:r>
              <a:rPr dirty="0" sz="3000">
                <a:latin typeface="Microsoft JhengHei UI"/>
                <a:cs typeface="Microsoft JhengHei UI"/>
              </a:rPr>
              <a:t>。求满⾜该信道的最⼩帧⻓。</a:t>
            </a:r>
            <a:endParaRPr sz="30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04663" y="5497412"/>
            <a:ext cx="3851275" cy="27216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476884">
              <a:lnSpc>
                <a:spcPct val="100000"/>
              </a:lnSpc>
              <a:spcBef>
                <a:spcPts val="130"/>
              </a:spcBef>
            </a:pPr>
            <a:r>
              <a:rPr dirty="0" sz="3100" spc="125" i="1">
                <a:latin typeface="Arial"/>
                <a:cs typeface="Arial"/>
              </a:rPr>
              <a:t>τ </a:t>
            </a:r>
            <a:r>
              <a:rPr dirty="0" sz="3100" spc="330">
                <a:latin typeface="Arial"/>
                <a:cs typeface="Arial"/>
              </a:rPr>
              <a:t>=</a:t>
            </a:r>
            <a:r>
              <a:rPr dirty="0" sz="3100" spc="-130">
                <a:latin typeface="Arial"/>
                <a:cs typeface="Arial"/>
              </a:rPr>
              <a:t> </a:t>
            </a:r>
            <a:r>
              <a:rPr dirty="0" sz="3100" spc="-100">
                <a:latin typeface="Arial"/>
                <a:cs typeface="Arial"/>
              </a:rPr>
              <a:t>6000/200</a:t>
            </a:r>
            <a:endParaRPr sz="3100">
              <a:latin typeface="Arial"/>
              <a:cs typeface="Arial"/>
            </a:endParaRPr>
          </a:p>
          <a:p>
            <a:pPr marL="854075">
              <a:lnSpc>
                <a:spcPct val="100000"/>
              </a:lnSpc>
              <a:spcBef>
                <a:spcPts val="15"/>
              </a:spcBef>
            </a:pPr>
            <a:r>
              <a:rPr dirty="0" sz="3100" spc="330">
                <a:latin typeface="Arial"/>
                <a:cs typeface="Arial"/>
              </a:rPr>
              <a:t>=</a:t>
            </a:r>
            <a:r>
              <a:rPr dirty="0" sz="3100" spc="-5">
                <a:latin typeface="Arial"/>
                <a:cs typeface="Arial"/>
              </a:rPr>
              <a:t> </a:t>
            </a:r>
            <a:r>
              <a:rPr dirty="0" sz="3100" spc="-90">
                <a:latin typeface="Arial"/>
                <a:cs typeface="Arial"/>
              </a:rPr>
              <a:t>30</a:t>
            </a:r>
            <a:r>
              <a:rPr dirty="0" sz="3100" spc="-90" i="1">
                <a:latin typeface="Arial"/>
                <a:cs typeface="Arial"/>
              </a:rPr>
              <a:t>μ</a:t>
            </a:r>
            <a:r>
              <a:rPr dirty="0" sz="3100" spc="-90" i="1">
                <a:latin typeface="Palatino Linotype"/>
                <a:cs typeface="Palatino Linotype"/>
              </a:rPr>
              <a:t>s</a:t>
            </a:r>
            <a:endParaRPr sz="3100">
              <a:latin typeface="Palatino Linotype"/>
              <a:cs typeface="Palatino Linotype"/>
            </a:endParaRPr>
          </a:p>
          <a:p>
            <a:pPr marL="854075">
              <a:lnSpc>
                <a:spcPct val="100000"/>
              </a:lnSpc>
              <a:spcBef>
                <a:spcPts val="1170"/>
              </a:spcBef>
            </a:pPr>
            <a:r>
              <a:rPr dirty="0" sz="3100" spc="330">
                <a:latin typeface="Arial"/>
                <a:cs typeface="Arial"/>
              </a:rPr>
              <a:t>= </a:t>
            </a:r>
            <a:r>
              <a:rPr dirty="0" sz="3100" spc="-160">
                <a:latin typeface="Arial"/>
                <a:cs typeface="Arial"/>
              </a:rPr>
              <a:t>30 </a:t>
            </a:r>
            <a:r>
              <a:rPr dirty="0" sz="3100" spc="125">
                <a:latin typeface="Century Gothic"/>
                <a:cs typeface="Century Gothic"/>
              </a:rPr>
              <a:t>×</a:t>
            </a:r>
            <a:r>
              <a:rPr dirty="0" sz="3100" spc="-530">
                <a:latin typeface="Century Gothic"/>
                <a:cs typeface="Century Gothic"/>
              </a:rPr>
              <a:t> </a:t>
            </a:r>
            <a:r>
              <a:rPr dirty="0" sz="3100" spc="-45">
                <a:latin typeface="Arial"/>
                <a:cs typeface="Arial"/>
              </a:rPr>
              <a:t>10</a:t>
            </a:r>
            <a:r>
              <a:rPr dirty="0" baseline="29040" sz="3300" spc="-67">
                <a:latin typeface="Century Gothic"/>
                <a:cs typeface="Century Gothic"/>
              </a:rPr>
              <a:t>−</a:t>
            </a:r>
            <a:r>
              <a:rPr dirty="0" baseline="29040" sz="3300" spc="-67">
                <a:latin typeface="Arial"/>
                <a:cs typeface="Arial"/>
              </a:rPr>
              <a:t>6</a:t>
            </a:r>
            <a:r>
              <a:rPr dirty="0" sz="3100" spc="-45" i="1">
                <a:latin typeface="Palatino Linotype"/>
                <a:cs typeface="Palatino Linotype"/>
              </a:rPr>
              <a:t>s</a:t>
            </a:r>
            <a:endParaRPr sz="31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dirty="0" sz="3100" spc="-30" i="1">
                <a:latin typeface="Palatino Linotype"/>
                <a:cs typeface="Palatino Linotype"/>
              </a:rPr>
              <a:t>F</a:t>
            </a:r>
            <a:r>
              <a:rPr dirty="0" baseline="-20202" sz="3300" spc="-44" i="1">
                <a:latin typeface="Palatino Linotype"/>
                <a:cs typeface="Palatino Linotype"/>
              </a:rPr>
              <a:t>lmin</a:t>
            </a:r>
            <a:r>
              <a:rPr dirty="0" baseline="-20202" sz="3300" spc="75" i="1">
                <a:latin typeface="Palatino Linotype"/>
                <a:cs typeface="Palatino Linotype"/>
              </a:rPr>
              <a:t> </a:t>
            </a:r>
            <a:r>
              <a:rPr dirty="0" sz="3100" spc="330">
                <a:latin typeface="Arial"/>
                <a:cs typeface="Arial"/>
              </a:rPr>
              <a:t>=</a:t>
            </a:r>
            <a:r>
              <a:rPr dirty="0" sz="3100" spc="-5">
                <a:latin typeface="Arial"/>
                <a:cs typeface="Arial"/>
              </a:rPr>
              <a:t> </a:t>
            </a:r>
            <a:r>
              <a:rPr dirty="0" sz="3100" spc="-160">
                <a:latin typeface="Arial"/>
                <a:cs typeface="Arial"/>
              </a:rPr>
              <a:t>2</a:t>
            </a:r>
            <a:r>
              <a:rPr dirty="0" sz="3100" spc="-180">
                <a:latin typeface="Arial"/>
                <a:cs typeface="Arial"/>
              </a:rPr>
              <a:t> </a:t>
            </a:r>
            <a:r>
              <a:rPr dirty="0" sz="3100" spc="125">
                <a:latin typeface="Century Gothic"/>
                <a:cs typeface="Century Gothic"/>
              </a:rPr>
              <a:t>×</a:t>
            </a:r>
            <a:r>
              <a:rPr dirty="0" sz="3100" spc="-175">
                <a:latin typeface="Century Gothic"/>
                <a:cs typeface="Century Gothic"/>
              </a:rPr>
              <a:t> </a:t>
            </a:r>
            <a:r>
              <a:rPr dirty="0" sz="3100" spc="125" i="1">
                <a:latin typeface="Arial"/>
                <a:cs typeface="Arial"/>
              </a:rPr>
              <a:t>τ</a:t>
            </a:r>
            <a:r>
              <a:rPr dirty="0" sz="3100" spc="-125" i="1">
                <a:latin typeface="Arial"/>
                <a:cs typeface="Arial"/>
              </a:rPr>
              <a:t> </a:t>
            </a:r>
            <a:r>
              <a:rPr dirty="0" sz="3100" spc="125">
                <a:latin typeface="Century Gothic"/>
                <a:cs typeface="Century Gothic"/>
              </a:rPr>
              <a:t>×</a:t>
            </a:r>
            <a:r>
              <a:rPr dirty="0" sz="3100" spc="-175">
                <a:latin typeface="Century Gothic"/>
                <a:cs typeface="Century Gothic"/>
              </a:rPr>
              <a:t> </a:t>
            </a:r>
            <a:r>
              <a:rPr dirty="0" sz="3100" spc="-160">
                <a:latin typeface="Arial"/>
                <a:cs typeface="Arial"/>
              </a:rPr>
              <a:t>20</a:t>
            </a:r>
            <a:r>
              <a:rPr dirty="0" sz="3100" spc="-180">
                <a:latin typeface="Arial"/>
                <a:cs typeface="Arial"/>
              </a:rPr>
              <a:t> </a:t>
            </a:r>
            <a:r>
              <a:rPr dirty="0" sz="3100" spc="125">
                <a:latin typeface="Century Gothic"/>
                <a:cs typeface="Century Gothic"/>
              </a:rPr>
              <a:t>×</a:t>
            </a:r>
            <a:r>
              <a:rPr dirty="0" sz="3100" spc="-175">
                <a:latin typeface="Century Gothic"/>
                <a:cs typeface="Century Gothic"/>
              </a:rPr>
              <a:t> </a:t>
            </a:r>
            <a:r>
              <a:rPr dirty="0" sz="3100" spc="-145">
                <a:latin typeface="Arial"/>
                <a:cs typeface="Arial"/>
              </a:rPr>
              <a:t>10</a:t>
            </a:r>
            <a:r>
              <a:rPr dirty="0" baseline="29040" sz="3300" spc="-217">
                <a:latin typeface="Arial"/>
                <a:cs typeface="Arial"/>
              </a:rPr>
              <a:t>6</a:t>
            </a:r>
            <a:endParaRPr baseline="29040" sz="3300">
              <a:latin typeface="Arial"/>
              <a:cs typeface="Arial"/>
            </a:endParaRPr>
          </a:p>
          <a:p>
            <a:pPr marL="854075">
              <a:lnSpc>
                <a:spcPct val="100000"/>
              </a:lnSpc>
              <a:spcBef>
                <a:spcPts val="795"/>
              </a:spcBef>
            </a:pPr>
            <a:r>
              <a:rPr dirty="0" sz="3100" spc="330">
                <a:latin typeface="Arial"/>
                <a:cs typeface="Arial"/>
              </a:rPr>
              <a:t>=</a:t>
            </a:r>
            <a:r>
              <a:rPr dirty="0" sz="3100" spc="-5">
                <a:latin typeface="Arial"/>
                <a:cs typeface="Arial"/>
              </a:rPr>
              <a:t> </a:t>
            </a:r>
            <a:r>
              <a:rPr dirty="0" sz="3100" spc="-95">
                <a:latin typeface="Arial"/>
                <a:cs typeface="Arial"/>
              </a:rPr>
              <a:t>1200</a:t>
            </a:r>
            <a:r>
              <a:rPr dirty="0" sz="3100" spc="-95" i="1">
                <a:latin typeface="Palatino Linotype"/>
                <a:cs typeface="Palatino Linotype"/>
              </a:rPr>
              <a:t>bit</a:t>
            </a:r>
            <a:endParaRPr sz="3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3621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2825750"/>
          </a:xfrm>
          <a:custGeom>
            <a:avLst/>
            <a:gdLst/>
            <a:ahLst/>
            <a:cxnLst/>
            <a:rect l="l" t="t" r="r" b="b"/>
            <a:pathLst>
              <a:path w="12963525" h="28257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567132"/>
                </a:lnTo>
                <a:lnTo>
                  <a:pt x="197" y="2618502"/>
                </a:lnTo>
                <a:lnTo>
                  <a:pt x="1581" y="2659929"/>
                </a:lnTo>
                <a:lnTo>
                  <a:pt x="12649" y="2718637"/>
                </a:lnTo>
                <a:lnTo>
                  <a:pt x="49226" y="2776051"/>
                </a:lnTo>
                <a:lnTo>
                  <a:pt x="106640" y="2812628"/>
                </a:lnTo>
                <a:lnTo>
                  <a:pt x="165348" y="2823697"/>
                </a:lnTo>
                <a:lnTo>
                  <a:pt x="206776" y="2825080"/>
                </a:lnTo>
                <a:lnTo>
                  <a:pt x="258146" y="2825278"/>
                </a:lnTo>
                <a:lnTo>
                  <a:pt x="12705299" y="2825278"/>
                </a:lnTo>
                <a:lnTo>
                  <a:pt x="12756671" y="2825080"/>
                </a:lnTo>
                <a:lnTo>
                  <a:pt x="12798099" y="2823697"/>
                </a:lnTo>
                <a:lnTo>
                  <a:pt x="12856802" y="2812628"/>
                </a:lnTo>
                <a:lnTo>
                  <a:pt x="12914218" y="2776051"/>
                </a:lnTo>
                <a:lnTo>
                  <a:pt x="12950799" y="2718637"/>
                </a:lnTo>
                <a:lnTo>
                  <a:pt x="12961867" y="2659929"/>
                </a:lnTo>
                <a:lnTo>
                  <a:pt x="12963250" y="2618502"/>
                </a:lnTo>
                <a:lnTo>
                  <a:pt x="12963448" y="256713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2825750"/>
          </a:xfrm>
          <a:custGeom>
            <a:avLst/>
            <a:gdLst/>
            <a:ahLst/>
            <a:cxnLst/>
            <a:rect l="l" t="t" r="r" b="b"/>
            <a:pathLst>
              <a:path w="12963525" h="28257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567132"/>
                </a:lnTo>
                <a:lnTo>
                  <a:pt x="12963250" y="2618502"/>
                </a:lnTo>
                <a:lnTo>
                  <a:pt x="12961867" y="2659929"/>
                </a:lnTo>
                <a:lnTo>
                  <a:pt x="12950799" y="2718637"/>
                </a:lnTo>
                <a:lnTo>
                  <a:pt x="12914218" y="2776051"/>
                </a:lnTo>
                <a:lnTo>
                  <a:pt x="12856802" y="2812628"/>
                </a:lnTo>
                <a:lnTo>
                  <a:pt x="12798099" y="2823697"/>
                </a:lnTo>
                <a:lnTo>
                  <a:pt x="12756671" y="2825080"/>
                </a:lnTo>
                <a:lnTo>
                  <a:pt x="12705299" y="2825278"/>
                </a:lnTo>
                <a:lnTo>
                  <a:pt x="258145" y="2825278"/>
                </a:lnTo>
                <a:lnTo>
                  <a:pt x="206775" y="2825080"/>
                </a:lnTo>
                <a:lnTo>
                  <a:pt x="165348" y="2823697"/>
                </a:lnTo>
                <a:lnTo>
                  <a:pt x="106640" y="2812628"/>
                </a:lnTo>
                <a:lnTo>
                  <a:pt x="49226" y="2776051"/>
                </a:lnTo>
                <a:lnTo>
                  <a:pt x="12650" y="2718637"/>
                </a:lnTo>
                <a:lnTo>
                  <a:pt x="1581" y="2659929"/>
                </a:lnTo>
                <a:lnTo>
                  <a:pt x="197" y="2618502"/>
                </a:lnTo>
                <a:lnTo>
                  <a:pt x="0" y="256713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678250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3307" y="2630462"/>
            <a:ext cx="51390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发⽣碰撞之后，发送端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需强化碰撞</a:t>
            </a:r>
            <a:r>
              <a:rPr dirty="0" sz="2450" spc="2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4068" y="3172281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4068" y="4150068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30730" y="3007413"/>
            <a:ext cx="10793095" cy="14973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30900"/>
              </a:lnSpc>
              <a:spcBef>
                <a:spcPts val="13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⽴即停⽌发送数据，再继续发送若⼲⽐特的⼈为⼲扰信号</a:t>
            </a:r>
            <a:r>
              <a:rPr dirty="0" sz="2450" spc="80">
                <a:latin typeface="Microsoft JhengHei UI"/>
                <a:cs typeface="Microsoft JhengHei UI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，让所有⽤户都知道 现 在 已 经 发 ⽣ 了 碰 撞 ；  </a:t>
            </a:r>
            <a:r>
              <a:rPr dirty="0" sz="2450" spc="10">
                <a:latin typeface="Arial"/>
                <a:cs typeface="Arial"/>
              </a:rPr>
              <a:t>B</a:t>
            </a:r>
            <a:r>
              <a:rPr dirty="0" sz="2450" spc="0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也能够检测到冲突，并⽴即停⽌发送数据帧，接着就发送⼲扰信号。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84996" y="8282161"/>
            <a:ext cx="6393180" cy="1664335"/>
          </a:xfrm>
          <a:custGeom>
            <a:avLst/>
            <a:gdLst/>
            <a:ahLst/>
            <a:cxnLst/>
            <a:rect l="l" t="t" r="r" b="b"/>
            <a:pathLst>
              <a:path w="6393180" h="1664334">
                <a:moveTo>
                  <a:pt x="0" y="0"/>
                </a:moveTo>
                <a:lnTo>
                  <a:pt x="7355" y="747605"/>
                </a:lnTo>
                <a:lnTo>
                  <a:pt x="6392705" y="1663993"/>
                </a:lnTo>
                <a:lnTo>
                  <a:pt x="6387501" y="952948"/>
                </a:lnTo>
                <a:lnTo>
                  <a:pt x="0" y="0"/>
                </a:lnTo>
                <a:close/>
              </a:path>
            </a:pathLst>
          </a:custGeom>
          <a:solidFill>
            <a:srgbClr val="738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84996" y="8282161"/>
            <a:ext cx="6393180" cy="1664335"/>
          </a:xfrm>
          <a:custGeom>
            <a:avLst/>
            <a:gdLst/>
            <a:ahLst/>
            <a:cxnLst/>
            <a:rect l="l" t="t" r="r" b="b"/>
            <a:pathLst>
              <a:path w="6393180" h="1664334">
                <a:moveTo>
                  <a:pt x="0" y="0"/>
                </a:moveTo>
                <a:lnTo>
                  <a:pt x="7355" y="747606"/>
                </a:lnTo>
                <a:lnTo>
                  <a:pt x="6392707" y="1663993"/>
                </a:lnTo>
                <a:lnTo>
                  <a:pt x="6387504" y="952948"/>
                </a:lnTo>
                <a:lnTo>
                  <a:pt x="0" y="0"/>
                </a:lnTo>
                <a:close/>
              </a:path>
            </a:pathLst>
          </a:custGeom>
          <a:ln w="7853">
            <a:solidFill>
              <a:srgbClr val="3149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85643" y="6706435"/>
            <a:ext cx="6390005" cy="2519680"/>
          </a:xfrm>
          <a:custGeom>
            <a:avLst/>
            <a:gdLst/>
            <a:ahLst/>
            <a:cxnLst/>
            <a:rect l="l" t="t" r="r" b="b"/>
            <a:pathLst>
              <a:path w="6390005" h="2519679">
                <a:moveTo>
                  <a:pt x="5966" y="0"/>
                </a:moveTo>
                <a:lnTo>
                  <a:pt x="0" y="1569299"/>
                </a:lnTo>
                <a:lnTo>
                  <a:pt x="6379671" y="2519425"/>
                </a:lnTo>
                <a:lnTo>
                  <a:pt x="6389409" y="977654"/>
                </a:lnTo>
                <a:lnTo>
                  <a:pt x="5966" y="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585643" y="6706435"/>
            <a:ext cx="6390005" cy="2519680"/>
          </a:xfrm>
          <a:custGeom>
            <a:avLst/>
            <a:gdLst/>
            <a:ahLst/>
            <a:cxnLst/>
            <a:rect l="l" t="t" r="r" b="b"/>
            <a:pathLst>
              <a:path w="6390005" h="2519679">
                <a:moveTo>
                  <a:pt x="5965" y="0"/>
                </a:moveTo>
                <a:lnTo>
                  <a:pt x="0" y="1569299"/>
                </a:lnTo>
                <a:lnTo>
                  <a:pt x="6379675" y="2519425"/>
                </a:lnTo>
                <a:lnTo>
                  <a:pt x="6389407" y="977653"/>
                </a:lnTo>
                <a:lnTo>
                  <a:pt x="5965" y="0"/>
                </a:lnTo>
                <a:close/>
              </a:path>
            </a:pathLst>
          </a:custGeom>
          <a:ln w="10470">
            <a:solidFill>
              <a:srgbClr val="3149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286918" y="6770907"/>
            <a:ext cx="0" cy="412115"/>
          </a:xfrm>
          <a:custGeom>
            <a:avLst/>
            <a:gdLst/>
            <a:ahLst/>
            <a:cxnLst/>
            <a:rect l="l" t="t" r="r" b="b"/>
            <a:pathLst>
              <a:path w="0" h="412115">
                <a:moveTo>
                  <a:pt x="0" y="0"/>
                </a:moveTo>
                <a:lnTo>
                  <a:pt x="0" y="411761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86918" y="7701839"/>
            <a:ext cx="0" cy="436880"/>
          </a:xfrm>
          <a:custGeom>
            <a:avLst/>
            <a:gdLst/>
            <a:ahLst/>
            <a:cxnLst/>
            <a:rect l="l" t="t" r="r" b="b"/>
            <a:pathLst>
              <a:path w="0" h="436879">
                <a:moveTo>
                  <a:pt x="0" y="0"/>
                </a:moveTo>
                <a:lnTo>
                  <a:pt x="0" y="436609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236657" y="66808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236657" y="812797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72545" y="6631578"/>
            <a:ext cx="0" cy="3698875"/>
          </a:xfrm>
          <a:custGeom>
            <a:avLst/>
            <a:gdLst/>
            <a:ahLst/>
            <a:cxnLst/>
            <a:rect l="l" t="t" r="r" b="b"/>
            <a:pathLst>
              <a:path w="0" h="3698875">
                <a:moveTo>
                  <a:pt x="0" y="0"/>
                </a:moveTo>
                <a:lnTo>
                  <a:pt x="0" y="369877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22286" y="1031988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970361" y="6631579"/>
            <a:ext cx="0" cy="3702050"/>
          </a:xfrm>
          <a:custGeom>
            <a:avLst/>
            <a:gdLst/>
            <a:ahLst/>
            <a:cxnLst/>
            <a:rect l="l" t="t" r="r" b="b"/>
            <a:pathLst>
              <a:path w="0" h="3702050">
                <a:moveTo>
                  <a:pt x="0" y="0"/>
                </a:moveTo>
                <a:lnTo>
                  <a:pt x="0" y="370172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920101" y="1032283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69471" y="6584694"/>
            <a:ext cx="6411595" cy="109855"/>
          </a:xfrm>
          <a:custGeom>
            <a:avLst/>
            <a:gdLst/>
            <a:ahLst/>
            <a:cxnLst/>
            <a:rect l="l" t="t" r="r" b="b"/>
            <a:pathLst>
              <a:path w="6411594" h="109854">
                <a:moveTo>
                  <a:pt x="0" y="109526"/>
                </a:moveTo>
                <a:lnTo>
                  <a:pt x="6411047" y="109526"/>
                </a:lnTo>
                <a:lnTo>
                  <a:pt x="6411047" y="0"/>
                </a:lnTo>
                <a:lnTo>
                  <a:pt x="0" y="0"/>
                </a:lnTo>
                <a:lnTo>
                  <a:pt x="0" y="109526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9471" y="6584694"/>
            <a:ext cx="6411595" cy="109855"/>
          </a:xfrm>
          <a:custGeom>
            <a:avLst/>
            <a:gdLst/>
            <a:ahLst/>
            <a:cxnLst/>
            <a:rect l="l" t="t" r="r" b="b"/>
            <a:pathLst>
              <a:path w="6411594" h="109854">
                <a:moveTo>
                  <a:pt x="0" y="0"/>
                </a:moveTo>
                <a:lnTo>
                  <a:pt x="6411047" y="0"/>
                </a:lnTo>
                <a:lnTo>
                  <a:pt x="6411047" y="109526"/>
                </a:lnTo>
                <a:lnTo>
                  <a:pt x="0" y="10952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664472" y="7702233"/>
            <a:ext cx="2538095" cy="1173480"/>
          </a:xfrm>
          <a:custGeom>
            <a:avLst/>
            <a:gdLst/>
            <a:ahLst/>
            <a:cxnLst/>
            <a:rect l="l" t="t" r="r" b="b"/>
            <a:pathLst>
              <a:path w="2538094" h="1173479">
                <a:moveTo>
                  <a:pt x="99127" y="0"/>
                </a:moveTo>
                <a:lnTo>
                  <a:pt x="0" y="625846"/>
                </a:lnTo>
                <a:lnTo>
                  <a:pt x="1752920" y="903482"/>
                </a:lnTo>
                <a:lnTo>
                  <a:pt x="1710241" y="1173003"/>
                </a:lnTo>
                <a:lnTo>
                  <a:pt x="2538037" y="707059"/>
                </a:lnTo>
                <a:lnTo>
                  <a:pt x="2142801" y="277635"/>
                </a:lnTo>
                <a:lnTo>
                  <a:pt x="1852048" y="277635"/>
                </a:lnTo>
                <a:lnTo>
                  <a:pt x="99127" y="0"/>
                </a:lnTo>
                <a:close/>
              </a:path>
              <a:path w="2538094" h="1173479">
                <a:moveTo>
                  <a:pt x="1894738" y="8114"/>
                </a:moveTo>
                <a:lnTo>
                  <a:pt x="1852048" y="277635"/>
                </a:lnTo>
                <a:lnTo>
                  <a:pt x="2142801" y="277635"/>
                </a:lnTo>
                <a:lnTo>
                  <a:pt x="1894738" y="8114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 rot="540000">
            <a:off x="13173278" y="8015477"/>
            <a:ext cx="894383" cy="28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25"/>
              </a:lnSpc>
            </a:pPr>
            <a:r>
              <a:rPr dirty="0" sz="2200" spc="25">
                <a:solidFill>
                  <a:srgbClr val="FFFFFF"/>
                </a:solidFill>
                <a:latin typeface="Microsoft JhengHei UI"/>
                <a:cs typeface="Microsoft JhengHei UI"/>
              </a:rPr>
              <a:t>数据帧</a:t>
            </a:r>
            <a:endParaRPr sz="220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786211" y="7045968"/>
            <a:ext cx="6184900" cy="1162685"/>
          </a:xfrm>
          <a:custGeom>
            <a:avLst/>
            <a:gdLst/>
            <a:ahLst/>
            <a:cxnLst/>
            <a:rect l="l" t="t" r="r" b="b"/>
            <a:pathLst>
              <a:path w="6184900" h="1162684">
                <a:moveTo>
                  <a:pt x="6184318" y="0"/>
                </a:moveTo>
                <a:lnTo>
                  <a:pt x="25726" y="1157632"/>
                </a:lnTo>
                <a:lnTo>
                  <a:pt x="0" y="1162468"/>
                </a:lnTo>
              </a:path>
            </a:pathLst>
          </a:custGeom>
          <a:ln w="52354">
            <a:solidFill>
              <a:srgbClr val="0B13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02009" y="8098637"/>
            <a:ext cx="229870" cy="210185"/>
          </a:xfrm>
          <a:custGeom>
            <a:avLst/>
            <a:gdLst/>
            <a:ahLst/>
            <a:cxnLst/>
            <a:rect l="l" t="t" r="r" b="b"/>
            <a:pathLst>
              <a:path w="229870" h="210184">
                <a:moveTo>
                  <a:pt x="190199" y="0"/>
                </a:moveTo>
                <a:lnTo>
                  <a:pt x="0" y="144424"/>
                </a:lnTo>
                <a:lnTo>
                  <a:pt x="229660" y="209929"/>
                </a:lnTo>
                <a:lnTo>
                  <a:pt x="190199" y="0"/>
                </a:lnTo>
                <a:close/>
              </a:path>
            </a:pathLst>
          </a:custGeom>
          <a:solidFill>
            <a:srgbClr val="0B13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95911" y="8678853"/>
            <a:ext cx="2524125" cy="862330"/>
          </a:xfrm>
          <a:custGeom>
            <a:avLst/>
            <a:gdLst/>
            <a:ahLst/>
            <a:cxnLst/>
            <a:rect l="l" t="t" r="r" b="b"/>
            <a:pathLst>
              <a:path w="2524125" h="862329">
                <a:moveTo>
                  <a:pt x="71202" y="0"/>
                </a:moveTo>
                <a:lnTo>
                  <a:pt x="0" y="449531"/>
                </a:lnTo>
                <a:lnTo>
                  <a:pt x="1765736" y="729196"/>
                </a:lnTo>
                <a:lnTo>
                  <a:pt x="1744690" y="862063"/>
                </a:lnTo>
                <a:lnTo>
                  <a:pt x="2524080" y="618901"/>
                </a:lnTo>
                <a:lnTo>
                  <a:pt x="2045441" y="279664"/>
                </a:lnTo>
                <a:lnTo>
                  <a:pt x="1836938" y="279664"/>
                </a:lnTo>
                <a:lnTo>
                  <a:pt x="71202" y="0"/>
                </a:lnTo>
                <a:close/>
              </a:path>
              <a:path w="2524125" h="862329">
                <a:moveTo>
                  <a:pt x="1857974" y="146797"/>
                </a:moveTo>
                <a:lnTo>
                  <a:pt x="1836938" y="279664"/>
                </a:lnTo>
                <a:lnTo>
                  <a:pt x="2045441" y="279664"/>
                </a:lnTo>
                <a:lnTo>
                  <a:pt x="1857974" y="146797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 rot="540000">
            <a:off x="12228633" y="8960568"/>
            <a:ext cx="1079457" cy="261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0"/>
              </a:lnSpc>
            </a:pPr>
            <a:r>
              <a:rPr dirty="0" sz="2050" spc="5">
                <a:solidFill>
                  <a:srgbClr val="FFFFFF"/>
                </a:solidFill>
                <a:latin typeface="Microsoft JhengHei UI"/>
                <a:cs typeface="Microsoft JhengHei UI"/>
              </a:rPr>
              <a:t>⼲扰信号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920413" y="6039080"/>
            <a:ext cx="419100" cy="545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35"/>
              </a:lnSpc>
            </a:pPr>
            <a:r>
              <a:rPr dirty="0" sz="1650" spc="-5">
                <a:latin typeface="Microsoft JhengHei UI"/>
                <a:cs typeface="Microsoft JhengHei UI"/>
              </a:rPr>
              <a:t>开始</a:t>
            </a:r>
            <a:endParaRPr sz="16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dirty="0" sz="1650" spc="-5">
                <a:latin typeface="Microsoft JhengHei UI"/>
                <a:cs typeface="Microsoft JhengHei UI"/>
              </a:rPr>
              <a:t>冲突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346315" y="5714323"/>
            <a:ext cx="1671708" cy="1204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3907713" y="6020308"/>
            <a:ext cx="507365" cy="58293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305"/>
              </a:spcBef>
            </a:pPr>
            <a:r>
              <a:rPr dirty="0" sz="1900" spc="-5">
                <a:solidFill>
                  <a:srgbClr val="871100"/>
                </a:solidFill>
                <a:latin typeface="Microsoft JhengHei UI"/>
                <a:cs typeface="Microsoft JhengHei UI"/>
              </a:rPr>
              <a:t>发⽣ 冲突</a:t>
            </a:r>
            <a:endParaRPr sz="190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084430" y="6861791"/>
            <a:ext cx="0" cy="335280"/>
          </a:xfrm>
          <a:custGeom>
            <a:avLst/>
            <a:gdLst/>
            <a:ahLst/>
            <a:cxnLst/>
            <a:rect l="l" t="t" r="r" b="b"/>
            <a:pathLst>
              <a:path w="0" h="335279">
                <a:moveTo>
                  <a:pt x="0" y="0"/>
                </a:moveTo>
                <a:lnTo>
                  <a:pt x="0" y="334979"/>
                </a:lnTo>
              </a:path>
            </a:pathLst>
          </a:custGeom>
          <a:ln w="41883">
            <a:solidFill>
              <a:srgbClr val="FF2C0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996474" y="717582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2C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761323" y="6659510"/>
            <a:ext cx="1802130" cy="1553210"/>
          </a:xfrm>
          <a:custGeom>
            <a:avLst/>
            <a:gdLst/>
            <a:ahLst/>
            <a:cxnLst/>
            <a:rect l="l" t="t" r="r" b="b"/>
            <a:pathLst>
              <a:path w="1802129" h="1553209">
                <a:moveTo>
                  <a:pt x="860699" y="1123598"/>
                </a:moveTo>
                <a:lnTo>
                  <a:pt x="643471" y="1123598"/>
                </a:lnTo>
                <a:lnTo>
                  <a:pt x="707693" y="1553063"/>
                </a:lnTo>
                <a:lnTo>
                  <a:pt x="860699" y="1123598"/>
                </a:lnTo>
                <a:close/>
              </a:path>
              <a:path w="1802129" h="1553209">
                <a:moveTo>
                  <a:pt x="1163501" y="1073842"/>
                </a:moveTo>
                <a:lnTo>
                  <a:pt x="878425" y="1073842"/>
                </a:lnTo>
                <a:lnTo>
                  <a:pt x="1104868" y="1419111"/>
                </a:lnTo>
                <a:lnTo>
                  <a:pt x="1163501" y="1073842"/>
                </a:lnTo>
                <a:close/>
              </a:path>
              <a:path w="1802129" h="1553209">
                <a:moveTo>
                  <a:pt x="1436369" y="1039474"/>
                </a:moveTo>
                <a:lnTo>
                  <a:pt x="1169338" y="1039474"/>
                </a:lnTo>
                <a:lnTo>
                  <a:pt x="1513390" y="1301050"/>
                </a:lnTo>
                <a:lnTo>
                  <a:pt x="1436369" y="1039474"/>
                </a:lnTo>
                <a:close/>
              </a:path>
              <a:path w="1802129" h="1553209">
                <a:moveTo>
                  <a:pt x="1425360" y="1002085"/>
                </a:moveTo>
                <a:lnTo>
                  <a:pt x="472657" y="1002085"/>
                </a:lnTo>
                <a:lnTo>
                  <a:pt x="397176" y="1266680"/>
                </a:lnTo>
                <a:lnTo>
                  <a:pt x="643471" y="1123598"/>
                </a:lnTo>
                <a:lnTo>
                  <a:pt x="860699" y="1123598"/>
                </a:lnTo>
                <a:lnTo>
                  <a:pt x="878425" y="1073842"/>
                </a:lnTo>
                <a:lnTo>
                  <a:pt x="1163501" y="1073842"/>
                </a:lnTo>
                <a:lnTo>
                  <a:pt x="1169338" y="1039474"/>
                </a:lnTo>
                <a:lnTo>
                  <a:pt x="1436369" y="1039474"/>
                </a:lnTo>
                <a:lnTo>
                  <a:pt x="1425360" y="1002085"/>
                </a:lnTo>
                <a:close/>
              </a:path>
              <a:path w="1802129" h="1553209">
                <a:moveTo>
                  <a:pt x="30859" y="165012"/>
                </a:moveTo>
                <a:lnTo>
                  <a:pt x="385915" y="547670"/>
                </a:lnTo>
                <a:lnTo>
                  <a:pt x="0" y="619427"/>
                </a:lnTo>
                <a:lnTo>
                  <a:pt x="310434" y="846634"/>
                </a:lnTo>
                <a:lnTo>
                  <a:pt x="11259" y="1048821"/>
                </a:lnTo>
                <a:lnTo>
                  <a:pt x="472657" y="1002085"/>
                </a:lnTo>
                <a:lnTo>
                  <a:pt x="1425360" y="1002085"/>
                </a:lnTo>
                <a:lnTo>
                  <a:pt x="1404294" y="930543"/>
                </a:lnTo>
                <a:lnTo>
                  <a:pt x="1760377" y="930543"/>
                </a:lnTo>
                <a:lnTo>
                  <a:pt x="1468512" y="753163"/>
                </a:lnTo>
                <a:lnTo>
                  <a:pt x="1759602" y="585058"/>
                </a:lnTo>
                <a:lnTo>
                  <a:pt x="1393038" y="525955"/>
                </a:lnTo>
                <a:lnTo>
                  <a:pt x="1441762" y="454414"/>
                </a:lnTo>
                <a:lnTo>
                  <a:pt x="609859" y="454414"/>
                </a:lnTo>
                <a:lnTo>
                  <a:pt x="30859" y="165012"/>
                </a:lnTo>
                <a:close/>
              </a:path>
              <a:path w="1802129" h="1553209">
                <a:moveTo>
                  <a:pt x="1760377" y="930543"/>
                </a:moveTo>
                <a:lnTo>
                  <a:pt x="1404294" y="930543"/>
                </a:lnTo>
                <a:lnTo>
                  <a:pt x="1801549" y="955565"/>
                </a:lnTo>
                <a:lnTo>
                  <a:pt x="1760377" y="930543"/>
                </a:lnTo>
                <a:close/>
              </a:path>
              <a:path w="1802129" h="1553209">
                <a:moveTo>
                  <a:pt x="696600" y="165012"/>
                </a:moveTo>
                <a:lnTo>
                  <a:pt x="609859" y="454414"/>
                </a:lnTo>
                <a:lnTo>
                  <a:pt x="1441762" y="454414"/>
                </a:lnTo>
                <a:lnTo>
                  <a:pt x="1467226" y="417026"/>
                </a:lnTo>
                <a:lnTo>
                  <a:pt x="900780" y="417026"/>
                </a:lnTo>
                <a:lnTo>
                  <a:pt x="696600" y="165012"/>
                </a:lnTo>
                <a:close/>
              </a:path>
              <a:path w="1802129" h="1553209">
                <a:moveTo>
                  <a:pt x="1211211" y="0"/>
                </a:moveTo>
                <a:lnTo>
                  <a:pt x="900780" y="417026"/>
                </a:lnTo>
                <a:lnTo>
                  <a:pt x="1467226" y="417026"/>
                </a:lnTo>
                <a:lnTo>
                  <a:pt x="1490486" y="382873"/>
                </a:lnTo>
                <a:lnTo>
                  <a:pt x="1180604" y="382873"/>
                </a:lnTo>
                <a:lnTo>
                  <a:pt x="1211211" y="0"/>
                </a:lnTo>
                <a:close/>
              </a:path>
              <a:path w="1802129" h="1553209">
                <a:moveTo>
                  <a:pt x="1532992" y="320462"/>
                </a:moveTo>
                <a:lnTo>
                  <a:pt x="1180604" y="382873"/>
                </a:lnTo>
                <a:lnTo>
                  <a:pt x="1490486" y="382873"/>
                </a:lnTo>
                <a:lnTo>
                  <a:pt x="1532992" y="320462"/>
                </a:lnTo>
                <a:close/>
              </a:path>
            </a:pathLst>
          </a:custGeom>
          <a:solidFill>
            <a:srgbClr val="FF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61323" y="6659510"/>
            <a:ext cx="1802130" cy="1553210"/>
          </a:xfrm>
          <a:custGeom>
            <a:avLst/>
            <a:gdLst/>
            <a:ahLst/>
            <a:cxnLst/>
            <a:rect l="l" t="t" r="r" b="b"/>
            <a:pathLst>
              <a:path w="1802129" h="1553209">
                <a:moveTo>
                  <a:pt x="900777" y="417026"/>
                </a:moveTo>
                <a:lnTo>
                  <a:pt x="1211211" y="0"/>
                </a:lnTo>
                <a:lnTo>
                  <a:pt x="1180601" y="382873"/>
                </a:lnTo>
                <a:lnTo>
                  <a:pt x="1532988" y="320463"/>
                </a:lnTo>
                <a:lnTo>
                  <a:pt x="1393035" y="525956"/>
                </a:lnTo>
                <a:lnTo>
                  <a:pt x="1759601" y="585059"/>
                </a:lnTo>
                <a:lnTo>
                  <a:pt x="1468516" y="753164"/>
                </a:lnTo>
                <a:lnTo>
                  <a:pt x="1801554" y="955565"/>
                </a:lnTo>
                <a:lnTo>
                  <a:pt x="1404294" y="930544"/>
                </a:lnTo>
                <a:lnTo>
                  <a:pt x="1513388" y="1301050"/>
                </a:lnTo>
                <a:lnTo>
                  <a:pt x="1169342" y="1039474"/>
                </a:lnTo>
                <a:lnTo>
                  <a:pt x="1104869" y="1419111"/>
                </a:lnTo>
                <a:lnTo>
                  <a:pt x="878424" y="1073842"/>
                </a:lnTo>
                <a:lnTo>
                  <a:pt x="707693" y="1553063"/>
                </a:lnTo>
                <a:lnTo>
                  <a:pt x="643471" y="1123598"/>
                </a:lnTo>
                <a:lnTo>
                  <a:pt x="397175" y="1266681"/>
                </a:lnTo>
                <a:lnTo>
                  <a:pt x="472657" y="1002085"/>
                </a:lnTo>
                <a:lnTo>
                  <a:pt x="11259" y="1048821"/>
                </a:lnTo>
                <a:lnTo>
                  <a:pt x="310434" y="846635"/>
                </a:lnTo>
                <a:lnTo>
                  <a:pt x="0" y="619427"/>
                </a:lnTo>
                <a:lnTo>
                  <a:pt x="385916" y="547670"/>
                </a:lnTo>
                <a:lnTo>
                  <a:pt x="30859" y="165013"/>
                </a:lnTo>
                <a:lnTo>
                  <a:pt x="609859" y="454414"/>
                </a:lnTo>
                <a:lnTo>
                  <a:pt x="696600" y="165013"/>
                </a:lnTo>
                <a:lnTo>
                  <a:pt x="900777" y="417026"/>
                </a:lnTo>
                <a:close/>
              </a:path>
            </a:pathLst>
          </a:custGeom>
          <a:ln w="248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0291361" y="7111168"/>
            <a:ext cx="767080" cy="63817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5095" marR="5080" indent="-125730">
              <a:lnSpc>
                <a:spcPct val="104600"/>
              </a:lnSpc>
              <a:spcBef>
                <a:spcPts val="20"/>
              </a:spcBef>
            </a:pPr>
            <a:r>
              <a:rPr dirty="0" sz="1950" spc="15">
                <a:latin typeface="Microsoft JhengHei UI"/>
                <a:cs typeface="Microsoft JhengHei UI"/>
              </a:rPr>
              <a:t>检测到 </a:t>
            </a:r>
            <a:r>
              <a:rPr dirty="0" sz="1950" spc="25">
                <a:latin typeface="Microsoft JhengHei UI"/>
                <a:cs typeface="Microsoft JhengHei UI"/>
              </a:rPr>
              <a:t>冲突</a:t>
            </a:r>
            <a:endParaRPr sz="19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748299" y="7703973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5">
                <a:moveTo>
                  <a:pt x="397939" y="0"/>
                </a:moveTo>
                <a:lnTo>
                  <a:pt x="14808" y="383131"/>
                </a:lnTo>
                <a:lnTo>
                  <a:pt x="0" y="397939"/>
                </a:lnTo>
              </a:path>
            </a:pathLst>
          </a:custGeom>
          <a:ln w="41883">
            <a:solidFill>
              <a:srgbClr val="FF2C0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638720" y="8024910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90">
                <a:moveTo>
                  <a:pt x="62193" y="0"/>
                </a:moveTo>
                <a:lnTo>
                  <a:pt x="0" y="186581"/>
                </a:lnTo>
                <a:lnTo>
                  <a:pt x="186581" y="124387"/>
                </a:lnTo>
                <a:lnTo>
                  <a:pt x="62193" y="0"/>
                </a:lnTo>
                <a:close/>
              </a:path>
            </a:pathLst>
          </a:custGeom>
          <a:solidFill>
            <a:srgbClr val="FF2C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620989" y="9970506"/>
            <a:ext cx="6333490" cy="0"/>
          </a:xfrm>
          <a:custGeom>
            <a:avLst/>
            <a:gdLst/>
            <a:ahLst/>
            <a:cxnLst/>
            <a:rect l="l" t="t" r="r" b="b"/>
            <a:pathLst>
              <a:path w="6333490" h="0">
                <a:moveTo>
                  <a:pt x="0" y="0"/>
                </a:moveTo>
                <a:lnTo>
                  <a:pt x="6332861" y="0"/>
                </a:lnTo>
              </a:path>
            </a:pathLst>
          </a:custGeom>
          <a:ln w="41883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589708" y="5718285"/>
            <a:ext cx="1491615" cy="742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81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A</a:t>
            </a:r>
            <a:r>
              <a:rPr dirty="0" sz="2450" spc="15">
                <a:latin typeface="Microsoft JhengHei UI"/>
                <a:cs typeface="Microsoft JhengHei UI"/>
              </a:rPr>
              <a:t>发送数据</a:t>
            </a:r>
            <a:endParaRPr sz="2450">
              <a:latin typeface="Microsoft JhengHei UI"/>
              <a:cs typeface="Microsoft JhengHei UI"/>
            </a:endParaRPr>
          </a:p>
          <a:p>
            <a:pPr algn="ctr" marL="36830">
              <a:lnSpc>
                <a:spcPts val="2810"/>
              </a:lnSpc>
            </a:pPr>
            <a:r>
              <a:rPr dirty="0" sz="2450" spc="10" b="1"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440263" y="5695668"/>
            <a:ext cx="1491615" cy="7658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2900"/>
              </a:lnSpc>
              <a:spcBef>
                <a:spcPts val="120"/>
              </a:spcBef>
            </a:pPr>
            <a:r>
              <a:rPr dirty="0" sz="2450" spc="10">
                <a:latin typeface="Arial"/>
                <a:cs typeface="Arial"/>
              </a:rPr>
              <a:t>B</a:t>
            </a:r>
            <a:r>
              <a:rPr dirty="0" sz="2450" spc="15">
                <a:latin typeface="Microsoft JhengHei UI"/>
                <a:cs typeface="Microsoft JhengHei UI"/>
              </a:rPr>
              <a:t>发送数据</a:t>
            </a:r>
            <a:endParaRPr sz="2450">
              <a:latin typeface="Microsoft JhengHei UI"/>
              <a:cs typeface="Microsoft JhengHei UI"/>
            </a:endParaRPr>
          </a:p>
          <a:p>
            <a:pPr algn="ctr" marL="108585">
              <a:lnSpc>
                <a:spcPts val="2900"/>
              </a:lnSpc>
            </a:pPr>
            <a:r>
              <a:rPr dirty="0" sz="2450" spc="10" b="1">
                <a:latin typeface="Arial"/>
                <a:cs typeface="Arial"/>
              </a:rPr>
              <a:t>B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263599" y="6765634"/>
            <a:ext cx="0" cy="165735"/>
          </a:xfrm>
          <a:custGeom>
            <a:avLst/>
            <a:gdLst/>
            <a:ahLst/>
            <a:cxnLst/>
            <a:rect l="l" t="t" r="r" b="b"/>
            <a:pathLst>
              <a:path w="0" h="165734">
                <a:moveTo>
                  <a:pt x="0" y="0"/>
                </a:moveTo>
                <a:lnTo>
                  <a:pt x="0" y="165634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263599" y="7406506"/>
            <a:ext cx="0" cy="149225"/>
          </a:xfrm>
          <a:custGeom>
            <a:avLst/>
            <a:gdLst/>
            <a:ahLst/>
            <a:cxnLst/>
            <a:rect l="l" t="t" r="r" b="b"/>
            <a:pathLst>
              <a:path w="0" h="149225">
                <a:moveTo>
                  <a:pt x="0" y="0"/>
                </a:moveTo>
                <a:lnTo>
                  <a:pt x="0" y="14895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213339" y="667558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213339" y="754499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6154200" y="6974978"/>
            <a:ext cx="1428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75" b="1" i="1">
                <a:solidFill>
                  <a:srgbClr val="FF2600"/>
                </a:solidFill>
                <a:latin typeface="Arial"/>
                <a:cs typeface="Arial"/>
              </a:rPr>
              <a:t>τ</a:t>
            </a:r>
            <a:endParaRPr sz="20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269696" y="9096512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729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269696" y="9729047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729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219436" y="900646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219436" y="98758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9168103" y="9297518"/>
            <a:ext cx="1428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75" b="1" i="1">
                <a:solidFill>
                  <a:srgbClr val="FF2600"/>
                </a:solidFill>
                <a:latin typeface="Arial"/>
                <a:cs typeface="Arial"/>
              </a:rPr>
              <a:t>τ</a:t>
            </a:r>
            <a:endParaRPr sz="20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075941" y="7267400"/>
            <a:ext cx="2546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 i="1">
                <a:latin typeface="Arial"/>
                <a:cs typeface="Arial"/>
              </a:rPr>
              <a:t>T</a:t>
            </a:r>
            <a:r>
              <a:rPr dirty="0" baseline="-17094" sz="1950" spc="-127" b="1" i="1">
                <a:latin typeface="Arial"/>
                <a:cs typeface="Arial"/>
              </a:rPr>
              <a:t>B</a:t>
            </a:r>
            <a:endParaRPr baseline="-17094" sz="19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74652" y="8481368"/>
            <a:ext cx="2298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 i="1">
                <a:latin typeface="Arial"/>
                <a:cs typeface="Arial"/>
              </a:rPr>
              <a:t>T</a:t>
            </a:r>
            <a:r>
              <a:rPr dirty="0" baseline="-17094" sz="1950" spc="-97" b="1" i="1">
                <a:latin typeface="Arial"/>
                <a:cs typeface="Arial"/>
              </a:rPr>
              <a:t>J</a:t>
            </a:r>
            <a:endParaRPr baseline="-17094" sz="19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070544" y="8293553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 h="0">
                <a:moveTo>
                  <a:pt x="0" y="0"/>
                </a:moveTo>
                <a:lnTo>
                  <a:pt x="51005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081590" y="9017327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 h="0">
                <a:moveTo>
                  <a:pt x="0" y="0"/>
                </a:moveTo>
                <a:lnTo>
                  <a:pt x="51005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070544" y="9966618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 h="0">
                <a:moveTo>
                  <a:pt x="0" y="0"/>
                </a:moveTo>
                <a:lnTo>
                  <a:pt x="51005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081590" y="6688008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 h="0">
                <a:moveTo>
                  <a:pt x="0" y="0"/>
                </a:moveTo>
                <a:lnTo>
                  <a:pt x="51005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982005" y="766811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 h="0">
                <a:moveTo>
                  <a:pt x="0" y="0"/>
                </a:moveTo>
                <a:lnTo>
                  <a:pt x="51005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982005" y="9956148"/>
            <a:ext cx="1401445" cy="0"/>
          </a:xfrm>
          <a:custGeom>
            <a:avLst/>
            <a:gdLst/>
            <a:ahLst/>
            <a:cxnLst/>
            <a:rect l="l" t="t" r="r" b="b"/>
            <a:pathLst>
              <a:path w="1401444" h="0">
                <a:moveTo>
                  <a:pt x="0" y="0"/>
                </a:moveTo>
                <a:lnTo>
                  <a:pt x="1400882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982005" y="6688008"/>
            <a:ext cx="1401445" cy="0"/>
          </a:xfrm>
          <a:custGeom>
            <a:avLst/>
            <a:gdLst/>
            <a:ahLst/>
            <a:cxnLst/>
            <a:rect l="l" t="t" r="r" b="b"/>
            <a:pathLst>
              <a:path w="1401444" h="0">
                <a:moveTo>
                  <a:pt x="0" y="0"/>
                </a:moveTo>
                <a:lnTo>
                  <a:pt x="1400882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7007178" y="6847199"/>
            <a:ext cx="0" cy="277495"/>
          </a:xfrm>
          <a:custGeom>
            <a:avLst/>
            <a:gdLst/>
            <a:ahLst/>
            <a:cxnLst/>
            <a:rect l="l" t="t" r="r" b="b"/>
            <a:pathLst>
              <a:path w="0" h="277495">
                <a:moveTo>
                  <a:pt x="0" y="0"/>
                </a:moveTo>
                <a:lnTo>
                  <a:pt x="0" y="27746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7007178" y="9519490"/>
            <a:ext cx="0" cy="370840"/>
          </a:xfrm>
          <a:custGeom>
            <a:avLst/>
            <a:gdLst/>
            <a:ahLst/>
            <a:cxnLst/>
            <a:rect l="l" t="t" r="r" b="b"/>
            <a:pathLst>
              <a:path w="0" h="370840">
                <a:moveTo>
                  <a:pt x="0" y="0"/>
                </a:moveTo>
                <a:lnTo>
                  <a:pt x="0" y="370545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6956918" y="675715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956918" y="987956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6831938" y="7276620"/>
            <a:ext cx="287655" cy="2061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8600"/>
              </a:lnSpc>
              <a:spcBef>
                <a:spcPts val="95"/>
              </a:spcBef>
            </a:pPr>
            <a:r>
              <a:rPr dirty="0" sz="2050" spc="0">
                <a:latin typeface="Microsoft JhengHei UI"/>
                <a:cs typeface="Microsoft JhengHei UI"/>
              </a:rPr>
              <a:t>信 道 占</a:t>
            </a:r>
            <a:endParaRPr sz="205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ct val="108600"/>
              </a:lnSpc>
            </a:pPr>
            <a:r>
              <a:rPr dirty="0" sz="2050" spc="0">
                <a:latin typeface="Microsoft JhengHei UI"/>
                <a:cs typeface="Microsoft JhengHei UI"/>
              </a:rPr>
              <a:t>⽤ 时 间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⼈为⼲扰信号</a:t>
            </a:r>
          </a:p>
        </p:txBody>
      </p:sp>
      <p:sp>
        <p:nvSpPr>
          <p:cNvPr id="69" name="object 6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33183" y="715916"/>
            <a:ext cx="52381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CSMA/CD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 spc="10"/>
              <a:t>重要特性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93706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307" y="2689919"/>
            <a:ext cx="11081385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使⽤</a:t>
            </a:r>
            <a:r>
              <a:rPr dirty="0" sz="2850" spc="50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CSMA/CD</a:t>
            </a:r>
            <a:r>
              <a:rPr dirty="0" sz="2850" spc="-2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协议的以太⽹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不能进⾏全双⼯通信</a:t>
            </a:r>
            <a:r>
              <a:rPr dirty="0" sz="2850" spc="30">
                <a:latin typeface="Microsoft JhengHei UI"/>
                <a:cs typeface="Microsoft JhengHei UI"/>
              </a:rPr>
              <a:t>⽽只能进⾏双向交 替通信（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半双⼯通信</a:t>
            </a:r>
            <a:r>
              <a:rPr dirty="0" sz="2850" spc="30">
                <a:latin typeface="Microsoft JhengHei UI"/>
                <a:cs typeface="Microsoft JhengHei UI"/>
              </a:rPr>
              <a:t>）：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541180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945273"/>
            <a:ext cx="11030585" cy="2488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371475" indent="-376555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每个站在发送数据之后的⼀⼩段时间内，存在着遭遇</a:t>
            </a:r>
            <a:r>
              <a:rPr dirty="0" sz="2850" spc="25">
                <a:solidFill>
                  <a:srgbClr val="FF2600"/>
                </a:solidFill>
                <a:latin typeface="Microsoft JhengHei UI"/>
                <a:cs typeface="Microsoft JhengHei UI"/>
              </a:rPr>
              <a:t>碰撞的可能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性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3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这种发送的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不确定性</a:t>
            </a:r>
            <a:r>
              <a:rPr dirty="0" sz="2850" spc="30">
                <a:latin typeface="Microsoft JhengHei UI"/>
                <a:cs typeface="Microsoft JhengHei UI"/>
              </a:rPr>
              <a:t>使整个以太⽹的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平均通信量远⼩于</a:t>
            </a:r>
            <a:r>
              <a:rPr dirty="0" sz="2850" spc="30">
                <a:latin typeface="Microsoft JhengHei UI"/>
                <a:cs typeface="Microsoft JhengHei UI"/>
              </a:rPr>
              <a:t>以太⽹的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最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425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⾼数据率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21454" y="715916"/>
            <a:ext cx="56616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CSMA</a:t>
            </a:r>
            <a:r>
              <a:rPr dirty="0" spc="-5">
                <a:latin typeface="Arial"/>
                <a:cs typeface="Arial"/>
              </a:rPr>
              <a:t>/</a:t>
            </a:r>
            <a:r>
              <a:rPr dirty="0" spc="5">
                <a:latin typeface="Arial"/>
                <a:cs typeface="Arial"/>
              </a:rPr>
              <a:t>CD</a:t>
            </a:r>
            <a:r>
              <a:rPr dirty="0" spc="10"/>
              <a:t>协议的要点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9124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8329295"/>
          </a:xfrm>
          <a:custGeom>
            <a:avLst/>
            <a:gdLst/>
            <a:ahLst/>
            <a:cxnLst/>
            <a:rect l="l" t="t" r="r" b="b"/>
            <a:pathLst>
              <a:path w="12963525" h="83292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070765"/>
                </a:lnTo>
                <a:lnTo>
                  <a:pt x="197" y="8122135"/>
                </a:lnTo>
                <a:lnTo>
                  <a:pt x="1581" y="8163563"/>
                </a:lnTo>
                <a:lnTo>
                  <a:pt x="12649" y="8222271"/>
                </a:lnTo>
                <a:lnTo>
                  <a:pt x="49226" y="8279685"/>
                </a:lnTo>
                <a:lnTo>
                  <a:pt x="106640" y="8316261"/>
                </a:lnTo>
                <a:lnTo>
                  <a:pt x="165348" y="8327330"/>
                </a:lnTo>
                <a:lnTo>
                  <a:pt x="206776" y="8328714"/>
                </a:lnTo>
                <a:lnTo>
                  <a:pt x="258146" y="8328911"/>
                </a:lnTo>
                <a:lnTo>
                  <a:pt x="12705299" y="8328911"/>
                </a:lnTo>
                <a:lnTo>
                  <a:pt x="12756671" y="8328714"/>
                </a:lnTo>
                <a:lnTo>
                  <a:pt x="12798099" y="8327330"/>
                </a:lnTo>
                <a:lnTo>
                  <a:pt x="12856802" y="8316261"/>
                </a:lnTo>
                <a:lnTo>
                  <a:pt x="12914218" y="8279685"/>
                </a:lnTo>
                <a:lnTo>
                  <a:pt x="12950799" y="8222271"/>
                </a:lnTo>
                <a:lnTo>
                  <a:pt x="12961867" y="8163563"/>
                </a:lnTo>
                <a:lnTo>
                  <a:pt x="12963250" y="8122135"/>
                </a:lnTo>
                <a:lnTo>
                  <a:pt x="12963448" y="807076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8329295"/>
          </a:xfrm>
          <a:custGeom>
            <a:avLst/>
            <a:gdLst/>
            <a:ahLst/>
            <a:cxnLst/>
            <a:rect l="l" t="t" r="r" b="b"/>
            <a:pathLst>
              <a:path w="12963525" h="83292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070765"/>
                </a:lnTo>
                <a:lnTo>
                  <a:pt x="12963250" y="8122135"/>
                </a:lnTo>
                <a:lnTo>
                  <a:pt x="12961867" y="8163562"/>
                </a:lnTo>
                <a:lnTo>
                  <a:pt x="12950799" y="8222271"/>
                </a:lnTo>
                <a:lnTo>
                  <a:pt x="12914218" y="8279685"/>
                </a:lnTo>
                <a:lnTo>
                  <a:pt x="12856802" y="8316261"/>
                </a:lnTo>
                <a:lnTo>
                  <a:pt x="12798099" y="8327330"/>
                </a:lnTo>
                <a:lnTo>
                  <a:pt x="12756671" y="8328714"/>
                </a:lnTo>
                <a:lnTo>
                  <a:pt x="12705299" y="8328911"/>
                </a:lnTo>
                <a:lnTo>
                  <a:pt x="258145" y="8328911"/>
                </a:lnTo>
                <a:lnTo>
                  <a:pt x="206775" y="8328714"/>
                </a:lnTo>
                <a:lnTo>
                  <a:pt x="165348" y="8327330"/>
                </a:lnTo>
                <a:lnTo>
                  <a:pt x="106640" y="8316261"/>
                </a:lnTo>
                <a:lnTo>
                  <a:pt x="49226" y="8279685"/>
                </a:lnTo>
                <a:lnTo>
                  <a:pt x="12650" y="8222271"/>
                </a:lnTo>
                <a:lnTo>
                  <a:pt x="1581" y="8163562"/>
                </a:lnTo>
                <a:lnTo>
                  <a:pt x="197" y="8122135"/>
                </a:lnTo>
                <a:lnTo>
                  <a:pt x="0" y="807076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572675"/>
            <a:ext cx="11581765" cy="7340600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AutoNum type="arabicParenBoth"/>
              <a:tabLst>
                <a:tab pos="597535" algn="l"/>
              </a:tabLst>
            </a:pP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准备发送。</a:t>
            </a:r>
            <a:r>
              <a:rPr dirty="0" sz="3050" spc="10">
                <a:latin typeface="Microsoft JhengHei UI"/>
                <a:cs typeface="Microsoft JhengHei UI"/>
              </a:rPr>
              <a:t>但在发送之前，必须</a:t>
            </a: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先检测信道</a:t>
            </a:r>
            <a:r>
              <a:rPr dirty="0" sz="3050" spc="1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ct val="143300"/>
              </a:lnSpc>
              <a:buClr>
                <a:srgbClr val="000000"/>
              </a:buClr>
              <a:buFont typeface="Arial"/>
              <a:buAutoNum type="arabicParenBoth"/>
              <a:tabLst>
                <a:tab pos="597535" algn="l"/>
              </a:tabLst>
            </a:pP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检测信道。</a:t>
            </a:r>
            <a:r>
              <a:rPr dirty="0" sz="3050" spc="10">
                <a:latin typeface="Microsoft JhengHei UI"/>
                <a:cs typeface="Microsoft JhengHei UI"/>
              </a:rPr>
              <a:t>若检测到信道忙，则应不停地检测，⼀直等待信道转 为空闲。若检测到信道空闲，并在</a:t>
            </a:r>
            <a:r>
              <a:rPr dirty="0" sz="3050" spc="60">
                <a:latin typeface="Microsoft JhengHei UI"/>
                <a:cs typeface="Microsoft JhengHei UI"/>
              </a:rPr>
              <a:t> </a:t>
            </a:r>
            <a:r>
              <a:rPr dirty="0" sz="3050" spc="0">
                <a:solidFill>
                  <a:srgbClr val="FF2600"/>
                </a:solidFill>
                <a:latin typeface="Arial"/>
                <a:cs typeface="Arial"/>
              </a:rPr>
              <a:t>96</a:t>
            </a:r>
            <a:r>
              <a:rPr dirty="0" sz="305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10">
                <a:latin typeface="Microsoft JhengHei UI"/>
                <a:cs typeface="Microsoft JhengHei UI"/>
              </a:rPr>
              <a:t>⽐特时间内信道保持空闲（保 证了帧间最⼩间隔），就发送这个帧。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  <a:buClr>
                <a:srgbClr val="000000"/>
              </a:buClr>
              <a:buFont typeface="Arial"/>
              <a:buAutoNum type="arabicParenBoth"/>
              <a:tabLst>
                <a:tab pos="597535" algn="l"/>
              </a:tabLst>
            </a:pP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检查碰撞。</a:t>
            </a:r>
            <a:r>
              <a:rPr dirty="0" sz="3050" spc="10">
                <a:latin typeface="Microsoft JhengHei UI"/>
                <a:cs typeface="Microsoft JhengHei UI"/>
              </a:rPr>
              <a:t>⽹络适配器要</a:t>
            </a: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边发送边监听</a:t>
            </a:r>
            <a:r>
              <a:rPr dirty="0" sz="3050" spc="10">
                <a:latin typeface="Microsoft JhengHei UI"/>
                <a:cs typeface="Microsoft JhengHei UI"/>
              </a:rPr>
              <a:t>。这⾥只有两种可能性：</a:t>
            </a:r>
            <a:endParaRPr sz="3050">
              <a:latin typeface="Microsoft JhengHei UI"/>
              <a:cs typeface="Microsoft JhengHei UI"/>
            </a:endParaRPr>
          </a:p>
          <a:p>
            <a:pPr marL="389255" marR="169545">
              <a:lnSpc>
                <a:spcPct val="143300"/>
              </a:lnSpc>
            </a:pPr>
            <a:r>
              <a:rPr dirty="0" sz="3050" spc="10">
                <a:latin typeface="Microsoft JhengHei UI"/>
                <a:cs typeface="Microsoft JhengHei UI"/>
              </a:rPr>
              <a:t>①</a:t>
            </a:r>
            <a:r>
              <a:rPr dirty="0" sz="3050" spc="35">
                <a:latin typeface="Microsoft JhengHei UI"/>
                <a:cs typeface="Microsoft JhengHei UI"/>
              </a:rPr>
              <a:t> </a:t>
            </a:r>
            <a:r>
              <a:rPr dirty="0" sz="3050" spc="10">
                <a:latin typeface="Microsoft JhengHei UI"/>
                <a:cs typeface="Microsoft JhengHei UI"/>
              </a:rPr>
              <a:t>发送成功：在争⽤期内⼀直未检测到碰撞，发送成功。发送完 毕后，其他什么也不做。然后回到</a:t>
            </a:r>
            <a:r>
              <a:rPr dirty="0" sz="3050" spc="75">
                <a:latin typeface="Microsoft JhengHei UI"/>
                <a:cs typeface="Microsoft JhengHei UI"/>
              </a:rPr>
              <a:t> </a:t>
            </a:r>
            <a:r>
              <a:rPr dirty="0" sz="3050" spc="0">
                <a:latin typeface="Arial"/>
                <a:cs typeface="Arial"/>
              </a:rPr>
              <a:t>(1)</a:t>
            </a:r>
            <a:r>
              <a:rPr dirty="0" sz="3050" spc="0">
                <a:latin typeface="Microsoft JhengHei UI"/>
                <a:cs typeface="Microsoft JhengHei UI"/>
              </a:rPr>
              <a:t>；</a:t>
            </a:r>
            <a:endParaRPr sz="3050">
              <a:latin typeface="Microsoft JhengHei UI"/>
              <a:cs typeface="Microsoft JhengHei UI"/>
            </a:endParaRPr>
          </a:p>
          <a:p>
            <a:pPr marL="389255" marR="169545">
              <a:lnSpc>
                <a:spcPct val="143300"/>
              </a:lnSpc>
            </a:pPr>
            <a:r>
              <a:rPr dirty="0" sz="3050" spc="10">
                <a:latin typeface="Microsoft JhengHei UI"/>
                <a:cs typeface="Microsoft JhengHei UI"/>
              </a:rPr>
              <a:t>②</a:t>
            </a:r>
            <a:r>
              <a:rPr dirty="0" sz="3050" spc="35">
                <a:latin typeface="Microsoft JhengHei UI"/>
                <a:cs typeface="Microsoft JhengHei UI"/>
              </a:rPr>
              <a:t> </a:t>
            </a:r>
            <a:r>
              <a:rPr dirty="0" sz="3050" spc="10">
                <a:latin typeface="Microsoft JhengHei UI"/>
                <a:cs typeface="Microsoft JhengHei UI"/>
              </a:rPr>
              <a:t>发送失败：在争⽤期内检测到碰撞。⽴即停⽌发送数据，并发 送⼈为⼲扰信号，执⾏指数退避算法，等待</a:t>
            </a:r>
            <a:r>
              <a:rPr dirty="0" sz="3050" spc="75">
                <a:latin typeface="Microsoft JhengHei UI"/>
                <a:cs typeface="Microsoft JhengHei UI"/>
              </a:rPr>
              <a:t> </a:t>
            </a:r>
            <a:r>
              <a:rPr dirty="0" sz="3050" spc="0" i="1">
                <a:solidFill>
                  <a:srgbClr val="FF2600"/>
                </a:solidFill>
                <a:latin typeface="Arial"/>
                <a:cs typeface="Arial"/>
              </a:rPr>
              <a:t>r</a:t>
            </a:r>
            <a:r>
              <a:rPr dirty="0" sz="3050" spc="-1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倍</a:t>
            </a:r>
            <a:r>
              <a:rPr dirty="0" sz="30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0">
                <a:solidFill>
                  <a:srgbClr val="FF2600"/>
                </a:solidFill>
                <a:latin typeface="Arial"/>
                <a:cs typeface="Arial"/>
              </a:rPr>
              <a:t>512</a:t>
            </a:r>
            <a:r>
              <a:rPr dirty="0" sz="30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10">
                <a:latin typeface="Microsoft JhengHei UI"/>
                <a:cs typeface="Microsoft JhengHei UI"/>
              </a:rPr>
              <a:t>⽐特时间 后，返回到步骤</a:t>
            </a:r>
            <a:r>
              <a:rPr dirty="0" sz="3050" spc="75">
                <a:latin typeface="Microsoft JhengHei UI"/>
                <a:cs typeface="Microsoft JhengHei UI"/>
              </a:rPr>
              <a:t> </a:t>
            </a:r>
            <a:r>
              <a:rPr dirty="0" sz="3050">
                <a:latin typeface="Arial"/>
                <a:cs typeface="Arial"/>
              </a:rPr>
              <a:t>(2)</a:t>
            </a:r>
            <a:r>
              <a:rPr dirty="0" sz="3050" spc="10">
                <a:latin typeface="Microsoft JhengHei UI"/>
                <a:cs typeface="Microsoft JhengHei UI"/>
              </a:rPr>
              <a:t>。</a:t>
            </a:r>
            <a:endParaRPr sz="3050">
              <a:latin typeface="Microsoft JhengHei UI"/>
              <a:cs typeface="Microsoft JhengHei UI"/>
            </a:endParaRPr>
          </a:p>
          <a:p>
            <a:pPr algn="just" marL="12700">
              <a:lnSpc>
                <a:spcPct val="100000"/>
              </a:lnSpc>
              <a:spcBef>
                <a:spcPts val="1585"/>
              </a:spcBef>
            </a:pP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重传达</a:t>
            </a:r>
            <a:r>
              <a:rPr dirty="0" sz="30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050" spc="0">
                <a:solidFill>
                  <a:srgbClr val="FF2600"/>
                </a:solidFill>
                <a:latin typeface="Arial"/>
                <a:cs typeface="Arial"/>
              </a:rPr>
              <a:t>16</a:t>
            </a:r>
            <a:r>
              <a:rPr dirty="0" sz="30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050" spc="10">
                <a:solidFill>
                  <a:srgbClr val="FF2600"/>
                </a:solidFill>
                <a:latin typeface="Microsoft JhengHei UI"/>
                <a:cs typeface="Microsoft JhengHei UI"/>
              </a:rPr>
              <a:t>次</a:t>
            </a:r>
            <a:r>
              <a:rPr dirty="0" sz="3050" spc="10">
                <a:latin typeface="Microsoft JhengHei UI"/>
                <a:cs typeface="Microsoft JhengHei UI"/>
              </a:rPr>
              <a:t>仍不能成功，则停⽌重传⽽向上报错。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68404" y="1851015"/>
            <a:ext cx="13759235" cy="5884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66298" y="2227966"/>
            <a:ext cx="12963525" cy="5088890"/>
          </a:xfrm>
          <a:custGeom>
            <a:avLst/>
            <a:gdLst/>
            <a:ahLst/>
            <a:cxnLst/>
            <a:rect l="l" t="t" r="r" b="b"/>
            <a:pathLst>
              <a:path w="12963525" h="50888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830132"/>
                </a:lnTo>
                <a:lnTo>
                  <a:pt x="197" y="4881502"/>
                </a:lnTo>
                <a:lnTo>
                  <a:pt x="1581" y="4922929"/>
                </a:lnTo>
                <a:lnTo>
                  <a:pt x="12649" y="4981637"/>
                </a:lnTo>
                <a:lnTo>
                  <a:pt x="49226" y="5039051"/>
                </a:lnTo>
                <a:lnTo>
                  <a:pt x="106640" y="5075627"/>
                </a:lnTo>
                <a:lnTo>
                  <a:pt x="165348" y="5086697"/>
                </a:lnTo>
                <a:lnTo>
                  <a:pt x="206776" y="5088080"/>
                </a:lnTo>
                <a:lnTo>
                  <a:pt x="258146" y="5088278"/>
                </a:lnTo>
                <a:lnTo>
                  <a:pt x="12705299" y="5088278"/>
                </a:lnTo>
                <a:lnTo>
                  <a:pt x="12756671" y="5088080"/>
                </a:lnTo>
                <a:lnTo>
                  <a:pt x="12798099" y="5086697"/>
                </a:lnTo>
                <a:lnTo>
                  <a:pt x="12856802" y="5075627"/>
                </a:lnTo>
                <a:lnTo>
                  <a:pt x="12914218" y="5039051"/>
                </a:lnTo>
                <a:lnTo>
                  <a:pt x="12950799" y="4981637"/>
                </a:lnTo>
                <a:lnTo>
                  <a:pt x="12961867" y="4922929"/>
                </a:lnTo>
                <a:lnTo>
                  <a:pt x="12963250" y="4881502"/>
                </a:lnTo>
                <a:lnTo>
                  <a:pt x="12963448" y="483013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7"/>
                </a:lnTo>
                <a:lnTo>
                  <a:pt x="12856802" y="12650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66298" y="2227966"/>
            <a:ext cx="12963525" cy="5088890"/>
          </a:xfrm>
          <a:custGeom>
            <a:avLst/>
            <a:gdLst/>
            <a:ahLst/>
            <a:cxnLst/>
            <a:rect l="l" t="t" r="r" b="b"/>
            <a:pathLst>
              <a:path w="12963525" h="50888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830132"/>
                </a:lnTo>
                <a:lnTo>
                  <a:pt x="12963250" y="4881502"/>
                </a:lnTo>
                <a:lnTo>
                  <a:pt x="12961867" y="4922929"/>
                </a:lnTo>
                <a:lnTo>
                  <a:pt x="12950799" y="4981637"/>
                </a:lnTo>
                <a:lnTo>
                  <a:pt x="12914218" y="5039051"/>
                </a:lnTo>
                <a:lnTo>
                  <a:pt x="12856802" y="5075627"/>
                </a:lnTo>
                <a:lnTo>
                  <a:pt x="12798099" y="5086696"/>
                </a:lnTo>
                <a:lnTo>
                  <a:pt x="12756671" y="5088079"/>
                </a:lnTo>
                <a:lnTo>
                  <a:pt x="12705299" y="5088277"/>
                </a:lnTo>
                <a:lnTo>
                  <a:pt x="258145" y="5088277"/>
                </a:lnTo>
                <a:lnTo>
                  <a:pt x="206775" y="5088079"/>
                </a:lnTo>
                <a:lnTo>
                  <a:pt x="165348" y="5086696"/>
                </a:lnTo>
                <a:lnTo>
                  <a:pt x="106640" y="5075627"/>
                </a:lnTo>
                <a:lnTo>
                  <a:pt x="49226" y="5039051"/>
                </a:lnTo>
                <a:lnTo>
                  <a:pt x="12650" y="4981637"/>
                </a:lnTo>
                <a:lnTo>
                  <a:pt x="1581" y="4922929"/>
                </a:lnTo>
                <a:lnTo>
                  <a:pt x="197" y="4881502"/>
                </a:lnTo>
                <a:lnTo>
                  <a:pt x="0" y="483013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221454" y="715916"/>
            <a:ext cx="56616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>
                <a:latin typeface="Arial"/>
                <a:cs typeface="Arial"/>
              </a:rPr>
              <a:t>CSMA</a:t>
            </a:r>
            <a:r>
              <a:rPr dirty="0" spc="-5">
                <a:latin typeface="Arial"/>
                <a:cs typeface="Arial"/>
              </a:rPr>
              <a:t>/</a:t>
            </a:r>
            <a:r>
              <a:rPr dirty="0" spc="5">
                <a:latin typeface="Arial"/>
                <a:cs typeface="Arial"/>
              </a:rPr>
              <a:t>CD</a:t>
            </a:r>
            <a:r>
              <a:rPr dirty="0" spc="10"/>
              <a:t>协议的要点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66809" y="5428947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载波监听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67779" y="5428947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碰撞检测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379894" y="3581125"/>
            <a:ext cx="1275715" cy="1221740"/>
          </a:xfrm>
          <a:custGeom>
            <a:avLst/>
            <a:gdLst/>
            <a:ahLst/>
            <a:cxnLst/>
            <a:rect l="l" t="t" r="r" b="b"/>
            <a:pathLst>
              <a:path w="1275715" h="1221739">
                <a:moveTo>
                  <a:pt x="432018" y="683680"/>
                </a:moveTo>
                <a:lnTo>
                  <a:pt x="243479" y="683680"/>
                </a:lnTo>
                <a:lnTo>
                  <a:pt x="231788" y="686036"/>
                </a:lnTo>
                <a:lnTo>
                  <a:pt x="222251" y="692464"/>
                </a:lnTo>
                <a:lnTo>
                  <a:pt x="215825" y="702003"/>
                </a:lnTo>
                <a:lnTo>
                  <a:pt x="213469" y="713692"/>
                </a:lnTo>
                <a:lnTo>
                  <a:pt x="213469" y="1191679"/>
                </a:lnTo>
                <a:lnTo>
                  <a:pt x="215870" y="1203352"/>
                </a:lnTo>
                <a:lnTo>
                  <a:pt x="222372" y="1212857"/>
                </a:lnTo>
                <a:lnTo>
                  <a:pt x="231925" y="1219250"/>
                </a:lnTo>
                <a:lnTo>
                  <a:pt x="243479" y="1221591"/>
                </a:lnTo>
                <a:lnTo>
                  <a:pt x="432018" y="1221591"/>
                </a:lnTo>
                <a:lnTo>
                  <a:pt x="443710" y="1219250"/>
                </a:lnTo>
                <a:lnTo>
                  <a:pt x="453252" y="1212856"/>
                </a:lnTo>
                <a:lnTo>
                  <a:pt x="459681" y="1203352"/>
                </a:lnTo>
                <a:lnTo>
                  <a:pt x="462038" y="1191679"/>
                </a:lnTo>
                <a:lnTo>
                  <a:pt x="462038" y="713692"/>
                </a:lnTo>
                <a:lnTo>
                  <a:pt x="459681" y="702003"/>
                </a:lnTo>
                <a:lnTo>
                  <a:pt x="453251" y="692464"/>
                </a:lnTo>
                <a:lnTo>
                  <a:pt x="443710" y="686036"/>
                </a:lnTo>
                <a:lnTo>
                  <a:pt x="432018" y="683680"/>
                </a:lnTo>
                <a:close/>
              </a:path>
              <a:path w="1275715" h="1221739">
                <a:moveTo>
                  <a:pt x="1032743" y="683680"/>
                </a:moveTo>
                <a:lnTo>
                  <a:pt x="844204" y="683680"/>
                </a:lnTo>
                <a:lnTo>
                  <a:pt x="832514" y="686036"/>
                </a:lnTo>
                <a:lnTo>
                  <a:pt x="822976" y="692464"/>
                </a:lnTo>
                <a:lnTo>
                  <a:pt x="816550" y="702003"/>
                </a:lnTo>
                <a:lnTo>
                  <a:pt x="814195" y="713692"/>
                </a:lnTo>
                <a:lnTo>
                  <a:pt x="814195" y="1191679"/>
                </a:lnTo>
                <a:lnTo>
                  <a:pt x="816551" y="1203352"/>
                </a:lnTo>
                <a:lnTo>
                  <a:pt x="822980" y="1212857"/>
                </a:lnTo>
                <a:lnTo>
                  <a:pt x="832518" y="1219250"/>
                </a:lnTo>
                <a:lnTo>
                  <a:pt x="844204" y="1221591"/>
                </a:lnTo>
                <a:lnTo>
                  <a:pt x="1032743" y="1221591"/>
                </a:lnTo>
                <a:lnTo>
                  <a:pt x="1044298" y="1219250"/>
                </a:lnTo>
                <a:lnTo>
                  <a:pt x="1053855" y="1212856"/>
                </a:lnTo>
                <a:lnTo>
                  <a:pt x="1060361" y="1203352"/>
                </a:lnTo>
                <a:lnTo>
                  <a:pt x="1062763" y="1191679"/>
                </a:lnTo>
                <a:lnTo>
                  <a:pt x="1062763" y="713692"/>
                </a:lnTo>
                <a:lnTo>
                  <a:pt x="1060406" y="702003"/>
                </a:lnTo>
                <a:lnTo>
                  <a:pt x="1053977" y="692464"/>
                </a:lnTo>
                <a:lnTo>
                  <a:pt x="1044435" y="686036"/>
                </a:lnTo>
                <a:lnTo>
                  <a:pt x="1032743" y="683680"/>
                </a:lnTo>
                <a:close/>
              </a:path>
              <a:path w="1275715" h="1221739">
                <a:moveTo>
                  <a:pt x="638116" y="0"/>
                </a:moveTo>
                <a:lnTo>
                  <a:pt x="588312" y="1727"/>
                </a:lnTo>
                <a:lnTo>
                  <a:pt x="539545" y="6825"/>
                </a:lnTo>
                <a:lnTo>
                  <a:pt x="491958" y="15164"/>
                </a:lnTo>
                <a:lnTo>
                  <a:pt x="445694" y="26617"/>
                </a:lnTo>
                <a:lnTo>
                  <a:pt x="400895" y="41054"/>
                </a:lnTo>
                <a:lnTo>
                  <a:pt x="357705" y="58349"/>
                </a:lnTo>
                <a:lnTo>
                  <a:pt x="316267" y="78371"/>
                </a:lnTo>
                <a:lnTo>
                  <a:pt x="276722" y="100994"/>
                </a:lnTo>
                <a:lnTo>
                  <a:pt x="239215" y="126088"/>
                </a:lnTo>
                <a:lnTo>
                  <a:pt x="203887" y="153526"/>
                </a:lnTo>
                <a:lnTo>
                  <a:pt x="170882" y="183179"/>
                </a:lnTo>
                <a:lnTo>
                  <a:pt x="140343" y="214918"/>
                </a:lnTo>
                <a:lnTo>
                  <a:pt x="112411" y="248616"/>
                </a:lnTo>
                <a:lnTo>
                  <a:pt x="87231" y="284144"/>
                </a:lnTo>
                <a:lnTo>
                  <a:pt x="64945" y="321374"/>
                </a:lnTo>
                <a:lnTo>
                  <a:pt x="45696" y="360178"/>
                </a:lnTo>
                <a:lnTo>
                  <a:pt x="29626" y="400426"/>
                </a:lnTo>
                <a:lnTo>
                  <a:pt x="16879" y="441992"/>
                </a:lnTo>
                <a:lnTo>
                  <a:pt x="7597" y="484746"/>
                </a:lnTo>
                <a:lnTo>
                  <a:pt x="1923" y="528560"/>
                </a:lnTo>
                <a:lnTo>
                  <a:pt x="0" y="573307"/>
                </a:lnTo>
                <a:lnTo>
                  <a:pt x="0" y="1001441"/>
                </a:lnTo>
                <a:lnTo>
                  <a:pt x="5311" y="1027721"/>
                </a:lnTo>
                <a:lnTo>
                  <a:pt x="19771" y="1049140"/>
                </a:lnTo>
                <a:lnTo>
                  <a:pt x="41170" y="1063560"/>
                </a:lnTo>
                <a:lnTo>
                  <a:pt x="67296" y="1068842"/>
                </a:lnTo>
                <a:lnTo>
                  <a:pt x="93561" y="1063516"/>
                </a:lnTo>
                <a:lnTo>
                  <a:pt x="114948" y="1049021"/>
                </a:lnTo>
                <a:lnTo>
                  <a:pt x="129335" y="1027586"/>
                </a:lnTo>
                <a:lnTo>
                  <a:pt x="134603" y="1001441"/>
                </a:lnTo>
                <a:lnTo>
                  <a:pt x="134603" y="573307"/>
                </a:lnTo>
                <a:lnTo>
                  <a:pt x="137204" y="528525"/>
                </a:lnTo>
                <a:lnTo>
                  <a:pt x="144840" y="485020"/>
                </a:lnTo>
                <a:lnTo>
                  <a:pt x="157254" y="443014"/>
                </a:lnTo>
                <a:lnTo>
                  <a:pt x="174194" y="402730"/>
                </a:lnTo>
                <a:lnTo>
                  <a:pt x="195404" y="364391"/>
                </a:lnTo>
                <a:lnTo>
                  <a:pt x="220631" y="328218"/>
                </a:lnTo>
                <a:lnTo>
                  <a:pt x="249619" y="294434"/>
                </a:lnTo>
                <a:lnTo>
                  <a:pt x="282114" y="263262"/>
                </a:lnTo>
                <a:lnTo>
                  <a:pt x="317862" y="234925"/>
                </a:lnTo>
                <a:lnTo>
                  <a:pt x="356609" y="209643"/>
                </a:lnTo>
                <a:lnTo>
                  <a:pt x="398100" y="187641"/>
                </a:lnTo>
                <a:lnTo>
                  <a:pt x="442081" y="169141"/>
                </a:lnTo>
                <a:lnTo>
                  <a:pt x="488297" y="154364"/>
                </a:lnTo>
                <a:lnTo>
                  <a:pt x="536494" y="143534"/>
                </a:lnTo>
                <a:lnTo>
                  <a:pt x="586417" y="136873"/>
                </a:lnTo>
                <a:lnTo>
                  <a:pt x="637813" y="134603"/>
                </a:lnTo>
                <a:lnTo>
                  <a:pt x="1047933" y="134603"/>
                </a:lnTo>
                <a:lnTo>
                  <a:pt x="1036975" y="126088"/>
                </a:lnTo>
                <a:lnTo>
                  <a:pt x="999480" y="100994"/>
                </a:lnTo>
                <a:lnTo>
                  <a:pt x="959945" y="78371"/>
                </a:lnTo>
                <a:lnTo>
                  <a:pt x="918514" y="58349"/>
                </a:lnTo>
                <a:lnTo>
                  <a:pt x="875329" y="41054"/>
                </a:lnTo>
                <a:lnTo>
                  <a:pt x="830533" y="26617"/>
                </a:lnTo>
                <a:lnTo>
                  <a:pt x="784271" y="15164"/>
                </a:lnTo>
                <a:lnTo>
                  <a:pt x="736685" y="6825"/>
                </a:lnTo>
                <a:lnTo>
                  <a:pt x="687919" y="1727"/>
                </a:lnTo>
                <a:lnTo>
                  <a:pt x="638116" y="0"/>
                </a:lnTo>
                <a:close/>
              </a:path>
              <a:path w="1275715" h="1221739">
                <a:moveTo>
                  <a:pt x="1047933" y="134603"/>
                </a:moveTo>
                <a:lnTo>
                  <a:pt x="637813" y="134603"/>
                </a:lnTo>
                <a:lnTo>
                  <a:pt x="689207" y="136873"/>
                </a:lnTo>
                <a:lnTo>
                  <a:pt x="739128" y="143534"/>
                </a:lnTo>
                <a:lnTo>
                  <a:pt x="787320" y="154364"/>
                </a:lnTo>
                <a:lnTo>
                  <a:pt x="833530" y="169141"/>
                </a:lnTo>
                <a:lnTo>
                  <a:pt x="877503" y="187641"/>
                </a:lnTo>
                <a:lnTo>
                  <a:pt x="918986" y="209643"/>
                </a:lnTo>
                <a:lnTo>
                  <a:pt x="957725" y="234925"/>
                </a:lnTo>
                <a:lnTo>
                  <a:pt x="993464" y="263262"/>
                </a:lnTo>
                <a:lnTo>
                  <a:pt x="1025951" y="294434"/>
                </a:lnTo>
                <a:lnTo>
                  <a:pt x="1054930" y="328218"/>
                </a:lnTo>
                <a:lnTo>
                  <a:pt x="1080148" y="364391"/>
                </a:lnTo>
                <a:lnTo>
                  <a:pt x="1101351" y="402730"/>
                </a:lnTo>
                <a:lnTo>
                  <a:pt x="1118285" y="443014"/>
                </a:lnTo>
                <a:lnTo>
                  <a:pt x="1130695" y="485020"/>
                </a:lnTo>
                <a:lnTo>
                  <a:pt x="1138330" y="528560"/>
                </a:lnTo>
                <a:lnTo>
                  <a:pt x="1140928" y="573307"/>
                </a:lnTo>
                <a:lnTo>
                  <a:pt x="1140928" y="1001441"/>
                </a:lnTo>
                <a:lnTo>
                  <a:pt x="1146239" y="1027721"/>
                </a:lnTo>
                <a:lnTo>
                  <a:pt x="1160700" y="1049140"/>
                </a:lnTo>
                <a:lnTo>
                  <a:pt x="1182098" y="1063560"/>
                </a:lnTo>
                <a:lnTo>
                  <a:pt x="1208224" y="1068842"/>
                </a:lnTo>
                <a:lnTo>
                  <a:pt x="1234371" y="1063516"/>
                </a:lnTo>
                <a:lnTo>
                  <a:pt x="1255806" y="1049021"/>
                </a:lnTo>
                <a:lnTo>
                  <a:pt x="1270299" y="1027586"/>
                </a:lnTo>
                <a:lnTo>
                  <a:pt x="1275626" y="1001441"/>
                </a:lnTo>
                <a:lnTo>
                  <a:pt x="1275626" y="573307"/>
                </a:lnTo>
                <a:lnTo>
                  <a:pt x="1273785" y="528525"/>
                </a:lnTo>
                <a:lnTo>
                  <a:pt x="1268193" y="484746"/>
                </a:lnTo>
                <a:lnTo>
                  <a:pt x="1258981" y="441992"/>
                </a:lnTo>
                <a:lnTo>
                  <a:pt x="1246295" y="400426"/>
                </a:lnTo>
                <a:lnTo>
                  <a:pt x="1230280" y="360178"/>
                </a:lnTo>
                <a:lnTo>
                  <a:pt x="1211078" y="321374"/>
                </a:lnTo>
                <a:lnTo>
                  <a:pt x="1188833" y="284144"/>
                </a:lnTo>
                <a:lnTo>
                  <a:pt x="1163688" y="248616"/>
                </a:lnTo>
                <a:lnTo>
                  <a:pt x="1135786" y="214918"/>
                </a:lnTo>
                <a:lnTo>
                  <a:pt x="1105272" y="183179"/>
                </a:lnTo>
                <a:lnTo>
                  <a:pt x="1072287" y="153526"/>
                </a:lnTo>
                <a:lnTo>
                  <a:pt x="1047933" y="134603"/>
                </a:lnTo>
                <a:close/>
              </a:path>
            </a:pathLst>
          </a:custGeom>
          <a:solidFill>
            <a:srgbClr val="3149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040190" y="5428947"/>
            <a:ext cx="14916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多点接⼊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011195" y="3635328"/>
            <a:ext cx="1612757" cy="111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489477" y="3692263"/>
            <a:ext cx="1439191" cy="99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153510" y="4164054"/>
            <a:ext cx="493658" cy="493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441488" y="4164054"/>
            <a:ext cx="493658" cy="4936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36629" y="4154354"/>
            <a:ext cx="0" cy="535940"/>
          </a:xfrm>
          <a:custGeom>
            <a:avLst/>
            <a:gdLst/>
            <a:ahLst/>
            <a:cxnLst/>
            <a:rect l="l" t="t" r="r" b="b"/>
            <a:pathLst>
              <a:path w="0" h="535939">
                <a:moveTo>
                  <a:pt x="0" y="535800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62420" y="4614845"/>
            <a:ext cx="873125" cy="0"/>
          </a:xfrm>
          <a:custGeom>
            <a:avLst/>
            <a:gdLst/>
            <a:ahLst/>
            <a:cxnLst/>
            <a:rect l="l" t="t" r="r" b="b"/>
            <a:pathLst>
              <a:path w="873125" h="0">
                <a:moveTo>
                  <a:pt x="0" y="0"/>
                </a:moveTo>
                <a:lnTo>
                  <a:pt x="872609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26441" y="4504657"/>
            <a:ext cx="220377" cy="2203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88903" y="3949459"/>
            <a:ext cx="0" cy="255904"/>
          </a:xfrm>
          <a:custGeom>
            <a:avLst/>
            <a:gdLst/>
            <a:ahLst/>
            <a:cxnLst/>
            <a:rect l="l" t="t" r="r" b="b"/>
            <a:pathLst>
              <a:path w="0" h="255904">
                <a:moveTo>
                  <a:pt x="0" y="255842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36281" y="3819873"/>
            <a:ext cx="873125" cy="0"/>
          </a:xfrm>
          <a:custGeom>
            <a:avLst/>
            <a:gdLst/>
            <a:ahLst/>
            <a:cxnLst/>
            <a:rect l="l" t="t" r="r" b="b"/>
            <a:pathLst>
              <a:path w="873125" h="0">
                <a:moveTo>
                  <a:pt x="0" y="0"/>
                </a:moveTo>
                <a:lnTo>
                  <a:pt x="872609" y="0"/>
                </a:lnTo>
              </a:path>
            </a:pathLst>
          </a:custGeom>
          <a:ln w="31412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477726" y="3709684"/>
            <a:ext cx="220377" cy="2203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67373" y="3332692"/>
            <a:ext cx="872609" cy="8726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151610" y="4178541"/>
            <a:ext cx="872609" cy="8726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122698" y="8282478"/>
            <a:ext cx="73552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先听后说，边说边听，冲突停⽌，延迟重发。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44242" y="2475586"/>
            <a:ext cx="2585085" cy="715645"/>
          </a:xfrm>
          <a:custGeom>
            <a:avLst/>
            <a:gdLst/>
            <a:ahLst/>
            <a:cxnLst/>
            <a:rect l="l" t="t" r="r" b="b"/>
            <a:pathLst>
              <a:path w="2585084" h="715644">
                <a:moveTo>
                  <a:pt x="2365247" y="0"/>
                </a:moveTo>
                <a:lnTo>
                  <a:pt x="219589" y="0"/>
                </a:lnTo>
                <a:lnTo>
                  <a:pt x="175891" y="168"/>
                </a:lnTo>
                <a:lnTo>
                  <a:pt x="112661" y="4539"/>
                </a:lnTo>
                <a:lnTo>
                  <a:pt x="64446" y="23733"/>
                </a:lnTo>
                <a:lnTo>
                  <a:pt x="23733" y="64446"/>
                </a:lnTo>
                <a:lnTo>
                  <a:pt x="4539" y="112661"/>
                </a:lnTo>
                <a:lnTo>
                  <a:pt x="168" y="175892"/>
                </a:lnTo>
                <a:lnTo>
                  <a:pt x="0" y="219589"/>
                </a:lnTo>
                <a:lnTo>
                  <a:pt x="0" y="495466"/>
                </a:lnTo>
                <a:lnTo>
                  <a:pt x="168" y="539163"/>
                </a:lnTo>
                <a:lnTo>
                  <a:pt x="4539" y="602393"/>
                </a:lnTo>
                <a:lnTo>
                  <a:pt x="23733" y="650609"/>
                </a:lnTo>
                <a:lnTo>
                  <a:pt x="64446" y="691322"/>
                </a:lnTo>
                <a:lnTo>
                  <a:pt x="112661" y="710515"/>
                </a:lnTo>
                <a:lnTo>
                  <a:pt x="175891" y="714887"/>
                </a:lnTo>
                <a:lnTo>
                  <a:pt x="219589" y="715055"/>
                </a:lnTo>
                <a:lnTo>
                  <a:pt x="2365247" y="715055"/>
                </a:lnTo>
                <a:lnTo>
                  <a:pt x="2408943" y="714887"/>
                </a:lnTo>
                <a:lnTo>
                  <a:pt x="2472172" y="710515"/>
                </a:lnTo>
                <a:lnTo>
                  <a:pt x="2520391" y="691322"/>
                </a:lnTo>
                <a:lnTo>
                  <a:pt x="2561104" y="650609"/>
                </a:lnTo>
                <a:lnTo>
                  <a:pt x="2580295" y="602393"/>
                </a:lnTo>
                <a:lnTo>
                  <a:pt x="2584664" y="539163"/>
                </a:lnTo>
                <a:lnTo>
                  <a:pt x="2584832" y="495466"/>
                </a:lnTo>
                <a:lnTo>
                  <a:pt x="2584832" y="219589"/>
                </a:lnTo>
                <a:lnTo>
                  <a:pt x="2584664" y="175892"/>
                </a:lnTo>
                <a:lnTo>
                  <a:pt x="2580295" y="112661"/>
                </a:lnTo>
                <a:lnTo>
                  <a:pt x="2561104" y="64446"/>
                </a:lnTo>
                <a:lnTo>
                  <a:pt x="2520391" y="23733"/>
                </a:lnTo>
                <a:lnTo>
                  <a:pt x="2472172" y="4539"/>
                </a:lnTo>
                <a:lnTo>
                  <a:pt x="2408943" y="168"/>
                </a:lnTo>
                <a:lnTo>
                  <a:pt x="2365247" y="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09762" y="2614910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开始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3506" y="4055210"/>
            <a:ext cx="2586355" cy="71247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147955" rIns="0" bIns="0" rtlCol="0" vert="horz">
            <a:spAutoFit/>
          </a:bodyPr>
          <a:lstStyle/>
          <a:p>
            <a:pPr marL="481330">
              <a:lnSpc>
                <a:spcPct val="100000"/>
              </a:lnSpc>
              <a:spcBef>
                <a:spcPts val="1165"/>
              </a:spcBef>
            </a:pPr>
            <a:r>
              <a:rPr dirty="0" sz="2550" spc="0">
                <a:latin typeface="Microsoft JhengHei UI"/>
                <a:cs typeface="Microsoft JhengHei UI"/>
              </a:rPr>
              <a:t>准备发送帧</a:t>
            </a:r>
            <a:endParaRPr sz="255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57800" y="3790806"/>
            <a:ext cx="2804160" cy="1289685"/>
          </a:xfrm>
          <a:custGeom>
            <a:avLst/>
            <a:gdLst/>
            <a:ahLst/>
            <a:cxnLst/>
            <a:rect l="l" t="t" r="r" b="b"/>
            <a:pathLst>
              <a:path w="2804159" h="1289685">
                <a:moveTo>
                  <a:pt x="0" y="644736"/>
                </a:moveTo>
                <a:lnTo>
                  <a:pt x="1401789" y="1289472"/>
                </a:lnTo>
                <a:lnTo>
                  <a:pt x="2803579" y="644736"/>
                </a:lnTo>
                <a:lnTo>
                  <a:pt x="1401789" y="0"/>
                </a:lnTo>
                <a:lnTo>
                  <a:pt x="0" y="6447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656338" y="4221801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信道空闲？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66435" y="5402245"/>
            <a:ext cx="2586355" cy="71247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147955" rIns="0" bIns="0" rtlCol="0" vert="horz">
            <a:spAutoFit/>
          </a:bodyPr>
          <a:lstStyle/>
          <a:p>
            <a:pPr marL="572770">
              <a:lnSpc>
                <a:spcPct val="100000"/>
              </a:lnSpc>
              <a:spcBef>
                <a:spcPts val="1165"/>
              </a:spcBef>
            </a:pPr>
            <a:r>
              <a:rPr dirty="0" sz="2550" spc="0">
                <a:latin typeface="Microsoft JhengHei UI"/>
                <a:cs typeface="Microsoft JhengHei UI"/>
              </a:rPr>
              <a:t>退避</a:t>
            </a:r>
            <a:r>
              <a:rPr dirty="0" sz="2550" spc="-15" i="1">
                <a:latin typeface="Arial"/>
                <a:cs typeface="Arial"/>
              </a:rPr>
              <a:t>9.6µs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66435" y="6637882"/>
            <a:ext cx="2586355" cy="712470"/>
          </a:xfrm>
          <a:custGeom>
            <a:avLst/>
            <a:gdLst/>
            <a:ahLst/>
            <a:cxnLst/>
            <a:rect l="l" t="t" r="r" b="b"/>
            <a:pathLst>
              <a:path w="2586355" h="712470">
                <a:moveTo>
                  <a:pt x="0" y="0"/>
                </a:moveTo>
                <a:lnTo>
                  <a:pt x="2586308" y="0"/>
                </a:lnTo>
                <a:lnTo>
                  <a:pt x="2586308" y="712020"/>
                </a:lnTo>
                <a:lnTo>
                  <a:pt x="0" y="71202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166435" y="6637882"/>
            <a:ext cx="2586355" cy="71247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153670" rIns="0" bIns="0" rtlCol="0" vert="horz">
            <a:spAutoFit/>
          </a:bodyPr>
          <a:lstStyle/>
          <a:p>
            <a:pPr marL="821690">
              <a:lnSpc>
                <a:spcPct val="100000"/>
              </a:lnSpc>
              <a:spcBef>
                <a:spcPts val="121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发送帧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057800" y="7874575"/>
            <a:ext cx="2804160" cy="1289685"/>
          </a:xfrm>
          <a:custGeom>
            <a:avLst/>
            <a:gdLst/>
            <a:ahLst/>
            <a:cxnLst/>
            <a:rect l="l" t="t" r="r" b="b"/>
            <a:pathLst>
              <a:path w="2804159" h="1289684">
                <a:moveTo>
                  <a:pt x="0" y="644736"/>
                </a:moveTo>
                <a:lnTo>
                  <a:pt x="1401789" y="1289472"/>
                </a:lnTo>
                <a:lnTo>
                  <a:pt x="2803579" y="644736"/>
                </a:lnTo>
                <a:lnTo>
                  <a:pt x="1401789" y="0"/>
                </a:lnTo>
                <a:lnTo>
                  <a:pt x="0" y="6447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603984" y="8305571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是否冲突？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83712" y="7874575"/>
            <a:ext cx="2804160" cy="1289685"/>
          </a:xfrm>
          <a:custGeom>
            <a:avLst/>
            <a:gdLst/>
            <a:ahLst/>
            <a:cxnLst/>
            <a:rect l="l" t="t" r="r" b="b"/>
            <a:pathLst>
              <a:path w="2804159" h="1289684">
                <a:moveTo>
                  <a:pt x="0" y="644736"/>
                </a:moveTo>
                <a:lnTo>
                  <a:pt x="1401789" y="1289472"/>
                </a:lnTo>
                <a:lnTo>
                  <a:pt x="2803579" y="644736"/>
                </a:lnTo>
                <a:lnTo>
                  <a:pt x="1401789" y="0"/>
                </a:lnTo>
                <a:lnTo>
                  <a:pt x="0" y="6447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329896" y="8305571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发送完毕？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331878" y="7874575"/>
            <a:ext cx="2804160" cy="1289685"/>
          </a:xfrm>
          <a:custGeom>
            <a:avLst/>
            <a:gdLst/>
            <a:ahLst/>
            <a:cxnLst/>
            <a:rect l="l" t="t" r="r" b="b"/>
            <a:pathLst>
              <a:path w="2804159" h="1289684">
                <a:moveTo>
                  <a:pt x="0" y="644736"/>
                </a:moveTo>
                <a:lnTo>
                  <a:pt x="1401789" y="1289472"/>
                </a:lnTo>
                <a:lnTo>
                  <a:pt x="2803579" y="644736"/>
                </a:lnTo>
                <a:lnTo>
                  <a:pt x="1401789" y="0"/>
                </a:lnTo>
                <a:lnTo>
                  <a:pt x="0" y="64473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912783" y="8305571"/>
            <a:ext cx="163131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冲突</a:t>
            </a:r>
            <a:r>
              <a:rPr dirty="0" sz="2450" spc="5">
                <a:latin typeface="Arial"/>
                <a:cs typeface="Arial"/>
              </a:rPr>
              <a:t>1</a:t>
            </a:r>
            <a:r>
              <a:rPr dirty="0" sz="2450" spc="0">
                <a:latin typeface="Arial"/>
                <a:cs typeface="Arial"/>
              </a:rPr>
              <a:t>6</a:t>
            </a:r>
            <a:r>
              <a:rPr dirty="0" sz="2450" spc="15">
                <a:latin typeface="Microsoft JhengHei UI"/>
                <a:cs typeface="Microsoft JhengHei UI"/>
              </a:rPr>
              <a:t>次？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40514" y="6637882"/>
            <a:ext cx="2586355" cy="71247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191135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1505"/>
              </a:spcBef>
            </a:pPr>
            <a:r>
              <a:rPr dirty="0" sz="2050" spc="5">
                <a:latin typeface="Microsoft JhengHei UI"/>
                <a:cs typeface="Microsoft JhengHei UI"/>
              </a:rPr>
              <a:t>强化冲突，停⽌发送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40514" y="5402245"/>
            <a:ext cx="2586355" cy="71247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153670" rIns="0" bIns="0" rtlCol="0" vert="horz">
            <a:spAutoFit/>
          </a:bodyPr>
          <a:lstStyle/>
          <a:p>
            <a:pPr marL="350520">
              <a:lnSpc>
                <a:spcPct val="100000"/>
              </a:lnSpc>
              <a:spcBef>
                <a:spcPts val="121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冲突退避算法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93084" y="9604779"/>
            <a:ext cx="2585085" cy="715645"/>
          </a:xfrm>
          <a:custGeom>
            <a:avLst/>
            <a:gdLst/>
            <a:ahLst/>
            <a:cxnLst/>
            <a:rect l="l" t="t" r="r" b="b"/>
            <a:pathLst>
              <a:path w="2585084" h="715645">
                <a:moveTo>
                  <a:pt x="2365243" y="0"/>
                </a:moveTo>
                <a:lnTo>
                  <a:pt x="219589" y="0"/>
                </a:lnTo>
                <a:lnTo>
                  <a:pt x="175892" y="168"/>
                </a:lnTo>
                <a:lnTo>
                  <a:pt x="112661" y="4539"/>
                </a:lnTo>
                <a:lnTo>
                  <a:pt x="64446" y="23733"/>
                </a:lnTo>
                <a:lnTo>
                  <a:pt x="23733" y="64446"/>
                </a:lnTo>
                <a:lnTo>
                  <a:pt x="4539" y="112661"/>
                </a:lnTo>
                <a:lnTo>
                  <a:pt x="168" y="175892"/>
                </a:lnTo>
                <a:lnTo>
                  <a:pt x="0" y="219589"/>
                </a:lnTo>
                <a:lnTo>
                  <a:pt x="0" y="495466"/>
                </a:lnTo>
                <a:lnTo>
                  <a:pt x="168" y="539163"/>
                </a:lnTo>
                <a:lnTo>
                  <a:pt x="4539" y="602393"/>
                </a:lnTo>
                <a:lnTo>
                  <a:pt x="23733" y="650609"/>
                </a:lnTo>
                <a:lnTo>
                  <a:pt x="64446" y="691322"/>
                </a:lnTo>
                <a:lnTo>
                  <a:pt x="112661" y="710515"/>
                </a:lnTo>
                <a:lnTo>
                  <a:pt x="175892" y="714887"/>
                </a:lnTo>
                <a:lnTo>
                  <a:pt x="219589" y="715055"/>
                </a:lnTo>
                <a:lnTo>
                  <a:pt x="2365243" y="715055"/>
                </a:lnTo>
                <a:lnTo>
                  <a:pt x="2408940" y="714887"/>
                </a:lnTo>
                <a:lnTo>
                  <a:pt x="2472172" y="710515"/>
                </a:lnTo>
                <a:lnTo>
                  <a:pt x="2520388" y="691322"/>
                </a:lnTo>
                <a:lnTo>
                  <a:pt x="2561104" y="650609"/>
                </a:lnTo>
                <a:lnTo>
                  <a:pt x="2580297" y="602393"/>
                </a:lnTo>
                <a:lnTo>
                  <a:pt x="2584670" y="539163"/>
                </a:lnTo>
                <a:lnTo>
                  <a:pt x="2584838" y="495466"/>
                </a:lnTo>
                <a:lnTo>
                  <a:pt x="2584838" y="219589"/>
                </a:lnTo>
                <a:lnTo>
                  <a:pt x="2584670" y="175892"/>
                </a:lnTo>
                <a:lnTo>
                  <a:pt x="2580297" y="112661"/>
                </a:lnTo>
                <a:lnTo>
                  <a:pt x="2561104" y="64446"/>
                </a:lnTo>
                <a:lnTo>
                  <a:pt x="2520388" y="23733"/>
                </a:lnTo>
                <a:lnTo>
                  <a:pt x="2472172" y="4539"/>
                </a:lnTo>
                <a:lnTo>
                  <a:pt x="2408940" y="168"/>
                </a:lnTo>
                <a:lnTo>
                  <a:pt x="2365243" y="0"/>
                </a:lnTo>
                <a:close/>
              </a:path>
            </a:pathLst>
          </a:custGeom>
          <a:solidFill>
            <a:srgbClr val="8984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858604" y="9744104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结束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85502" y="9175583"/>
            <a:ext cx="0" cy="364490"/>
          </a:xfrm>
          <a:custGeom>
            <a:avLst/>
            <a:gdLst/>
            <a:ahLst/>
            <a:cxnLst/>
            <a:rect l="l" t="t" r="r" b="b"/>
            <a:pathLst>
              <a:path w="0" h="364490">
                <a:moveTo>
                  <a:pt x="0" y="0"/>
                </a:moveTo>
                <a:lnTo>
                  <a:pt x="0" y="0"/>
                </a:lnTo>
                <a:lnTo>
                  <a:pt x="0" y="353805"/>
                </a:lnTo>
                <a:lnTo>
                  <a:pt x="0" y="364276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135241" y="9504259"/>
            <a:ext cx="100520" cy="10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409330" y="5091813"/>
            <a:ext cx="100520" cy="299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40289" y="4419972"/>
            <a:ext cx="848360" cy="5715"/>
          </a:xfrm>
          <a:custGeom>
            <a:avLst/>
            <a:gdLst/>
            <a:ahLst/>
            <a:cxnLst/>
            <a:rect l="l" t="t" r="r" b="b"/>
            <a:pathLst>
              <a:path w="848359" h="5714">
                <a:moveTo>
                  <a:pt x="-10470" y="2846"/>
                </a:moveTo>
                <a:lnTo>
                  <a:pt x="858434" y="2846"/>
                </a:lnTo>
              </a:path>
            </a:pathLst>
          </a:custGeom>
          <a:ln w="26634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952316" y="437516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670" y="0"/>
                </a:moveTo>
                <a:lnTo>
                  <a:pt x="25465" y="50427"/>
                </a:lnTo>
                <a:lnTo>
                  <a:pt x="0" y="100518"/>
                </a:lnTo>
                <a:lnTo>
                  <a:pt x="100855" y="50933"/>
                </a:lnTo>
                <a:lnTo>
                  <a:pt x="67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836660" y="3190642"/>
            <a:ext cx="0" cy="789305"/>
          </a:xfrm>
          <a:custGeom>
            <a:avLst/>
            <a:gdLst/>
            <a:ahLst/>
            <a:cxnLst/>
            <a:rect l="l" t="t" r="r" b="b"/>
            <a:pathLst>
              <a:path w="0" h="789304">
                <a:moveTo>
                  <a:pt x="0" y="0"/>
                </a:moveTo>
                <a:lnTo>
                  <a:pt x="0" y="0"/>
                </a:lnTo>
                <a:lnTo>
                  <a:pt x="0" y="778707"/>
                </a:lnTo>
                <a:lnTo>
                  <a:pt x="0" y="789178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86400" y="3944219"/>
            <a:ext cx="100520" cy="10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459590" y="6124736"/>
            <a:ext cx="0" cy="438150"/>
          </a:xfrm>
          <a:custGeom>
            <a:avLst/>
            <a:gdLst/>
            <a:ahLst/>
            <a:cxnLst/>
            <a:rect l="l" t="t" r="r" b="b"/>
            <a:pathLst>
              <a:path w="0" h="438150">
                <a:moveTo>
                  <a:pt x="0" y="0"/>
                </a:moveTo>
                <a:lnTo>
                  <a:pt x="0" y="0"/>
                </a:lnTo>
                <a:lnTo>
                  <a:pt x="0" y="427286"/>
                </a:lnTo>
                <a:lnTo>
                  <a:pt x="0" y="437757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409330" y="6526891"/>
            <a:ext cx="100520" cy="100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459590" y="7360373"/>
            <a:ext cx="0" cy="438150"/>
          </a:xfrm>
          <a:custGeom>
            <a:avLst/>
            <a:gdLst/>
            <a:ahLst/>
            <a:cxnLst/>
            <a:rect l="l" t="t" r="r" b="b"/>
            <a:pathLst>
              <a:path w="0" h="438150">
                <a:moveTo>
                  <a:pt x="0" y="0"/>
                </a:moveTo>
                <a:lnTo>
                  <a:pt x="0" y="0"/>
                </a:lnTo>
                <a:lnTo>
                  <a:pt x="0" y="427359"/>
                </a:lnTo>
                <a:lnTo>
                  <a:pt x="0" y="43783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409330" y="7762603"/>
            <a:ext cx="100520" cy="100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677141" y="8519312"/>
            <a:ext cx="356235" cy="0"/>
          </a:xfrm>
          <a:custGeom>
            <a:avLst/>
            <a:gdLst/>
            <a:ahLst/>
            <a:cxnLst/>
            <a:rect l="l" t="t" r="r" b="b"/>
            <a:pathLst>
              <a:path w="356234" h="0">
                <a:moveTo>
                  <a:pt x="355735" y="0"/>
                </a:moveTo>
                <a:lnTo>
                  <a:pt x="355735" y="0"/>
                </a:ln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612222" y="846905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75390" y="5026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886300" y="8519312"/>
            <a:ext cx="356235" cy="0"/>
          </a:xfrm>
          <a:custGeom>
            <a:avLst/>
            <a:gdLst/>
            <a:ahLst/>
            <a:cxnLst/>
            <a:rect l="l" t="t" r="r" b="b"/>
            <a:pathLst>
              <a:path w="356234" h="0">
                <a:moveTo>
                  <a:pt x="0" y="0"/>
                </a:moveTo>
                <a:lnTo>
                  <a:pt x="0" y="0"/>
                </a:lnTo>
                <a:lnTo>
                  <a:pt x="345264" y="0"/>
                </a:lnTo>
                <a:lnTo>
                  <a:pt x="35573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206437" y="846905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25130" y="50260"/>
                </a:ln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733668" y="7425293"/>
            <a:ext cx="0" cy="438150"/>
          </a:xfrm>
          <a:custGeom>
            <a:avLst/>
            <a:gdLst/>
            <a:ahLst/>
            <a:cxnLst/>
            <a:rect l="l" t="t" r="r" b="b"/>
            <a:pathLst>
              <a:path w="0" h="438150">
                <a:moveTo>
                  <a:pt x="0" y="437830"/>
                </a:moveTo>
                <a:lnTo>
                  <a:pt x="0" y="437830"/>
                </a:ln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683408" y="7360373"/>
            <a:ext cx="100520" cy="100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733668" y="6189655"/>
            <a:ext cx="0" cy="438150"/>
          </a:xfrm>
          <a:custGeom>
            <a:avLst/>
            <a:gdLst/>
            <a:ahLst/>
            <a:cxnLst/>
            <a:rect l="l" t="t" r="r" b="b"/>
            <a:pathLst>
              <a:path w="0" h="438150">
                <a:moveTo>
                  <a:pt x="0" y="437757"/>
                </a:moveTo>
                <a:lnTo>
                  <a:pt x="0" y="437757"/>
                </a:ln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683408" y="6124736"/>
            <a:ext cx="100520" cy="100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459276" y="3124512"/>
            <a:ext cx="3274695" cy="2266950"/>
          </a:xfrm>
          <a:custGeom>
            <a:avLst/>
            <a:gdLst/>
            <a:ahLst/>
            <a:cxnLst/>
            <a:rect l="l" t="t" r="r" b="b"/>
            <a:pathLst>
              <a:path w="3274694" h="2266950">
                <a:moveTo>
                  <a:pt x="3274245" y="2266946"/>
                </a:moveTo>
                <a:lnTo>
                  <a:pt x="3274245" y="0"/>
                </a:lnTo>
                <a:lnTo>
                  <a:pt x="0" y="0"/>
                </a:lnTo>
                <a:lnTo>
                  <a:pt x="0" y="553909"/>
                </a:lnTo>
                <a:lnTo>
                  <a:pt x="0" y="56438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409015" y="367842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311788" y="6335932"/>
            <a:ext cx="5043170" cy="3626485"/>
          </a:xfrm>
          <a:custGeom>
            <a:avLst/>
            <a:gdLst/>
            <a:ahLst/>
            <a:cxnLst/>
            <a:rect l="l" t="t" r="r" b="b"/>
            <a:pathLst>
              <a:path w="5043169" h="3626484">
                <a:moveTo>
                  <a:pt x="581134" y="3626067"/>
                </a:moveTo>
                <a:lnTo>
                  <a:pt x="0" y="3626067"/>
                </a:lnTo>
                <a:lnTo>
                  <a:pt x="0" y="0"/>
                </a:lnTo>
                <a:lnTo>
                  <a:pt x="5032307" y="0"/>
                </a:lnTo>
                <a:lnTo>
                  <a:pt x="504277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344095" y="62856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567186" y="9174589"/>
            <a:ext cx="5166360" cy="788035"/>
          </a:xfrm>
          <a:custGeom>
            <a:avLst/>
            <a:gdLst/>
            <a:ahLst/>
            <a:cxnLst/>
            <a:rect l="l" t="t" r="r" b="b"/>
            <a:pathLst>
              <a:path w="5166359" h="788034">
                <a:moveTo>
                  <a:pt x="5166334" y="0"/>
                </a:moveTo>
                <a:lnTo>
                  <a:pt x="5166334" y="787410"/>
                </a:lnTo>
                <a:lnTo>
                  <a:pt x="10470" y="787410"/>
                </a:lnTo>
                <a:lnTo>
                  <a:pt x="0" y="78741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477137" y="991173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3615158" y="5035077"/>
            <a:ext cx="20002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Y</a:t>
            </a:r>
            <a:endParaRPr sz="20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938939" y="8061165"/>
            <a:ext cx="20002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Y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342038" y="9212962"/>
            <a:ext cx="20002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Y</a:t>
            </a:r>
            <a:endParaRPr sz="20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31747" y="9212962"/>
            <a:ext cx="20002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Y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691184" y="8563767"/>
            <a:ext cx="214629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N</a:t>
            </a:r>
            <a:endParaRPr sz="20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842860" y="7429313"/>
            <a:ext cx="214629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N</a:t>
            </a:r>
            <a:endParaRPr sz="205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7042365" y="715916"/>
            <a:ext cx="601980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10"/>
              <a:t>帧发送过程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284" y="715916"/>
            <a:ext cx="129260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使⽤点对点信道的数据链路层（简化的三层模型）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53774" y="5833827"/>
            <a:ext cx="8092315" cy="4686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83584" y="1790521"/>
            <a:ext cx="13759235" cy="4014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3218815"/>
          </a:xfrm>
          <a:custGeom>
            <a:avLst/>
            <a:gdLst/>
            <a:ahLst/>
            <a:cxnLst/>
            <a:rect l="l" t="t" r="r" b="b"/>
            <a:pathLst>
              <a:path w="12963525" h="32188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960466"/>
                </a:lnTo>
                <a:lnTo>
                  <a:pt x="197" y="3011836"/>
                </a:lnTo>
                <a:lnTo>
                  <a:pt x="1581" y="3053263"/>
                </a:lnTo>
                <a:lnTo>
                  <a:pt x="12649" y="3111971"/>
                </a:lnTo>
                <a:lnTo>
                  <a:pt x="49226" y="3169385"/>
                </a:lnTo>
                <a:lnTo>
                  <a:pt x="106640" y="3205962"/>
                </a:lnTo>
                <a:lnTo>
                  <a:pt x="165348" y="3217030"/>
                </a:lnTo>
                <a:lnTo>
                  <a:pt x="206776" y="3218414"/>
                </a:lnTo>
                <a:lnTo>
                  <a:pt x="258146" y="3218611"/>
                </a:lnTo>
                <a:lnTo>
                  <a:pt x="12705299" y="3218611"/>
                </a:lnTo>
                <a:lnTo>
                  <a:pt x="12756671" y="3218414"/>
                </a:lnTo>
                <a:lnTo>
                  <a:pt x="12798099" y="3217030"/>
                </a:lnTo>
                <a:lnTo>
                  <a:pt x="12856802" y="3205962"/>
                </a:lnTo>
                <a:lnTo>
                  <a:pt x="12914218" y="3169385"/>
                </a:lnTo>
                <a:lnTo>
                  <a:pt x="12950799" y="3111971"/>
                </a:lnTo>
                <a:lnTo>
                  <a:pt x="12961867" y="3053263"/>
                </a:lnTo>
                <a:lnTo>
                  <a:pt x="12963250" y="3011836"/>
                </a:lnTo>
                <a:lnTo>
                  <a:pt x="12963448" y="296046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81478" y="2167473"/>
            <a:ext cx="12963525" cy="3218815"/>
          </a:xfrm>
          <a:custGeom>
            <a:avLst/>
            <a:gdLst/>
            <a:ahLst/>
            <a:cxnLst/>
            <a:rect l="l" t="t" r="r" b="b"/>
            <a:pathLst>
              <a:path w="12963525" h="32188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960466"/>
                </a:lnTo>
                <a:lnTo>
                  <a:pt x="12963250" y="3011836"/>
                </a:lnTo>
                <a:lnTo>
                  <a:pt x="12961867" y="3053263"/>
                </a:lnTo>
                <a:lnTo>
                  <a:pt x="12950799" y="3111971"/>
                </a:lnTo>
                <a:lnTo>
                  <a:pt x="12914218" y="3169385"/>
                </a:lnTo>
                <a:lnTo>
                  <a:pt x="12856802" y="3205962"/>
                </a:lnTo>
                <a:lnTo>
                  <a:pt x="12798099" y="3217030"/>
                </a:lnTo>
                <a:lnTo>
                  <a:pt x="12756671" y="3218414"/>
                </a:lnTo>
                <a:lnTo>
                  <a:pt x="12705299" y="3218611"/>
                </a:lnTo>
                <a:lnTo>
                  <a:pt x="258145" y="3218611"/>
                </a:lnTo>
                <a:lnTo>
                  <a:pt x="206775" y="3218414"/>
                </a:lnTo>
                <a:lnTo>
                  <a:pt x="165348" y="3217030"/>
                </a:lnTo>
                <a:lnTo>
                  <a:pt x="106640" y="3205962"/>
                </a:lnTo>
                <a:lnTo>
                  <a:pt x="49226" y="3169385"/>
                </a:lnTo>
                <a:lnTo>
                  <a:pt x="12650" y="3111971"/>
                </a:lnTo>
                <a:lnTo>
                  <a:pt x="1581" y="3053263"/>
                </a:lnTo>
                <a:lnTo>
                  <a:pt x="197" y="3011836"/>
                </a:lnTo>
                <a:lnTo>
                  <a:pt x="0" y="296046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363026" y="2664143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63026" y="3240533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63026" y="3816923"/>
            <a:ext cx="11366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93495" y="2438513"/>
            <a:ext cx="10497185" cy="2331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1430">
              <a:lnSpc>
                <a:spcPct val="145500"/>
              </a:lnSpc>
              <a:spcBef>
                <a:spcPts val="90"/>
              </a:spcBef>
            </a:pPr>
            <a:r>
              <a:rPr dirty="0" sz="2600" spc="75">
                <a:latin typeface="Arial"/>
                <a:cs typeface="Arial"/>
              </a:rPr>
              <a:t>A</a:t>
            </a:r>
            <a:r>
              <a:rPr dirty="0" sz="2600" spc="80">
                <a:latin typeface="Microsoft JhengHei UI"/>
                <a:cs typeface="Microsoft JhengHei UI"/>
              </a:rPr>
              <a:t>的数据链路层把⽹络层交下来的</a:t>
            </a:r>
            <a:r>
              <a:rPr dirty="0" sz="2600" spc="60">
                <a:latin typeface="Arial"/>
                <a:cs typeface="Arial"/>
              </a:rPr>
              <a:t>IP</a:t>
            </a:r>
            <a:r>
              <a:rPr dirty="0" sz="2600" spc="80">
                <a:latin typeface="Microsoft JhengHei UI"/>
                <a:cs typeface="Microsoft JhengHei UI"/>
              </a:rPr>
              <a:t>数据报</a:t>
            </a:r>
            <a:r>
              <a:rPr dirty="0" sz="2600" spc="80">
                <a:solidFill>
                  <a:srgbClr val="FF2600"/>
                </a:solidFill>
                <a:latin typeface="Microsoft JhengHei UI"/>
                <a:cs typeface="Microsoft JhengHei UI"/>
              </a:rPr>
              <a:t>添加⾸部和尾部封装成帧</a:t>
            </a:r>
            <a:r>
              <a:rPr dirty="0" sz="2600" spc="30">
                <a:latin typeface="Microsoft JhengHei UI"/>
                <a:cs typeface="Microsoft JhengHei UI"/>
              </a:rPr>
              <a:t>。 </a:t>
            </a:r>
            <a:r>
              <a:rPr dirty="0" sz="2600" spc="75">
                <a:latin typeface="Arial"/>
                <a:cs typeface="Arial"/>
              </a:rPr>
              <a:t>A</a:t>
            </a:r>
            <a:r>
              <a:rPr dirty="0" sz="2600" spc="80">
                <a:latin typeface="Microsoft JhengHei UI"/>
                <a:cs typeface="Microsoft JhengHei UI"/>
              </a:rPr>
              <a:t>把封装好的帧发</a:t>
            </a:r>
            <a:r>
              <a:rPr dirty="0" sz="2600" spc="80">
                <a:solidFill>
                  <a:srgbClr val="FF2600"/>
                </a:solidFill>
                <a:latin typeface="Microsoft JhengHei UI"/>
                <a:cs typeface="Microsoft JhengHei UI"/>
              </a:rPr>
              <a:t>送给</a:t>
            </a:r>
            <a:r>
              <a:rPr dirty="0" sz="2600" spc="75">
                <a:solidFill>
                  <a:srgbClr val="FF2600"/>
                </a:solidFill>
                <a:latin typeface="Arial"/>
                <a:cs typeface="Arial"/>
              </a:rPr>
              <a:t>B</a:t>
            </a:r>
            <a:r>
              <a:rPr dirty="0" sz="2600" spc="80">
                <a:solidFill>
                  <a:srgbClr val="FF2600"/>
                </a:solidFill>
                <a:latin typeface="Microsoft JhengHei UI"/>
                <a:cs typeface="Microsoft JhengHei UI"/>
              </a:rPr>
              <a:t>的数据链路层</a:t>
            </a:r>
            <a:r>
              <a:rPr dirty="0" sz="2600" spc="30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  <a:p>
            <a:pPr marL="12700" marR="5080">
              <a:lnSpc>
                <a:spcPts val="4540"/>
              </a:lnSpc>
              <a:spcBef>
                <a:spcPts val="385"/>
              </a:spcBef>
            </a:pPr>
            <a:r>
              <a:rPr dirty="0" sz="2600" spc="75">
                <a:latin typeface="Arial"/>
                <a:cs typeface="Arial"/>
              </a:rPr>
              <a:t>B</a:t>
            </a:r>
            <a:r>
              <a:rPr dirty="0" sz="2600" spc="80">
                <a:latin typeface="Microsoft JhengHei UI"/>
                <a:cs typeface="Microsoft JhengHei UI"/>
              </a:rPr>
              <a:t>的数据链路层收到的帧⽆差错，从帧中</a:t>
            </a:r>
            <a:r>
              <a:rPr dirty="0" sz="2600" spc="80">
                <a:solidFill>
                  <a:srgbClr val="FF2600"/>
                </a:solidFill>
                <a:latin typeface="Microsoft JhengHei UI"/>
                <a:cs typeface="Microsoft JhengHei UI"/>
              </a:rPr>
              <a:t>取出</a:t>
            </a:r>
            <a:r>
              <a:rPr dirty="0" sz="2600" spc="60">
                <a:solidFill>
                  <a:srgbClr val="FF2600"/>
                </a:solidFill>
                <a:latin typeface="Arial"/>
                <a:cs typeface="Arial"/>
              </a:rPr>
              <a:t>IP</a:t>
            </a:r>
            <a:r>
              <a:rPr dirty="0" sz="2600" spc="80">
                <a:solidFill>
                  <a:srgbClr val="FF2600"/>
                </a:solidFill>
                <a:latin typeface="Microsoft JhengHei UI"/>
                <a:cs typeface="Microsoft JhengHei UI"/>
              </a:rPr>
              <a:t>数据报交给⽹络层</a:t>
            </a:r>
            <a:r>
              <a:rPr dirty="0" sz="2600" spc="80">
                <a:latin typeface="Microsoft JhengHei UI"/>
                <a:cs typeface="Microsoft JhengHei UI"/>
              </a:rPr>
              <a:t>；否 则丢弃这个帧。</a:t>
            </a:r>
            <a:endParaRPr sz="2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77" y="2690343"/>
            <a:ext cx="3942079" cy="49968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局域⽹的特点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媒体共享技术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两个标准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CSMA</a:t>
            </a:r>
            <a:r>
              <a:rPr dirty="0" sz="360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CD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协议</a:t>
            </a:r>
            <a:endParaRPr sz="3600">
              <a:latin typeface="Microsoft JhengHei UI"/>
              <a:cs typeface="Microsoft JhengHei U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214440" y="2376890"/>
          <a:ext cx="10614025" cy="7657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4435"/>
                <a:gridCol w="3678555"/>
                <a:gridCol w="3169284"/>
              </a:tblGrid>
              <a:tr h="127254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150">
                        <a:latin typeface="Times New Roman"/>
                        <a:cs typeface="Times New Roman"/>
                      </a:endParaRPr>
                    </a:p>
                    <a:p>
                      <a:pPr marL="227965">
                        <a:lnSpc>
                          <a:spcPct val="100000"/>
                        </a:lnSpc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⼴播信道数据链路层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 marL="20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⼴播信道的特点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44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 marR="2051050">
                        <a:lnSpc>
                          <a:spcPts val="3260"/>
                        </a:lnSpc>
                        <a:spcBef>
                          <a:spcPts val="70"/>
                        </a:spcBef>
                      </a:pPr>
                      <a:r>
                        <a:rPr dirty="0" sz="2050">
                          <a:latin typeface="Microsoft JhengHei UI"/>
                          <a:cs typeface="Microsoft JhengHei UI"/>
                        </a:rPr>
                        <a:t>⼴播功能 便于扩展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050">
                          <a:latin typeface="Microsoft JhengHei UI"/>
                          <a:cs typeface="Microsoft JhengHei UI"/>
                        </a:rPr>
                        <a:t>可靠性强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25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 marL="20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⽹络拓扑结构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44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 marR="2574925">
                        <a:lnSpc>
                          <a:spcPts val="3260"/>
                        </a:lnSpc>
                        <a:spcBef>
                          <a:spcPts val="70"/>
                        </a:spcBef>
                      </a:pPr>
                      <a:r>
                        <a:rPr dirty="0" sz="2050">
                          <a:latin typeface="Microsoft JhengHei UI"/>
                          <a:cs typeface="Microsoft JhengHei UI"/>
                        </a:rPr>
                        <a:t>星型 环型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总线型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483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信道划分⽅法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36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 marR="2051050">
                        <a:lnSpc>
                          <a:spcPts val="3260"/>
                        </a:lnSpc>
                        <a:spcBef>
                          <a:spcPts val="70"/>
                        </a:spcBef>
                      </a:pPr>
                      <a:r>
                        <a:rPr dirty="0" sz="2050">
                          <a:latin typeface="Microsoft JhengHei UI"/>
                          <a:cs typeface="Microsoft JhengHei UI"/>
                        </a:rPr>
                        <a:t>静态划分 动态划分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483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两个标准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936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IEEE802.3</a:t>
                      </a:r>
                      <a:endParaRPr sz="205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DIX Ethernet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V2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25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 marL="20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适配器的作⽤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44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 marR="1454785">
                        <a:lnSpc>
                          <a:spcPts val="3260"/>
                        </a:lnSpc>
                        <a:spcBef>
                          <a:spcPts val="70"/>
                        </a:spcBef>
                      </a:pPr>
                      <a:r>
                        <a:rPr dirty="0" sz="2050">
                          <a:latin typeface="Microsoft JhengHei UI"/>
                          <a:cs typeface="Microsoft JhengHei UI"/>
                        </a:rPr>
                        <a:t>串⾏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2050">
                          <a:latin typeface="Microsoft JhengHei UI"/>
                          <a:cs typeface="Microsoft JhengHei UI"/>
                        </a:rPr>
                        <a:t>并⾏转换 </a:t>
                      </a: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缓存数据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发送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接收帧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209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 marL="20955">
                        <a:lnSpc>
                          <a:spcPct val="100000"/>
                        </a:lnSpc>
                        <a:spcBef>
                          <a:spcPts val="2645"/>
                        </a:spcBef>
                      </a:pPr>
                      <a:r>
                        <a:rPr dirty="0" sz="2850" spc="15">
                          <a:latin typeface="Arial"/>
                          <a:cs typeface="Arial"/>
                        </a:rPr>
                        <a:t>CSMA/CD</a:t>
                      </a: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协议</a:t>
                      </a:r>
                      <a:endParaRPr sz="28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 marR="2051050">
                        <a:lnSpc>
                          <a:spcPts val="3260"/>
                        </a:lnSpc>
                        <a:spcBef>
                          <a:spcPts val="70"/>
                        </a:spcBef>
                      </a:pPr>
                      <a:r>
                        <a:rPr dirty="0" sz="2050">
                          <a:latin typeface="Microsoft JhengHei UI"/>
                          <a:cs typeface="Microsoft JhengHei UI"/>
                        </a:rPr>
                        <a:t>多点接⼊ 载波监听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2050">
                          <a:latin typeface="Microsoft JhengHei UI"/>
                          <a:cs typeface="Microsoft JhengHei UI"/>
                        </a:rPr>
                        <a:t>冲突检测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⼆进制指数退避算法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64</a:t>
                      </a:r>
                      <a:r>
                        <a:rPr dirty="0" sz="2050" spc="5">
                          <a:latin typeface="Microsoft JhengHei UI"/>
                          <a:cs typeface="Microsoft JhengHei UI"/>
                        </a:rPr>
                        <a:t>字节最⼩帧要求</a:t>
                      </a:r>
                      <a:endParaRPr sz="2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8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48393" y="715916"/>
            <a:ext cx="94075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以太⽹星型拓扑及以太⽹信道利⽤率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30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504565"/>
          </a:xfrm>
          <a:custGeom>
            <a:avLst/>
            <a:gdLst/>
            <a:ahLst/>
            <a:cxnLst/>
            <a:rect l="l" t="t" r="r" b="b"/>
            <a:pathLst>
              <a:path w="12963525" h="35045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246098"/>
                </a:lnTo>
                <a:lnTo>
                  <a:pt x="197" y="3297467"/>
                </a:lnTo>
                <a:lnTo>
                  <a:pt x="1581" y="3338894"/>
                </a:lnTo>
                <a:lnTo>
                  <a:pt x="12649" y="3397602"/>
                </a:lnTo>
                <a:lnTo>
                  <a:pt x="49226" y="3455016"/>
                </a:lnTo>
                <a:lnTo>
                  <a:pt x="106640" y="3491593"/>
                </a:lnTo>
                <a:lnTo>
                  <a:pt x="165348" y="3502661"/>
                </a:lnTo>
                <a:lnTo>
                  <a:pt x="206776" y="3504045"/>
                </a:lnTo>
                <a:lnTo>
                  <a:pt x="258146" y="3504243"/>
                </a:lnTo>
                <a:lnTo>
                  <a:pt x="12705299" y="3504243"/>
                </a:lnTo>
                <a:lnTo>
                  <a:pt x="12756671" y="3504045"/>
                </a:lnTo>
                <a:lnTo>
                  <a:pt x="12798099" y="3502661"/>
                </a:lnTo>
                <a:lnTo>
                  <a:pt x="12856802" y="3491593"/>
                </a:lnTo>
                <a:lnTo>
                  <a:pt x="12914218" y="3455016"/>
                </a:lnTo>
                <a:lnTo>
                  <a:pt x="12950799" y="3397602"/>
                </a:lnTo>
                <a:lnTo>
                  <a:pt x="12961867" y="3338894"/>
                </a:lnTo>
                <a:lnTo>
                  <a:pt x="12963250" y="3297467"/>
                </a:lnTo>
                <a:lnTo>
                  <a:pt x="12963448" y="324609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504565"/>
          </a:xfrm>
          <a:custGeom>
            <a:avLst/>
            <a:gdLst/>
            <a:ahLst/>
            <a:cxnLst/>
            <a:rect l="l" t="t" r="r" b="b"/>
            <a:pathLst>
              <a:path w="12963525" h="35045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246098"/>
                </a:lnTo>
                <a:lnTo>
                  <a:pt x="12963250" y="3297467"/>
                </a:lnTo>
                <a:lnTo>
                  <a:pt x="12961867" y="3338894"/>
                </a:lnTo>
                <a:lnTo>
                  <a:pt x="12950799" y="3397602"/>
                </a:lnTo>
                <a:lnTo>
                  <a:pt x="12914218" y="3455016"/>
                </a:lnTo>
                <a:lnTo>
                  <a:pt x="12856802" y="3491593"/>
                </a:lnTo>
                <a:lnTo>
                  <a:pt x="12798099" y="3502661"/>
                </a:lnTo>
                <a:lnTo>
                  <a:pt x="12756671" y="3504045"/>
                </a:lnTo>
                <a:lnTo>
                  <a:pt x="12705299" y="3504243"/>
                </a:lnTo>
                <a:lnTo>
                  <a:pt x="258145" y="3504243"/>
                </a:lnTo>
                <a:lnTo>
                  <a:pt x="206775" y="3504045"/>
                </a:lnTo>
                <a:lnTo>
                  <a:pt x="165348" y="3502661"/>
                </a:lnTo>
                <a:lnTo>
                  <a:pt x="106640" y="3491593"/>
                </a:lnTo>
                <a:lnTo>
                  <a:pt x="49226" y="3455016"/>
                </a:lnTo>
                <a:lnTo>
                  <a:pt x="12650" y="3397602"/>
                </a:lnTo>
                <a:lnTo>
                  <a:pt x="1581" y="3338894"/>
                </a:lnTo>
                <a:lnTo>
                  <a:pt x="197" y="3297467"/>
                </a:lnTo>
                <a:lnTo>
                  <a:pt x="0" y="324609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792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39491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02258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63827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3307" y="2544068"/>
            <a:ext cx="4057015" cy="250063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使⽤集线器的星型拓扑；</a:t>
            </a:r>
            <a:endParaRPr sz="2850">
              <a:latin typeface="Microsoft JhengHei UI"/>
              <a:cs typeface="Microsoft JhengHei UI"/>
            </a:endParaRPr>
          </a:p>
          <a:p>
            <a:pPr marL="12700" marR="838835">
              <a:lnSpc>
                <a:spcPts val="4940"/>
              </a:lnSpc>
              <a:spcBef>
                <a:spcPts val="325"/>
              </a:spcBef>
            </a:pPr>
            <a:r>
              <a:rPr dirty="0" sz="2850" spc="15">
                <a:latin typeface="Arial"/>
                <a:cs typeface="Arial"/>
              </a:rPr>
              <a:t>10BASE-</a:t>
            </a:r>
            <a:r>
              <a:rPr dirty="0" sz="2850" spc="10">
                <a:latin typeface="Arial"/>
                <a:cs typeface="Arial"/>
              </a:rPr>
              <a:t>T</a:t>
            </a:r>
            <a:r>
              <a:rPr dirty="0" sz="2850" spc="25">
                <a:latin typeface="Microsoft JhengHei UI"/>
                <a:cs typeface="Microsoft JhengHei UI"/>
              </a:rPr>
              <a:t>的特点； </a:t>
            </a:r>
            <a:r>
              <a:rPr dirty="0" sz="2850" spc="30">
                <a:latin typeface="Microsoft JhengHei UI"/>
                <a:cs typeface="Microsoft JhengHei UI"/>
              </a:rPr>
              <a:t>集线器的特点；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以太⽹信道利⽤率。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3994150" cy="41503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集线器组⽹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10BASE-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信道利⽤率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07501" y="715916"/>
            <a:ext cx="58896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使⽤集线器的星形拓扑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764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969385"/>
          </a:xfrm>
          <a:custGeom>
            <a:avLst/>
            <a:gdLst/>
            <a:ahLst/>
            <a:cxnLst/>
            <a:rect l="l" t="t" r="r" b="b"/>
            <a:pathLst>
              <a:path w="12963525" h="396938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10792"/>
                </a:lnTo>
                <a:lnTo>
                  <a:pt x="197" y="3762162"/>
                </a:lnTo>
                <a:lnTo>
                  <a:pt x="1581" y="3803589"/>
                </a:lnTo>
                <a:lnTo>
                  <a:pt x="12649" y="3862298"/>
                </a:lnTo>
                <a:lnTo>
                  <a:pt x="49226" y="3919711"/>
                </a:lnTo>
                <a:lnTo>
                  <a:pt x="106640" y="3956287"/>
                </a:lnTo>
                <a:lnTo>
                  <a:pt x="165348" y="3967357"/>
                </a:lnTo>
                <a:lnTo>
                  <a:pt x="206776" y="3968741"/>
                </a:lnTo>
                <a:lnTo>
                  <a:pt x="258146" y="3968938"/>
                </a:lnTo>
                <a:lnTo>
                  <a:pt x="12705299" y="3968938"/>
                </a:lnTo>
                <a:lnTo>
                  <a:pt x="12756671" y="3968741"/>
                </a:lnTo>
                <a:lnTo>
                  <a:pt x="12798099" y="3967357"/>
                </a:lnTo>
                <a:lnTo>
                  <a:pt x="12856802" y="3956287"/>
                </a:lnTo>
                <a:lnTo>
                  <a:pt x="12914218" y="3919711"/>
                </a:lnTo>
                <a:lnTo>
                  <a:pt x="12950799" y="3862298"/>
                </a:lnTo>
                <a:lnTo>
                  <a:pt x="12961867" y="3803589"/>
                </a:lnTo>
                <a:lnTo>
                  <a:pt x="12963250" y="3762162"/>
                </a:lnTo>
                <a:lnTo>
                  <a:pt x="12963448" y="371079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969385"/>
          </a:xfrm>
          <a:custGeom>
            <a:avLst/>
            <a:gdLst/>
            <a:ahLst/>
            <a:cxnLst/>
            <a:rect l="l" t="t" r="r" b="b"/>
            <a:pathLst>
              <a:path w="12963525" h="39693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10792"/>
                </a:lnTo>
                <a:lnTo>
                  <a:pt x="12963250" y="3762162"/>
                </a:lnTo>
                <a:lnTo>
                  <a:pt x="12961867" y="3803589"/>
                </a:lnTo>
                <a:lnTo>
                  <a:pt x="12950799" y="3862298"/>
                </a:lnTo>
                <a:lnTo>
                  <a:pt x="12914218" y="3919711"/>
                </a:lnTo>
                <a:lnTo>
                  <a:pt x="12856802" y="3956287"/>
                </a:lnTo>
                <a:lnTo>
                  <a:pt x="12798099" y="3967357"/>
                </a:lnTo>
                <a:lnTo>
                  <a:pt x="12756671" y="3968741"/>
                </a:lnTo>
                <a:lnTo>
                  <a:pt x="12705299" y="3968938"/>
                </a:lnTo>
                <a:lnTo>
                  <a:pt x="258145" y="3968938"/>
                </a:lnTo>
                <a:lnTo>
                  <a:pt x="206775" y="3968741"/>
                </a:lnTo>
                <a:lnTo>
                  <a:pt x="165348" y="3967357"/>
                </a:lnTo>
                <a:lnTo>
                  <a:pt x="106640" y="3956287"/>
                </a:lnTo>
                <a:lnTo>
                  <a:pt x="49226" y="3919711"/>
                </a:lnTo>
                <a:lnTo>
                  <a:pt x="12650" y="3862298"/>
                </a:lnTo>
                <a:lnTo>
                  <a:pt x="1581" y="3803589"/>
                </a:lnTo>
                <a:lnTo>
                  <a:pt x="197" y="3762162"/>
                </a:lnTo>
                <a:lnTo>
                  <a:pt x="0" y="371079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08310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307" y="2660522"/>
            <a:ext cx="110204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传统以太⽹</a:t>
            </a:r>
            <a:r>
              <a:rPr dirty="0" sz="2450" spc="15">
                <a:latin typeface="Microsoft JhengHei UI"/>
                <a:cs typeface="Microsoft JhengHei UI"/>
              </a:rPr>
              <a:t>：早期，粗同轴电缆、细同轴电缆；现在，便宜和更灵活的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双绞线</a:t>
            </a:r>
            <a:r>
              <a:rPr dirty="0" sz="2450" spc="15">
                <a:latin typeface="Microsoft JhengHei UI"/>
                <a:cs typeface="Microsoft JhengHei UI"/>
              </a:rPr>
              <a:t>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236042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774052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4301785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30730" y="3027197"/>
            <a:ext cx="9746615" cy="1629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95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星形拓扑</a:t>
            </a:r>
            <a:r>
              <a:rPr dirty="0" sz="2450" spc="15">
                <a:latin typeface="Microsoft JhengHei UI"/>
                <a:cs typeface="Microsoft JhengHei UI"/>
              </a:rPr>
              <a:t>：使⽤可靠性⾮常⾼的设备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集线器</a:t>
            </a:r>
            <a:r>
              <a:rPr dirty="0" sz="2450" spc="6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450" spc="10">
                <a:latin typeface="Microsoft JhengHei UI"/>
                <a:cs typeface="Microsoft JhengHei UI"/>
              </a:rPr>
              <a:t>（</a:t>
            </a:r>
            <a:r>
              <a:rPr dirty="0" sz="2450" spc="10">
                <a:latin typeface="Arial"/>
                <a:cs typeface="Arial"/>
              </a:rPr>
              <a:t>hub</a:t>
            </a:r>
            <a:r>
              <a:rPr dirty="0" sz="2450" spc="10">
                <a:latin typeface="Microsoft JhengHei UI"/>
                <a:cs typeface="Microsoft JhengHei UI"/>
              </a:rPr>
              <a:t>）</a:t>
            </a:r>
            <a:r>
              <a:rPr dirty="0" sz="2450" spc="15">
                <a:latin typeface="Microsoft JhengHei UI"/>
                <a:cs typeface="Microsoft JhengHei UI"/>
              </a:rPr>
              <a:t>模拟传统的总线；  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双绞线</a:t>
            </a:r>
            <a:r>
              <a:rPr dirty="0" sz="2450" spc="15">
                <a:latin typeface="Microsoft JhengHei UI"/>
                <a:cs typeface="Microsoft JhengHei UI"/>
              </a:rPr>
              <a:t>：连接主机，⼀对发，⼀对收；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可靠性：</a:t>
            </a:r>
            <a:r>
              <a:rPr dirty="0" sz="2450" spc="15">
                <a:latin typeface="Microsoft JhengHei UI"/>
                <a:cs typeface="Microsoft JhengHei UI"/>
              </a:rPr>
              <a:t>得到提⾼。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66645" y="4829518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43307" y="4781729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传输距离</a:t>
            </a:r>
            <a:r>
              <a:rPr dirty="0" sz="2450" spc="15">
                <a:latin typeface="Microsoft JhengHei UI"/>
                <a:cs typeface="Microsoft JhengHei UI"/>
              </a:rPr>
              <a:t>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4068" y="5357250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30730" y="5309462"/>
            <a:ext cx="53835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每个站到集线器的距离不超过</a:t>
            </a:r>
            <a:r>
              <a:rPr dirty="0" sz="2450" spc="50">
                <a:latin typeface="Microsoft JhengHei UI"/>
                <a:cs typeface="Microsoft JhengHei UI"/>
              </a:rPr>
              <a:t> </a:t>
            </a:r>
            <a:r>
              <a:rPr dirty="0" sz="2450" spc="0">
                <a:latin typeface="Arial"/>
                <a:cs typeface="Arial"/>
              </a:rPr>
              <a:t>100</a:t>
            </a:r>
            <a:r>
              <a:rPr dirty="0" sz="2450" spc="-15">
                <a:latin typeface="Arial"/>
                <a:cs typeface="Arial"/>
              </a:rPr>
              <a:t> </a:t>
            </a:r>
            <a:r>
              <a:rPr dirty="0" sz="2450" spc="10">
                <a:latin typeface="Arial"/>
                <a:cs typeface="Arial"/>
              </a:rPr>
              <a:t>m</a:t>
            </a:r>
            <a:r>
              <a:rPr dirty="0" sz="2450" spc="15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20183" y="6654308"/>
            <a:ext cx="5280660" cy="118745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2450" spc="5">
                <a:latin typeface="Arial"/>
                <a:cs typeface="Arial"/>
              </a:rPr>
              <a:t>1990</a:t>
            </a:r>
            <a:r>
              <a:rPr dirty="0" sz="2450" spc="15">
                <a:latin typeface="Microsoft JhengHei UI"/>
                <a:cs typeface="Microsoft JhengHei UI"/>
              </a:rPr>
              <a:t>年</a:t>
            </a:r>
            <a:r>
              <a:rPr dirty="0" sz="2450" spc="55">
                <a:latin typeface="Microsoft JhengHei UI"/>
                <a:cs typeface="Microsoft JhengHei UI"/>
              </a:rPr>
              <a:t> </a:t>
            </a:r>
            <a:r>
              <a:rPr dirty="0" sz="2450" spc="5">
                <a:latin typeface="Arial"/>
                <a:cs typeface="Arial"/>
              </a:rPr>
              <a:t>IEEE</a:t>
            </a:r>
            <a:r>
              <a:rPr dirty="0" sz="2450" spc="-5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制定出星形以太⽹：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4100" spc="5">
                <a:solidFill>
                  <a:srgbClr val="FF4F19"/>
                </a:solidFill>
                <a:latin typeface="Arial"/>
                <a:cs typeface="Arial"/>
              </a:rPr>
              <a:t>10</a:t>
            </a:r>
            <a:r>
              <a:rPr dirty="0" sz="4100" spc="-25">
                <a:solidFill>
                  <a:srgbClr val="FF4F19"/>
                </a:solidFill>
                <a:latin typeface="Arial"/>
                <a:cs typeface="Arial"/>
              </a:rPr>
              <a:t> </a:t>
            </a:r>
            <a:r>
              <a:rPr dirty="0" sz="4100" spc="10">
                <a:solidFill>
                  <a:srgbClr val="FF4F19"/>
                </a:solidFill>
                <a:latin typeface="Arial"/>
                <a:cs typeface="Arial"/>
              </a:rPr>
              <a:t>BASE—T</a:t>
            </a:r>
            <a:r>
              <a:rPr dirty="0" sz="4100" spc="-475">
                <a:solidFill>
                  <a:srgbClr val="FF4F19"/>
                </a:solidFill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的标准</a:t>
            </a:r>
            <a:r>
              <a:rPr dirty="0" sz="2450" spc="50">
                <a:latin typeface="Microsoft JhengHei UI"/>
                <a:cs typeface="Microsoft JhengHei UI"/>
              </a:rPr>
              <a:t> </a:t>
            </a:r>
            <a:r>
              <a:rPr dirty="0" sz="2450" spc="0">
                <a:latin typeface="Arial"/>
                <a:cs typeface="Arial"/>
              </a:rPr>
              <a:t>802.3i</a:t>
            </a:r>
            <a:r>
              <a:rPr dirty="0" sz="2450" spc="15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59710" y="7872444"/>
            <a:ext cx="384810" cy="0"/>
          </a:xfrm>
          <a:custGeom>
            <a:avLst/>
            <a:gdLst/>
            <a:ahLst/>
            <a:cxnLst/>
            <a:rect l="l" t="t" r="r" b="b"/>
            <a:pathLst>
              <a:path w="384809" h="0">
                <a:moveTo>
                  <a:pt x="0" y="0"/>
                </a:moveTo>
                <a:lnTo>
                  <a:pt x="384346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89377" y="7872444"/>
            <a:ext cx="1300480" cy="0"/>
          </a:xfrm>
          <a:custGeom>
            <a:avLst/>
            <a:gdLst/>
            <a:ahLst/>
            <a:cxnLst/>
            <a:rect l="l" t="t" r="r" b="b"/>
            <a:pathLst>
              <a:path w="1300479" h="0">
                <a:moveTo>
                  <a:pt x="0" y="0"/>
                </a:moveTo>
                <a:lnTo>
                  <a:pt x="1300331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259901" y="7872444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123" y="0"/>
                </a:lnTo>
              </a:path>
            </a:pathLst>
          </a:custGeom>
          <a:ln w="41883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951884" y="7886075"/>
            <a:ext cx="0" cy="641350"/>
          </a:xfrm>
          <a:custGeom>
            <a:avLst/>
            <a:gdLst/>
            <a:ahLst/>
            <a:cxnLst/>
            <a:rect l="l" t="t" r="r" b="b"/>
            <a:pathLst>
              <a:path w="0" h="641350">
                <a:moveTo>
                  <a:pt x="0" y="641182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948223" y="8520268"/>
            <a:ext cx="977900" cy="0"/>
          </a:xfrm>
          <a:custGeom>
            <a:avLst/>
            <a:gdLst/>
            <a:ahLst/>
            <a:cxnLst/>
            <a:rect l="l" t="t" r="r" b="b"/>
            <a:pathLst>
              <a:path w="977900" h="0">
                <a:moveTo>
                  <a:pt x="0" y="0"/>
                </a:moveTo>
                <a:lnTo>
                  <a:pt x="967337" y="0"/>
                </a:lnTo>
                <a:lnTo>
                  <a:pt x="97780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915563" y="847000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537524" y="7886073"/>
            <a:ext cx="0" cy="1252220"/>
          </a:xfrm>
          <a:custGeom>
            <a:avLst/>
            <a:gdLst/>
            <a:ahLst/>
            <a:cxnLst/>
            <a:rect l="l" t="t" r="r" b="b"/>
            <a:pathLst>
              <a:path w="0" h="1252220">
                <a:moveTo>
                  <a:pt x="0" y="1251596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26593" y="9145225"/>
            <a:ext cx="989965" cy="0"/>
          </a:xfrm>
          <a:custGeom>
            <a:avLst/>
            <a:gdLst/>
            <a:ahLst/>
            <a:cxnLst/>
            <a:rect l="l" t="t" r="r" b="b"/>
            <a:pathLst>
              <a:path w="989965" h="0">
                <a:moveTo>
                  <a:pt x="0" y="0"/>
                </a:moveTo>
                <a:lnTo>
                  <a:pt x="979437" y="0"/>
                </a:lnTo>
                <a:lnTo>
                  <a:pt x="98990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06032" y="909496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525463" y="7886075"/>
            <a:ext cx="0" cy="1851660"/>
          </a:xfrm>
          <a:custGeom>
            <a:avLst/>
            <a:gdLst/>
            <a:ahLst/>
            <a:cxnLst/>
            <a:rect l="l" t="t" r="r" b="b"/>
            <a:pathLst>
              <a:path w="0" h="1851659">
                <a:moveTo>
                  <a:pt x="0" y="1851373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521388" y="9734696"/>
            <a:ext cx="977265" cy="0"/>
          </a:xfrm>
          <a:custGeom>
            <a:avLst/>
            <a:gdLst/>
            <a:ahLst/>
            <a:cxnLst/>
            <a:rect l="l" t="t" r="r" b="b"/>
            <a:pathLst>
              <a:path w="977265" h="0">
                <a:moveTo>
                  <a:pt x="0" y="0"/>
                </a:moveTo>
                <a:lnTo>
                  <a:pt x="966252" y="0"/>
                </a:lnTo>
                <a:lnTo>
                  <a:pt x="97672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87642" y="968443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574209" y="9450481"/>
            <a:ext cx="1209675" cy="568960"/>
          </a:xfrm>
          <a:custGeom>
            <a:avLst/>
            <a:gdLst/>
            <a:ahLst/>
            <a:cxnLst/>
            <a:rect l="l" t="t" r="r" b="b"/>
            <a:pathLst>
              <a:path w="1209675" h="568959">
                <a:moveTo>
                  <a:pt x="0" y="568430"/>
                </a:moveTo>
                <a:lnTo>
                  <a:pt x="1209267" y="568430"/>
                </a:lnTo>
                <a:lnTo>
                  <a:pt x="1209267" y="0"/>
                </a:lnTo>
                <a:lnTo>
                  <a:pt x="0" y="0"/>
                </a:lnTo>
                <a:lnTo>
                  <a:pt x="0" y="568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69077" y="2690343"/>
            <a:ext cx="3994150" cy="41503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集线器组⽹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10BASE-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信道利⽤率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20407" y="7832685"/>
            <a:ext cx="10840720" cy="208407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4455160">
              <a:lnSpc>
                <a:spcPct val="100000"/>
              </a:lnSpc>
              <a:spcBef>
                <a:spcPts val="470"/>
              </a:spcBef>
            </a:pP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Dec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、</a:t>
            </a:r>
            <a:r>
              <a:rPr dirty="0" sz="2450">
                <a:solidFill>
                  <a:srgbClr val="FF2600"/>
                </a:solidFill>
                <a:latin typeface="Arial"/>
                <a:cs typeface="Arial"/>
              </a:rPr>
              <a:t>Intel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和</a:t>
            </a: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Xero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于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1982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年定义了</a:t>
            </a: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Ethernet</a:t>
            </a:r>
            <a:r>
              <a:rPr dirty="0" sz="2450" spc="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V2</a:t>
            </a:r>
            <a:endParaRPr sz="2450">
              <a:latin typeface="Arial"/>
              <a:cs typeface="Arial"/>
            </a:endParaRPr>
          </a:p>
          <a:p>
            <a:pPr marL="2605405">
              <a:lnSpc>
                <a:spcPct val="100000"/>
              </a:lnSpc>
              <a:spcBef>
                <a:spcPts val="37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双绞线</a:t>
            </a:r>
            <a:endParaRPr sz="2450">
              <a:latin typeface="Microsoft JhengHei UI"/>
              <a:cs typeface="Microsoft JhengHei UI"/>
            </a:endParaRPr>
          </a:p>
          <a:p>
            <a:pPr marL="1285240">
              <a:lnSpc>
                <a:spcPct val="100000"/>
              </a:lnSpc>
              <a:spcBef>
                <a:spcPts val="204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基带传输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2450" spc="5">
                <a:latin typeface="Arial"/>
                <a:cs typeface="Arial"/>
              </a:rPr>
              <a:t>10Mb/s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86483" y="715916"/>
            <a:ext cx="413131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10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BASE-T</a:t>
            </a:r>
            <a:r>
              <a:rPr dirty="0" spc="10"/>
              <a:t>特点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3017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2221865"/>
          </a:xfrm>
          <a:custGeom>
            <a:avLst/>
            <a:gdLst/>
            <a:ahLst/>
            <a:cxnLst/>
            <a:rect l="l" t="t" r="r" b="b"/>
            <a:pathLst>
              <a:path w="12963525" h="22218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963546"/>
                </a:lnTo>
                <a:lnTo>
                  <a:pt x="197" y="2014916"/>
                </a:lnTo>
                <a:lnTo>
                  <a:pt x="1581" y="2056343"/>
                </a:lnTo>
                <a:lnTo>
                  <a:pt x="12649" y="2115051"/>
                </a:lnTo>
                <a:lnTo>
                  <a:pt x="49226" y="2172465"/>
                </a:lnTo>
                <a:lnTo>
                  <a:pt x="106640" y="2209041"/>
                </a:lnTo>
                <a:lnTo>
                  <a:pt x="165348" y="2220110"/>
                </a:lnTo>
                <a:lnTo>
                  <a:pt x="206776" y="2221493"/>
                </a:lnTo>
                <a:lnTo>
                  <a:pt x="258146" y="2221691"/>
                </a:lnTo>
                <a:lnTo>
                  <a:pt x="12705299" y="2221691"/>
                </a:lnTo>
                <a:lnTo>
                  <a:pt x="12756671" y="2221493"/>
                </a:lnTo>
                <a:lnTo>
                  <a:pt x="12798099" y="2220110"/>
                </a:lnTo>
                <a:lnTo>
                  <a:pt x="12856802" y="2209041"/>
                </a:lnTo>
                <a:lnTo>
                  <a:pt x="12914218" y="2172465"/>
                </a:lnTo>
                <a:lnTo>
                  <a:pt x="12950799" y="2115051"/>
                </a:lnTo>
                <a:lnTo>
                  <a:pt x="12961867" y="2056343"/>
                </a:lnTo>
                <a:lnTo>
                  <a:pt x="12963250" y="2014916"/>
                </a:lnTo>
                <a:lnTo>
                  <a:pt x="12963448" y="196354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2221865"/>
          </a:xfrm>
          <a:custGeom>
            <a:avLst/>
            <a:gdLst/>
            <a:ahLst/>
            <a:cxnLst/>
            <a:rect l="l" t="t" r="r" b="b"/>
            <a:pathLst>
              <a:path w="12963525" h="22218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963546"/>
                </a:lnTo>
                <a:lnTo>
                  <a:pt x="12963250" y="2014916"/>
                </a:lnTo>
                <a:lnTo>
                  <a:pt x="12961867" y="2056343"/>
                </a:lnTo>
                <a:lnTo>
                  <a:pt x="12950799" y="2115051"/>
                </a:lnTo>
                <a:lnTo>
                  <a:pt x="12914218" y="2172465"/>
                </a:lnTo>
                <a:lnTo>
                  <a:pt x="12856802" y="2209041"/>
                </a:lnTo>
                <a:lnTo>
                  <a:pt x="12798099" y="2220110"/>
                </a:lnTo>
                <a:lnTo>
                  <a:pt x="12756671" y="2221493"/>
                </a:lnTo>
                <a:lnTo>
                  <a:pt x="12705299" y="2221691"/>
                </a:lnTo>
                <a:lnTo>
                  <a:pt x="258145" y="2221691"/>
                </a:lnTo>
                <a:lnTo>
                  <a:pt x="206775" y="2221493"/>
                </a:lnTo>
                <a:lnTo>
                  <a:pt x="165348" y="2220110"/>
                </a:lnTo>
                <a:lnTo>
                  <a:pt x="106640" y="2209041"/>
                </a:lnTo>
                <a:lnTo>
                  <a:pt x="49226" y="2172465"/>
                </a:lnTo>
                <a:lnTo>
                  <a:pt x="12650" y="2115051"/>
                </a:lnTo>
                <a:lnTo>
                  <a:pt x="1581" y="2056343"/>
                </a:lnTo>
                <a:lnTo>
                  <a:pt x="197" y="2014916"/>
                </a:lnTo>
                <a:lnTo>
                  <a:pt x="0" y="196354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14679"/>
            <a:ext cx="107950" cy="1275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307" y="2460088"/>
            <a:ext cx="6936740" cy="147701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使⽤⽆屏蔽双绞线，采⽤星形拓扑；</a:t>
            </a:r>
            <a:endParaRPr sz="2450">
              <a:latin typeface="Microsoft JhengHei UI"/>
              <a:cs typeface="Microsoft JhengHei UI"/>
            </a:endParaRPr>
          </a:p>
          <a:p>
            <a:pPr marL="12700" marR="5080">
              <a:lnSpc>
                <a:spcPts val="3810"/>
              </a:lnSpc>
              <a:spcBef>
                <a:spcPts val="27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每个站需要⽤两对双绞线，分别⽤于发送和接收； </a:t>
            </a:r>
            <a:r>
              <a:rPr dirty="0" sz="2450" spc="15">
                <a:latin typeface="Microsoft JhengHei UI"/>
                <a:cs typeface="Microsoft JhengHei UI"/>
              </a:rPr>
              <a:t>双绞线的两端使⽤</a:t>
            </a:r>
            <a:r>
              <a:rPr dirty="0" sz="2450" spc="60">
                <a:latin typeface="Microsoft JhengHei UI"/>
                <a:cs typeface="Microsoft JhengHei UI"/>
              </a:rPr>
              <a:t> </a:t>
            </a:r>
            <a:r>
              <a:rPr dirty="0" sz="2450" spc="5">
                <a:latin typeface="Arial"/>
                <a:cs typeface="Arial"/>
              </a:rPr>
              <a:t>RJ-45</a:t>
            </a:r>
            <a:r>
              <a:rPr dirty="0" sz="2450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插头。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83584" y="7458156"/>
            <a:ext cx="13759235" cy="35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81478" y="7835107"/>
            <a:ext cx="12963525" cy="2753995"/>
          </a:xfrm>
          <a:custGeom>
            <a:avLst/>
            <a:gdLst/>
            <a:ahLst/>
            <a:cxnLst/>
            <a:rect l="l" t="t" r="r" b="b"/>
            <a:pathLst>
              <a:path w="12963525" h="27539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495367"/>
                </a:lnTo>
                <a:lnTo>
                  <a:pt x="197" y="2546737"/>
                </a:lnTo>
                <a:lnTo>
                  <a:pt x="1581" y="2588164"/>
                </a:lnTo>
                <a:lnTo>
                  <a:pt x="12649" y="2646872"/>
                </a:lnTo>
                <a:lnTo>
                  <a:pt x="49226" y="2704286"/>
                </a:lnTo>
                <a:lnTo>
                  <a:pt x="106640" y="2740862"/>
                </a:lnTo>
                <a:lnTo>
                  <a:pt x="165348" y="2751931"/>
                </a:lnTo>
                <a:lnTo>
                  <a:pt x="206776" y="2753315"/>
                </a:lnTo>
                <a:lnTo>
                  <a:pt x="258146" y="2753513"/>
                </a:lnTo>
                <a:lnTo>
                  <a:pt x="12705299" y="2753513"/>
                </a:lnTo>
                <a:lnTo>
                  <a:pt x="12756671" y="2753315"/>
                </a:lnTo>
                <a:lnTo>
                  <a:pt x="12798099" y="2751931"/>
                </a:lnTo>
                <a:lnTo>
                  <a:pt x="12856802" y="2740862"/>
                </a:lnTo>
                <a:lnTo>
                  <a:pt x="12914218" y="2704286"/>
                </a:lnTo>
                <a:lnTo>
                  <a:pt x="12950799" y="2646872"/>
                </a:lnTo>
                <a:lnTo>
                  <a:pt x="12961867" y="2588164"/>
                </a:lnTo>
                <a:lnTo>
                  <a:pt x="12963250" y="2546737"/>
                </a:lnTo>
                <a:lnTo>
                  <a:pt x="12963448" y="249536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7"/>
                </a:lnTo>
                <a:lnTo>
                  <a:pt x="12856802" y="12650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81478" y="7835107"/>
            <a:ext cx="12963525" cy="2753995"/>
          </a:xfrm>
          <a:custGeom>
            <a:avLst/>
            <a:gdLst/>
            <a:ahLst/>
            <a:cxnLst/>
            <a:rect l="l" t="t" r="r" b="b"/>
            <a:pathLst>
              <a:path w="12963525" h="27539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495366"/>
                </a:lnTo>
                <a:lnTo>
                  <a:pt x="12963250" y="2546736"/>
                </a:lnTo>
                <a:lnTo>
                  <a:pt x="12961867" y="2588164"/>
                </a:lnTo>
                <a:lnTo>
                  <a:pt x="12950799" y="2646872"/>
                </a:lnTo>
                <a:lnTo>
                  <a:pt x="12914218" y="2704285"/>
                </a:lnTo>
                <a:lnTo>
                  <a:pt x="12856802" y="2740862"/>
                </a:lnTo>
                <a:lnTo>
                  <a:pt x="12798099" y="2751931"/>
                </a:lnTo>
                <a:lnTo>
                  <a:pt x="12756671" y="2753315"/>
                </a:lnTo>
                <a:lnTo>
                  <a:pt x="12705299" y="2753513"/>
                </a:lnTo>
                <a:lnTo>
                  <a:pt x="258145" y="2753513"/>
                </a:lnTo>
                <a:lnTo>
                  <a:pt x="206775" y="2753315"/>
                </a:lnTo>
                <a:lnTo>
                  <a:pt x="165348" y="2751931"/>
                </a:lnTo>
                <a:lnTo>
                  <a:pt x="106640" y="2740862"/>
                </a:lnTo>
                <a:lnTo>
                  <a:pt x="49226" y="2704285"/>
                </a:lnTo>
                <a:lnTo>
                  <a:pt x="12650" y="2646872"/>
                </a:lnTo>
                <a:lnTo>
                  <a:pt x="1581" y="2588164"/>
                </a:lnTo>
                <a:lnTo>
                  <a:pt x="197" y="2546736"/>
                </a:lnTo>
                <a:lnTo>
                  <a:pt x="0" y="249536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166645" y="8294447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3307" y="8129578"/>
            <a:ext cx="10933430" cy="10140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2300"/>
              </a:lnSpc>
              <a:spcBef>
                <a:spcPts val="95"/>
              </a:spcBef>
            </a:pPr>
            <a:r>
              <a:rPr dirty="0" sz="2450" spc="5">
                <a:latin typeface="Arial"/>
                <a:cs typeface="Arial"/>
              </a:rPr>
              <a:t>10BASE-T</a:t>
            </a:r>
            <a:r>
              <a:rPr dirty="0" sz="2450" spc="15">
                <a:latin typeface="Microsoft JhengHei UI"/>
                <a:cs typeface="Microsoft JhengHei UI"/>
              </a:rPr>
              <a:t>双绞线以太⽹的出现，是局域⽹发展史上的⼀个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⾮常重要的⾥程碑</a:t>
            </a:r>
            <a:r>
              <a:rPr dirty="0" sz="2450" spc="15">
                <a:latin typeface="Microsoft JhengHei UI"/>
                <a:cs typeface="Microsoft JhengHei UI"/>
              </a:rPr>
              <a:t>，  它为以太⽹在局域⽹中的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统治地位奠定了牢固的基础</a:t>
            </a:r>
            <a:r>
              <a:rPr dirty="0" sz="2450" spc="15">
                <a:latin typeface="Microsoft JhengHei UI"/>
                <a:cs typeface="Microsoft JhengHei UI"/>
              </a:rPr>
              <a:t>：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4068" y="927223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30730" y="9117642"/>
            <a:ext cx="10706100" cy="99314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从此以太⽹的拓扑就从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总线型</a:t>
            </a:r>
            <a:r>
              <a:rPr dirty="0" sz="2450" spc="15">
                <a:latin typeface="Microsoft JhengHei UI"/>
                <a:cs typeface="Microsoft JhengHei UI"/>
              </a:rPr>
              <a:t>变为更加⽅便的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星型⽹络</a:t>
            </a:r>
            <a:r>
              <a:rPr dirty="0" sz="2450" spc="15">
                <a:latin typeface="Microsoft JhengHei UI"/>
                <a:cs typeface="Microsoft JhengHei UI"/>
              </a:rPr>
              <a:t>，⽽以太⽹也就在局域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⽹中占据了统治地位。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077" y="2690343"/>
            <a:ext cx="3994150" cy="41503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集线器组⽹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10BASE-</a:t>
            </a: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信道利⽤率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19708" y="5187050"/>
            <a:ext cx="913542" cy="769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617101" y="5301870"/>
            <a:ext cx="1443631" cy="5395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590997" y="5187050"/>
            <a:ext cx="913789" cy="7692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82012" y="6624980"/>
            <a:ext cx="913820" cy="769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933251" y="5571659"/>
            <a:ext cx="1684020" cy="0"/>
          </a:xfrm>
          <a:custGeom>
            <a:avLst/>
            <a:gdLst/>
            <a:ahLst/>
            <a:cxnLst/>
            <a:rect l="l" t="t" r="r" b="b"/>
            <a:pathLst>
              <a:path w="1684020" h="0">
                <a:moveTo>
                  <a:pt x="1683846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060774" y="5571659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 h="0">
                <a:moveTo>
                  <a:pt x="0" y="0"/>
                </a:moveTo>
                <a:lnTo>
                  <a:pt x="153019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338932" y="5841448"/>
            <a:ext cx="0" cy="783590"/>
          </a:xfrm>
          <a:custGeom>
            <a:avLst/>
            <a:gdLst/>
            <a:ahLst/>
            <a:cxnLst/>
            <a:rect l="l" t="t" r="r" b="b"/>
            <a:pathLst>
              <a:path w="0" h="783590">
                <a:moveTo>
                  <a:pt x="0" y="783521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443677" y="5675678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solidFill>
                  <a:srgbClr val="FF2600"/>
                </a:solidFill>
                <a:latin typeface="Microsoft JhengHei UI"/>
                <a:cs typeface="Microsoft JhengHei UI"/>
              </a:rPr>
              <a:t>双绞线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928339" y="4953672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>
                <a:latin typeface="Microsoft JhengHei UI"/>
                <a:cs typeface="Microsoft JhengHei UI"/>
              </a:rPr>
              <a:t>集线器</a:t>
            </a:r>
            <a:endParaRPr sz="20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63244" y="5078302"/>
            <a:ext cx="1339215" cy="364490"/>
          </a:xfrm>
          <a:custGeom>
            <a:avLst/>
            <a:gdLst/>
            <a:ahLst/>
            <a:cxnLst/>
            <a:rect l="l" t="t" r="r" b="b"/>
            <a:pathLst>
              <a:path w="1339215" h="364489">
                <a:moveTo>
                  <a:pt x="0" y="364044"/>
                </a:moveTo>
                <a:lnTo>
                  <a:pt x="6271" y="355659"/>
                </a:lnTo>
                <a:lnTo>
                  <a:pt x="268094" y="5634"/>
                </a:lnTo>
                <a:lnTo>
                  <a:pt x="1339157" y="0"/>
                </a:lnTo>
              </a:path>
            </a:pathLst>
          </a:custGeom>
          <a:ln w="20941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109308" y="5403856"/>
            <a:ext cx="100965" cy="111125"/>
          </a:xfrm>
          <a:custGeom>
            <a:avLst/>
            <a:gdLst/>
            <a:ahLst/>
            <a:cxnLst/>
            <a:rect l="l" t="t" r="r" b="b"/>
            <a:pathLst>
              <a:path w="100965" h="111125">
                <a:moveTo>
                  <a:pt x="19957" y="0"/>
                </a:moveTo>
                <a:lnTo>
                  <a:pt x="0" y="110598"/>
                </a:lnTo>
                <a:lnTo>
                  <a:pt x="100457" y="60209"/>
                </a:lnTo>
                <a:lnTo>
                  <a:pt x="1995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3479088" y="4781749"/>
            <a:ext cx="10033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RJ-4</a:t>
            </a:r>
            <a:r>
              <a:rPr dirty="0" sz="1650" spc="-10">
                <a:latin typeface="Arial"/>
                <a:cs typeface="Arial"/>
              </a:rPr>
              <a:t>5</a:t>
            </a:r>
            <a:r>
              <a:rPr dirty="0" sz="1650" spc="-5">
                <a:latin typeface="Microsoft JhengHei UI"/>
                <a:cs typeface="Microsoft JhengHei UI"/>
              </a:rPr>
              <a:t>插头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129342" y="5699473"/>
            <a:ext cx="1339215" cy="364490"/>
          </a:xfrm>
          <a:custGeom>
            <a:avLst/>
            <a:gdLst/>
            <a:ahLst/>
            <a:cxnLst/>
            <a:rect l="l" t="t" r="r" b="b"/>
            <a:pathLst>
              <a:path w="1339215" h="364489">
                <a:moveTo>
                  <a:pt x="1339157" y="0"/>
                </a:moveTo>
                <a:lnTo>
                  <a:pt x="1332885" y="8384"/>
                </a:lnTo>
                <a:lnTo>
                  <a:pt x="1071062" y="358410"/>
                </a:lnTo>
                <a:lnTo>
                  <a:pt x="0" y="364044"/>
                </a:lnTo>
              </a:path>
            </a:pathLst>
          </a:custGeom>
          <a:ln w="20941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421980" y="5627364"/>
            <a:ext cx="100965" cy="111125"/>
          </a:xfrm>
          <a:custGeom>
            <a:avLst/>
            <a:gdLst/>
            <a:ahLst/>
            <a:cxnLst/>
            <a:rect l="l" t="t" r="r" b="b"/>
            <a:pathLst>
              <a:path w="100965" h="111125">
                <a:moveTo>
                  <a:pt x="100457" y="0"/>
                </a:moveTo>
                <a:lnTo>
                  <a:pt x="0" y="50389"/>
                </a:lnTo>
                <a:lnTo>
                  <a:pt x="80500" y="110598"/>
                </a:lnTo>
                <a:lnTo>
                  <a:pt x="10045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3157086" y="6143896"/>
            <a:ext cx="10033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RJ-4</a:t>
            </a:r>
            <a:r>
              <a:rPr dirty="0" sz="1650" spc="-10">
                <a:latin typeface="Arial"/>
                <a:cs typeface="Arial"/>
              </a:rPr>
              <a:t>5</a:t>
            </a:r>
            <a:r>
              <a:rPr dirty="0" sz="1650" spc="-5">
                <a:latin typeface="Microsoft JhengHei UI"/>
                <a:cs typeface="Microsoft JhengHei UI"/>
              </a:rPr>
              <a:t>插头</a:t>
            </a:r>
            <a:endParaRPr sz="16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集线器的特点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179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384040"/>
          </a:xfrm>
          <a:custGeom>
            <a:avLst/>
            <a:gdLst/>
            <a:ahLst/>
            <a:cxnLst/>
            <a:rect l="l" t="t" r="r" b="b"/>
            <a:pathLst>
              <a:path w="12963525" h="43840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125340"/>
                </a:lnTo>
                <a:lnTo>
                  <a:pt x="197" y="4176710"/>
                </a:lnTo>
                <a:lnTo>
                  <a:pt x="1581" y="4218137"/>
                </a:lnTo>
                <a:lnTo>
                  <a:pt x="12649" y="4276845"/>
                </a:lnTo>
                <a:lnTo>
                  <a:pt x="49226" y="4334258"/>
                </a:lnTo>
                <a:lnTo>
                  <a:pt x="106640" y="4370835"/>
                </a:lnTo>
                <a:lnTo>
                  <a:pt x="165348" y="4381905"/>
                </a:lnTo>
                <a:lnTo>
                  <a:pt x="206776" y="4383288"/>
                </a:lnTo>
                <a:lnTo>
                  <a:pt x="258146" y="4383486"/>
                </a:lnTo>
                <a:lnTo>
                  <a:pt x="12705299" y="4383486"/>
                </a:lnTo>
                <a:lnTo>
                  <a:pt x="12756671" y="4383288"/>
                </a:lnTo>
                <a:lnTo>
                  <a:pt x="12798099" y="4381905"/>
                </a:lnTo>
                <a:lnTo>
                  <a:pt x="12856802" y="4370835"/>
                </a:lnTo>
                <a:lnTo>
                  <a:pt x="12914218" y="4334258"/>
                </a:lnTo>
                <a:lnTo>
                  <a:pt x="12950799" y="4276845"/>
                </a:lnTo>
                <a:lnTo>
                  <a:pt x="12961867" y="4218137"/>
                </a:lnTo>
                <a:lnTo>
                  <a:pt x="12963250" y="4176710"/>
                </a:lnTo>
                <a:lnTo>
                  <a:pt x="12963448" y="412534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384040"/>
          </a:xfrm>
          <a:custGeom>
            <a:avLst/>
            <a:gdLst/>
            <a:ahLst/>
            <a:cxnLst/>
            <a:rect l="l" t="t" r="r" b="b"/>
            <a:pathLst>
              <a:path w="12963525" h="43840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125340"/>
                </a:lnTo>
                <a:lnTo>
                  <a:pt x="12963250" y="4176710"/>
                </a:lnTo>
                <a:lnTo>
                  <a:pt x="12961867" y="4218137"/>
                </a:lnTo>
                <a:lnTo>
                  <a:pt x="12950799" y="4276845"/>
                </a:lnTo>
                <a:lnTo>
                  <a:pt x="12914218" y="4334258"/>
                </a:lnTo>
                <a:lnTo>
                  <a:pt x="12856802" y="4370835"/>
                </a:lnTo>
                <a:lnTo>
                  <a:pt x="12798099" y="4381905"/>
                </a:lnTo>
                <a:lnTo>
                  <a:pt x="12756671" y="4383288"/>
                </a:lnTo>
                <a:lnTo>
                  <a:pt x="12705299" y="4383486"/>
                </a:lnTo>
                <a:lnTo>
                  <a:pt x="258145" y="4383486"/>
                </a:lnTo>
                <a:lnTo>
                  <a:pt x="206775" y="4383288"/>
                </a:lnTo>
                <a:lnTo>
                  <a:pt x="165348" y="4381905"/>
                </a:lnTo>
                <a:lnTo>
                  <a:pt x="106640" y="4370835"/>
                </a:lnTo>
                <a:lnTo>
                  <a:pt x="49226" y="4334258"/>
                </a:lnTo>
                <a:lnTo>
                  <a:pt x="12650" y="4276845"/>
                </a:lnTo>
                <a:lnTo>
                  <a:pt x="1581" y="4218137"/>
                </a:lnTo>
                <a:lnTo>
                  <a:pt x="197" y="4176710"/>
                </a:lnTo>
                <a:lnTo>
                  <a:pt x="0" y="412534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56172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194182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270201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797933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325666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5853398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3307" y="2447326"/>
            <a:ext cx="11072495" cy="3761104"/>
          </a:xfrm>
          <a:prstGeom prst="rect">
            <a:avLst/>
          </a:prstGeom>
        </p:spPr>
        <p:txBody>
          <a:bodyPr wrap="square" lIns="0" tIns="176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集线器使⽤电⼦器件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模拟实际电缆线</a:t>
            </a:r>
            <a:r>
              <a:rPr dirty="0" sz="2450" spc="15">
                <a:latin typeface="Microsoft JhengHei UI"/>
                <a:cs typeface="Microsoft JhengHei UI"/>
              </a:rPr>
              <a:t>，仍然是⼀个传统的以太⽹；</a:t>
            </a:r>
            <a:endParaRPr sz="24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4100"/>
              </a:lnSpc>
            </a:pPr>
            <a:r>
              <a:rPr dirty="0" sz="2450" spc="15">
                <a:latin typeface="Microsoft JhengHei UI"/>
                <a:cs typeface="Microsoft JhengHei UI"/>
              </a:rPr>
              <a:t>使⽤集线器的以太⽹逻辑上仍是⼀个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总线⽹</a:t>
            </a:r>
            <a:r>
              <a:rPr dirty="0" sz="2450" spc="15">
                <a:latin typeface="Microsoft JhengHei UI"/>
                <a:cs typeface="Microsoft JhengHei UI"/>
              </a:rPr>
              <a:t>，⼯作站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使⽤</a:t>
            </a:r>
            <a:r>
              <a:rPr dirty="0" sz="2450" spc="8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CSMA/CD</a:t>
            </a:r>
            <a:r>
              <a:rPr dirty="0" sz="2450" spc="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协议，并共 享逻辑上的总线；</a:t>
            </a:r>
            <a:endParaRPr sz="2450">
              <a:latin typeface="Microsoft JhengHei UI"/>
              <a:cs typeface="Microsoft JhengHei UI"/>
            </a:endParaRPr>
          </a:p>
          <a:p>
            <a:pPr marL="12700" marR="999490">
              <a:lnSpc>
                <a:spcPct val="141300"/>
              </a:lnSpc>
              <a:spcBef>
                <a:spcPts val="8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集线器很像⼀个多端⼝的转发器，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⼯作在物理层</a:t>
            </a:r>
            <a:r>
              <a:rPr dirty="0" sz="2450" spc="15">
                <a:latin typeface="Microsoft JhengHei UI"/>
                <a:cs typeface="Microsoft JhengHei UI"/>
              </a:rPr>
              <a:t>（不进⾏碰撞检测）；  集线器采⽤了专⻔的芯⽚，进⾏⾃适应串⾳回波抵消，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减少了近端串⾳</a:t>
            </a:r>
            <a:r>
              <a:rPr dirty="0" sz="2450" spc="15">
                <a:latin typeface="Microsoft JhengHei UI"/>
                <a:cs typeface="Microsoft JhengHei UI"/>
              </a:rPr>
              <a:t>；  集线器可堆叠式、模块化、可管理；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可使⽤光纤作为传输媒体</a:t>
            </a:r>
            <a:r>
              <a:rPr dirty="0" sz="2450" spc="10">
                <a:latin typeface="Microsoft JhengHei UI"/>
                <a:cs typeface="Microsoft JhengHei UI"/>
              </a:rPr>
              <a:t>（</a:t>
            </a:r>
            <a:r>
              <a:rPr dirty="0" sz="2450" spc="10">
                <a:latin typeface="Arial"/>
                <a:cs typeface="Arial"/>
              </a:rPr>
              <a:t>10BASE-F</a:t>
            </a:r>
            <a:r>
              <a:rPr dirty="0" sz="2450" spc="10">
                <a:latin typeface="Microsoft JhengHei UI"/>
                <a:cs typeface="Microsoft JhengHei UI"/>
              </a:rPr>
              <a:t>）</a:t>
            </a:r>
            <a:r>
              <a:rPr dirty="0" sz="2450" spc="15">
                <a:latin typeface="Microsoft JhengHei UI"/>
                <a:cs typeface="Microsoft JhengHei UI"/>
              </a:rPr>
              <a:t>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3994150" cy="41503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集线器组⽹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10BASE-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集线器的特点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信道利⽤率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25373" y="8487138"/>
            <a:ext cx="819150" cy="981710"/>
          </a:xfrm>
          <a:custGeom>
            <a:avLst/>
            <a:gdLst/>
            <a:ahLst/>
            <a:cxnLst/>
            <a:rect l="l" t="t" r="r" b="b"/>
            <a:pathLst>
              <a:path w="819150" h="981709">
                <a:moveTo>
                  <a:pt x="26400" y="969944"/>
                </a:moveTo>
                <a:lnTo>
                  <a:pt x="14163" y="973428"/>
                </a:lnTo>
                <a:lnTo>
                  <a:pt x="4560" y="976121"/>
                </a:lnTo>
                <a:lnTo>
                  <a:pt x="0" y="977515"/>
                </a:lnTo>
                <a:lnTo>
                  <a:pt x="2892" y="977101"/>
                </a:lnTo>
                <a:lnTo>
                  <a:pt x="17284" y="978716"/>
                </a:lnTo>
                <a:lnTo>
                  <a:pt x="40939" y="981450"/>
                </a:lnTo>
                <a:lnTo>
                  <a:pt x="66840" y="977682"/>
                </a:lnTo>
                <a:lnTo>
                  <a:pt x="87972" y="959789"/>
                </a:lnTo>
                <a:lnTo>
                  <a:pt x="98943" y="919363"/>
                </a:lnTo>
                <a:lnTo>
                  <a:pt x="104668" y="862594"/>
                </a:lnTo>
                <a:lnTo>
                  <a:pt x="113592" y="803757"/>
                </a:lnTo>
                <a:lnTo>
                  <a:pt x="134159" y="757125"/>
                </a:lnTo>
                <a:lnTo>
                  <a:pt x="164766" y="734505"/>
                </a:lnTo>
                <a:lnTo>
                  <a:pt x="205355" y="720197"/>
                </a:lnTo>
                <a:lnTo>
                  <a:pt x="249164" y="708674"/>
                </a:lnTo>
                <a:lnTo>
                  <a:pt x="289434" y="694409"/>
                </a:lnTo>
                <a:lnTo>
                  <a:pt x="319403" y="671873"/>
                </a:lnTo>
                <a:lnTo>
                  <a:pt x="334795" y="637418"/>
                </a:lnTo>
                <a:lnTo>
                  <a:pt x="340275" y="594706"/>
                </a:lnTo>
                <a:lnTo>
                  <a:pt x="342499" y="549182"/>
                </a:lnTo>
                <a:lnTo>
                  <a:pt x="348122" y="506289"/>
                </a:lnTo>
                <a:lnTo>
                  <a:pt x="363800" y="471472"/>
                </a:lnTo>
                <a:lnTo>
                  <a:pt x="393869" y="448162"/>
                </a:lnTo>
                <a:lnTo>
                  <a:pt x="433804" y="432659"/>
                </a:lnTo>
                <a:lnTo>
                  <a:pt x="476969" y="419714"/>
                </a:lnTo>
                <a:lnTo>
                  <a:pt x="516728" y="404073"/>
                </a:lnTo>
                <a:lnTo>
                  <a:pt x="546446" y="380484"/>
                </a:lnTo>
                <a:lnTo>
                  <a:pt x="561658" y="345534"/>
                </a:lnTo>
                <a:lnTo>
                  <a:pt x="566877" y="302792"/>
                </a:lnTo>
                <a:lnTo>
                  <a:pt x="568929" y="257485"/>
                </a:lnTo>
                <a:lnTo>
                  <a:pt x="574642" y="214840"/>
                </a:lnTo>
                <a:lnTo>
                  <a:pt x="590843" y="180083"/>
                </a:lnTo>
                <a:lnTo>
                  <a:pt x="631958" y="149482"/>
                </a:lnTo>
                <a:lnTo>
                  <a:pt x="686716" y="127149"/>
                </a:lnTo>
                <a:lnTo>
                  <a:pt x="741192" y="108273"/>
                </a:lnTo>
                <a:lnTo>
                  <a:pt x="781459" y="88043"/>
                </a:lnTo>
                <a:lnTo>
                  <a:pt x="803311" y="65717"/>
                </a:lnTo>
                <a:lnTo>
                  <a:pt x="814339" y="43680"/>
                </a:lnTo>
                <a:lnTo>
                  <a:pt x="818317" y="21813"/>
                </a:lnTo>
                <a:lnTo>
                  <a:pt x="819019" y="0"/>
                </a:lnTo>
              </a:path>
            </a:pathLst>
          </a:custGeom>
          <a:ln w="217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30775" y="8468104"/>
            <a:ext cx="779145" cy="1021715"/>
          </a:xfrm>
          <a:custGeom>
            <a:avLst/>
            <a:gdLst/>
            <a:ahLst/>
            <a:cxnLst/>
            <a:rect l="l" t="t" r="r" b="b"/>
            <a:pathLst>
              <a:path w="779145" h="1021715">
                <a:moveTo>
                  <a:pt x="16821" y="994258"/>
                </a:moveTo>
                <a:lnTo>
                  <a:pt x="16242" y="1006969"/>
                </a:lnTo>
                <a:lnTo>
                  <a:pt x="15827" y="1016934"/>
                </a:lnTo>
                <a:lnTo>
                  <a:pt x="15519" y="1021692"/>
                </a:lnTo>
                <a:lnTo>
                  <a:pt x="15257" y="1018782"/>
                </a:lnTo>
                <a:lnTo>
                  <a:pt x="10379" y="1005146"/>
                </a:lnTo>
                <a:lnTo>
                  <a:pt x="2283" y="982753"/>
                </a:lnTo>
                <a:lnTo>
                  <a:pt x="0" y="956679"/>
                </a:lnTo>
                <a:lnTo>
                  <a:pt x="12559" y="932001"/>
                </a:lnTo>
                <a:lnTo>
                  <a:pt x="49383" y="912036"/>
                </a:lnTo>
                <a:lnTo>
                  <a:pt x="103318" y="893421"/>
                </a:lnTo>
                <a:lnTo>
                  <a:pt x="158531" y="871218"/>
                </a:lnTo>
                <a:lnTo>
                  <a:pt x="199190" y="840487"/>
                </a:lnTo>
                <a:lnTo>
                  <a:pt x="214173" y="805502"/>
                </a:lnTo>
                <a:lnTo>
                  <a:pt x="218773" y="762712"/>
                </a:lnTo>
                <a:lnTo>
                  <a:pt x="219923" y="717427"/>
                </a:lnTo>
                <a:lnTo>
                  <a:pt x="224555" y="674957"/>
                </a:lnTo>
                <a:lnTo>
                  <a:pt x="239602" y="640612"/>
                </a:lnTo>
                <a:lnTo>
                  <a:pt x="269600" y="617716"/>
                </a:lnTo>
                <a:lnTo>
                  <a:pt x="309910" y="602570"/>
                </a:lnTo>
                <a:lnTo>
                  <a:pt x="353705" y="589946"/>
                </a:lnTo>
                <a:lnTo>
                  <a:pt x="394158" y="574619"/>
                </a:lnTo>
                <a:lnTo>
                  <a:pt x="424442" y="551361"/>
                </a:lnTo>
                <a:lnTo>
                  <a:pt x="440221" y="516741"/>
                </a:lnTo>
                <a:lnTo>
                  <a:pt x="446134" y="474313"/>
                </a:lnTo>
                <a:lnTo>
                  <a:pt x="448816" y="429328"/>
                </a:lnTo>
                <a:lnTo>
                  <a:pt x="454904" y="387039"/>
                </a:lnTo>
                <a:lnTo>
                  <a:pt x="471034" y="352697"/>
                </a:lnTo>
                <a:lnTo>
                  <a:pt x="501554" y="329862"/>
                </a:lnTo>
                <a:lnTo>
                  <a:pt x="541954" y="314963"/>
                </a:lnTo>
                <a:lnTo>
                  <a:pt x="585577" y="302556"/>
                </a:lnTo>
                <a:lnTo>
                  <a:pt x="625769" y="287199"/>
                </a:lnTo>
                <a:lnTo>
                  <a:pt x="655874" y="263446"/>
                </a:lnTo>
                <a:lnTo>
                  <a:pt x="676210" y="216400"/>
                </a:lnTo>
                <a:lnTo>
                  <a:pt x="685365" y="157976"/>
                </a:lnTo>
                <a:lnTo>
                  <a:pt x="691221" y="100621"/>
                </a:lnTo>
                <a:lnTo>
                  <a:pt x="701658" y="56782"/>
                </a:lnTo>
                <a:lnTo>
                  <a:pt x="718367" y="30386"/>
                </a:lnTo>
                <a:lnTo>
                  <a:pt x="737281" y="14590"/>
                </a:lnTo>
                <a:lnTo>
                  <a:pt x="757648" y="5695"/>
                </a:lnTo>
                <a:lnTo>
                  <a:pt x="778718" y="0"/>
                </a:lnTo>
              </a:path>
            </a:pathLst>
          </a:custGeom>
          <a:ln w="217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224196" y="8487138"/>
            <a:ext cx="819150" cy="981710"/>
          </a:xfrm>
          <a:custGeom>
            <a:avLst/>
            <a:gdLst/>
            <a:ahLst/>
            <a:cxnLst/>
            <a:rect l="l" t="t" r="r" b="b"/>
            <a:pathLst>
              <a:path w="819150" h="981709">
                <a:moveTo>
                  <a:pt x="26400" y="969944"/>
                </a:moveTo>
                <a:lnTo>
                  <a:pt x="14163" y="973428"/>
                </a:lnTo>
                <a:lnTo>
                  <a:pt x="4560" y="976121"/>
                </a:lnTo>
                <a:lnTo>
                  <a:pt x="0" y="977515"/>
                </a:lnTo>
                <a:lnTo>
                  <a:pt x="2892" y="977101"/>
                </a:lnTo>
                <a:lnTo>
                  <a:pt x="17284" y="978716"/>
                </a:lnTo>
                <a:lnTo>
                  <a:pt x="40939" y="981450"/>
                </a:lnTo>
                <a:lnTo>
                  <a:pt x="66840" y="977682"/>
                </a:lnTo>
                <a:lnTo>
                  <a:pt x="87972" y="959789"/>
                </a:lnTo>
                <a:lnTo>
                  <a:pt x="98943" y="919363"/>
                </a:lnTo>
                <a:lnTo>
                  <a:pt x="104668" y="862594"/>
                </a:lnTo>
                <a:lnTo>
                  <a:pt x="113592" y="803757"/>
                </a:lnTo>
                <a:lnTo>
                  <a:pt x="134159" y="757125"/>
                </a:lnTo>
                <a:lnTo>
                  <a:pt x="164766" y="734505"/>
                </a:lnTo>
                <a:lnTo>
                  <a:pt x="205355" y="720197"/>
                </a:lnTo>
                <a:lnTo>
                  <a:pt x="249164" y="708674"/>
                </a:lnTo>
                <a:lnTo>
                  <a:pt x="289434" y="694409"/>
                </a:lnTo>
                <a:lnTo>
                  <a:pt x="319403" y="671873"/>
                </a:lnTo>
                <a:lnTo>
                  <a:pt x="334795" y="637418"/>
                </a:lnTo>
                <a:lnTo>
                  <a:pt x="340275" y="594706"/>
                </a:lnTo>
                <a:lnTo>
                  <a:pt x="342499" y="549182"/>
                </a:lnTo>
                <a:lnTo>
                  <a:pt x="348122" y="506289"/>
                </a:lnTo>
                <a:lnTo>
                  <a:pt x="363800" y="471472"/>
                </a:lnTo>
                <a:lnTo>
                  <a:pt x="393869" y="448162"/>
                </a:lnTo>
                <a:lnTo>
                  <a:pt x="433804" y="432659"/>
                </a:lnTo>
                <a:lnTo>
                  <a:pt x="476969" y="419714"/>
                </a:lnTo>
                <a:lnTo>
                  <a:pt x="516728" y="404073"/>
                </a:lnTo>
                <a:lnTo>
                  <a:pt x="546446" y="380484"/>
                </a:lnTo>
                <a:lnTo>
                  <a:pt x="561658" y="345534"/>
                </a:lnTo>
                <a:lnTo>
                  <a:pt x="566877" y="302792"/>
                </a:lnTo>
                <a:lnTo>
                  <a:pt x="568929" y="257485"/>
                </a:lnTo>
                <a:lnTo>
                  <a:pt x="574642" y="214840"/>
                </a:lnTo>
                <a:lnTo>
                  <a:pt x="590843" y="180083"/>
                </a:lnTo>
                <a:lnTo>
                  <a:pt x="631958" y="149482"/>
                </a:lnTo>
                <a:lnTo>
                  <a:pt x="686716" y="127149"/>
                </a:lnTo>
                <a:lnTo>
                  <a:pt x="741192" y="108273"/>
                </a:lnTo>
                <a:lnTo>
                  <a:pt x="781459" y="88043"/>
                </a:lnTo>
                <a:lnTo>
                  <a:pt x="803311" y="65717"/>
                </a:lnTo>
                <a:lnTo>
                  <a:pt x="814339" y="43680"/>
                </a:lnTo>
                <a:lnTo>
                  <a:pt x="818317" y="21813"/>
                </a:lnTo>
                <a:lnTo>
                  <a:pt x="819019" y="0"/>
                </a:lnTo>
              </a:path>
            </a:pathLst>
          </a:custGeom>
          <a:ln w="217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229598" y="8468104"/>
            <a:ext cx="779145" cy="1021715"/>
          </a:xfrm>
          <a:custGeom>
            <a:avLst/>
            <a:gdLst/>
            <a:ahLst/>
            <a:cxnLst/>
            <a:rect l="l" t="t" r="r" b="b"/>
            <a:pathLst>
              <a:path w="779145" h="1021715">
                <a:moveTo>
                  <a:pt x="16821" y="994258"/>
                </a:moveTo>
                <a:lnTo>
                  <a:pt x="16242" y="1006969"/>
                </a:lnTo>
                <a:lnTo>
                  <a:pt x="15827" y="1016934"/>
                </a:lnTo>
                <a:lnTo>
                  <a:pt x="15519" y="1021692"/>
                </a:lnTo>
                <a:lnTo>
                  <a:pt x="15257" y="1018782"/>
                </a:lnTo>
                <a:lnTo>
                  <a:pt x="10379" y="1005146"/>
                </a:lnTo>
                <a:lnTo>
                  <a:pt x="2283" y="982753"/>
                </a:lnTo>
                <a:lnTo>
                  <a:pt x="0" y="956679"/>
                </a:lnTo>
                <a:lnTo>
                  <a:pt x="12559" y="932001"/>
                </a:lnTo>
                <a:lnTo>
                  <a:pt x="49383" y="912036"/>
                </a:lnTo>
                <a:lnTo>
                  <a:pt x="103318" y="893421"/>
                </a:lnTo>
                <a:lnTo>
                  <a:pt x="158531" y="871218"/>
                </a:lnTo>
                <a:lnTo>
                  <a:pt x="199190" y="840487"/>
                </a:lnTo>
                <a:lnTo>
                  <a:pt x="214173" y="805502"/>
                </a:lnTo>
                <a:lnTo>
                  <a:pt x="218773" y="762712"/>
                </a:lnTo>
                <a:lnTo>
                  <a:pt x="219923" y="717427"/>
                </a:lnTo>
                <a:lnTo>
                  <a:pt x="224555" y="674957"/>
                </a:lnTo>
                <a:lnTo>
                  <a:pt x="239602" y="640612"/>
                </a:lnTo>
                <a:lnTo>
                  <a:pt x="269600" y="617716"/>
                </a:lnTo>
                <a:lnTo>
                  <a:pt x="309910" y="602570"/>
                </a:lnTo>
                <a:lnTo>
                  <a:pt x="353705" y="589946"/>
                </a:lnTo>
                <a:lnTo>
                  <a:pt x="394158" y="574619"/>
                </a:lnTo>
                <a:lnTo>
                  <a:pt x="424442" y="551361"/>
                </a:lnTo>
                <a:lnTo>
                  <a:pt x="440221" y="516741"/>
                </a:lnTo>
                <a:lnTo>
                  <a:pt x="446134" y="474313"/>
                </a:lnTo>
                <a:lnTo>
                  <a:pt x="448816" y="429328"/>
                </a:lnTo>
                <a:lnTo>
                  <a:pt x="454904" y="387039"/>
                </a:lnTo>
                <a:lnTo>
                  <a:pt x="471034" y="352697"/>
                </a:lnTo>
                <a:lnTo>
                  <a:pt x="501554" y="329862"/>
                </a:lnTo>
                <a:lnTo>
                  <a:pt x="541954" y="314963"/>
                </a:lnTo>
                <a:lnTo>
                  <a:pt x="585577" y="302556"/>
                </a:lnTo>
                <a:lnTo>
                  <a:pt x="625769" y="287199"/>
                </a:lnTo>
                <a:lnTo>
                  <a:pt x="655874" y="263446"/>
                </a:lnTo>
                <a:lnTo>
                  <a:pt x="676210" y="216400"/>
                </a:lnTo>
                <a:lnTo>
                  <a:pt x="685365" y="157976"/>
                </a:lnTo>
                <a:lnTo>
                  <a:pt x="691221" y="100621"/>
                </a:lnTo>
                <a:lnTo>
                  <a:pt x="701658" y="56782"/>
                </a:lnTo>
                <a:lnTo>
                  <a:pt x="718367" y="30386"/>
                </a:lnTo>
                <a:lnTo>
                  <a:pt x="737281" y="14590"/>
                </a:lnTo>
                <a:lnTo>
                  <a:pt x="757648" y="5695"/>
                </a:lnTo>
                <a:lnTo>
                  <a:pt x="778718" y="0"/>
                </a:lnTo>
              </a:path>
            </a:pathLst>
          </a:custGeom>
          <a:ln w="217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657165" y="8477059"/>
            <a:ext cx="572770" cy="981075"/>
          </a:xfrm>
          <a:custGeom>
            <a:avLst/>
            <a:gdLst/>
            <a:ahLst/>
            <a:cxnLst/>
            <a:rect l="l" t="t" r="r" b="b"/>
            <a:pathLst>
              <a:path w="572769" h="981075">
                <a:moveTo>
                  <a:pt x="549472" y="970817"/>
                </a:moveTo>
                <a:lnTo>
                  <a:pt x="560254" y="975433"/>
                </a:lnTo>
                <a:lnTo>
                  <a:pt x="568724" y="979018"/>
                </a:lnTo>
                <a:lnTo>
                  <a:pt x="572723" y="980824"/>
                </a:lnTo>
                <a:lnTo>
                  <a:pt x="570090" y="980103"/>
                </a:lnTo>
                <a:lnTo>
                  <a:pt x="556231" y="979831"/>
                </a:lnTo>
                <a:lnTo>
                  <a:pt x="533437" y="979456"/>
                </a:lnTo>
                <a:lnTo>
                  <a:pt x="509872" y="972942"/>
                </a:lnTo>
                <a:lnTo>
                  <a:pt x="493702" y="954250"/>
                </a:lnTo>
                <a:lnTo>
                  <a:pt x="491729" y="916439"/>
                </a:lnTo>
                <a:lnTo>
                  <a:pt x="498056" y="864507"/>
                </a:lnTo>
                <a:lnTo>
                  <a:pt x="501804" y="810323"/>
                </a:lnTo>
                <a:lnTo>
                  <a:pt x="492092" y="765757"/>
                </a:lnTo>
                <a:lnTo>
                  <a:pt x="459942" y="736784"/>
                </a:lnTo>
                <a:lnTo>
                  <a:pt x="413383" y="716028"/>
                </a:lnTo>
                <a:lnTo>
                  <a:pt x="367051" y="695332"/>
                </a:lnTo>
                <a:lnTo>
                  <a:pt x="335582" y="666538"/>
                </a:lnTo>
                <a:lnTo>
                  <a:pt x="328393" y="624208"/>
                </a:lnTo>
                <a:lnTo>
                  <a:pt x="335537" y="573702"/>
                </a:lnTo>
                <a:lnTo>
                  <a:pt x="342605" y="523055"/>
                </a:lnTo>
                <a:lnTo>
                  <a:pt x="335188" y="480302"/>
                </a:lnTo>
                <a:lnTo>
                  <a:pt x="303888" y="450553"/>
                </a:lnTo>
                <a:lnTo>
                  <a:pt x="258443" y="428423"/>
                </a:lnTo>
                <a:lnTo>
                  <a:pt x="213150" y="406212"/>
                </a:lnTo>
                <a:lnTo>
                  <a:pt x="182303" y="376217"/>
                </a:lnTo>
                <a:lnTo>
                  <a:pt x="175454" y="333432"/>
                </a:lnTo>
                <a:lnTo>
                  <a:pt x="182863" y="283056"/>
                </a:lnTo>
                <a:lnTo>
                  <a:pt x="189894" y="232702"/>
                </a:lnTo>
                <a:lnTo>
                  <a:pt x="181909" y="189982"/>
                </a:lnTo>
                <a:lnTo>
                  <a:pt x="149581" y="157418"/>
                </a:lnTo>
                <a:lnTo>
                  <a:pt x="102725" y="130677"/>
                </a:lnTo>
                <a:lnTo>
                  <a:pt x="55422" y="107090"/>
                </a:lnTo>
                <a:lnTo>
                  <a:pt x="21750" y="83989"/>
                </a:lnTo>
                <a:lnTo>
                  <a:pt x="5819" y="61209"/>
                </a:lnTo>
                <a:lnTo>
                  <a:pt x="0" y="39991"/>
                </a:lnTo>
                <a:lnTo>
                  <a:pt x="771" y="19775"/>
                </a:lnTo>
                <a:lnTo>
                  <a:pt x="4610" y="0"/>
                </a:lnTo>
              </a:path>
            </a:pathLst>
          </a:custGeom>
          <a:ln w="217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698498" y="8464073"/>
            <a:ext cx="534670" cy="1014094"/>
          </a:xfrm>
          <a:custGeom>
            <a:avLst/>
            <a:gdLst/>
            <a:ahLst/>
            <a:cxnLst/>
            <a:rect l="l" t="t" r="r" b="b"/>
            <a:pathLst>
              <a:path w="534669" h="1014095">
                <a:moveTo>
                  <a:pt x="510975" y="989073"/>
                </a:moveTo>
                <a:lnTo>
                  <a:pt x="508898" y="1000616"/>
                </a:lnTo>
                <a:lnTo>
                  <a:pt x="507232" y="1009661"/>
                </a:lnTo>
                <a:lnTo>
                  <a:pt x="506541" y="1013994"/>
                </a:lnTo>
                <a:lnTo>
                  <a:pt x="507387" y="1011398"/>
                </a:lnTo>
                <a:lnTo>
                  <a:pt x="514784" y="999676"/>
                </a:lnTo>
                <a:lnTo>
                  <a:pt x="527011" y="980434"/>
                </a:lnTo>
                <a:lnTo>
                  <a:pt x="534534" y="957172"/>
                </a:lnTo>
                <a:lnTo>
                  <a:pt x="527820" y="933386"/>
                </a:lnTo>
                <a:lnTo>
                  <a:pt x="497330" y="910938"/>
                </a:lnTo>
                <a:lnTo>
                  <a:pt x="450482" y="887653"/>
                </a:lnTo>
                <a:lnTo>
                  <a:pt x="403172" y="860974"/>
                </a:lnTo>
                <a:lnTo>
                  <a:pt x="371298" y="828347"/>
                </a:lnTo>
                <a:lnTo>
                  <a:pt x="364789" y="785560"/>
                </a:lnTo>
                <a:lnTo>
                  <a:pt x="373070" y="735262"/>
                </a:lnTo>
                <a:lnTo>
                  <a:pt x="381275" y="685185"/>
                </a:lnTo>
                <a:lnTo>
                  <a:pt x="374541" y="643066"/>
                </a:lnTo>
                <a:lnTo>
                  <a:pt x="343147" y="613777"/>
                </a:lnTo>
                <a:lnTo>
                  <a:pt x="297040" y="591958"/>
                </a:lnTo>
                <a:lnTo>
                  <a:pt x="250857" y="569998"/>
                </a:lnTo>
                <a:lnTo>
                  <a:pt x="219235" y="540285"/>
                </a:lnTo>
                <a:lnTo>
                  <a:pt x="211610" y="497781"/>
                </a:lnTo>
                <a:lnTo>
                  <a:pt x="218130" y="447657"/>
                </a:lnTo>
                <a:lnTo>
                  <a:pt x="224499" y="397614"/>
                </a:lnTo>
                <a:lnTo>
                  <a:pt x="216421" y="355354"/>
                </a:lnTo>
                <a:lnTo>
                  <a:pt x="184459" y="326097"/>
                </a:lnTo>
                <a:lnTo>
                  <a:pt x="138315" y="304572"/>
                </a:lnTo>
                <a:lnTo>
                  <a:pt x="92397" y="282742"/>
                </a:lnTo>
                <a:lnTo>
                  <a:pt x="61115" y="252573"/>
                </a:lnTo>
                <a:lnTo>
                  <a:pt x="51706" y="207662"/>
                </a:lnTo>
                <a:lnTo>
                  <a:pt x="55151" y="153822"/>
                </a:lnTo>
                <a:lnTo>
                  <a:pt x="61477" y="101345"/>
                </a:lnTo>
                <a:lnTo>
                  <a:pt x="60709" y="60518"/>
                </a:lnTo>
                <a:lnTo>
                  <a:pt x="50450" y="34682"/>
                </a:lnTo>
                <a:lnTo>
                  <a:pt x="35932" y="18150"/>
                </a:lnTo>
                <a:lnTo>
                  <a:pt x="18626" y="7672"/>
                </a:lnTo>
                <a:lnTo>
                  <a:pt x="0" y="0"/>
                </a:lnTo>
              </a:path>
            </a:pathLst>
          </a:custGeom>
          <a:ln w="217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240748" y="8500788"/>
            <a:ext cx="574040" cy="981075"/>
          </a:xfrm>
          <a:custGeom>
            <a:avLst/>
            <a:gdLst/>
            <a:ahLst/>
            <a:cxnLst/>
            <a:rect l="l" t="t" r="r" b="b"/>
            <a:pathLst>
              <a:path w="574040" h="981075">
                <a:moveTo>
                  <a:pt x="550138" y="970655"/>
                </a:moveTo>
                <a:lnTo>
                  <a:pt x="561034" y="975209"/>
                </a:lnTo>
                <a:lnTo>
                  <a:pt x="569595" y="978745"/>
                </a:lnTo>
                <a:lnTo>
                  <a:pt x="573635" y="980529"/>
                </a:lnTo>
                <a:lnTo>
                  <a:pt x="570971" y="979824"/>
                </a:lnTo>
                <a:lnTo>
                  <a:pt x="556923" y="979654"/>
                </a:lnTo>
                <a:lnTo>
                  <a:pt x="533815" y="979448"/>
                </a:lnTo>
                <a:lnTo>
                  <a:pt x="509973" y="973084"/>
                </a:lnTo>
                <a:lnTo>
                  <a:pt x="493719" y="954437"/>
                </a:lnTo>
                <a:lnTo>
                  <a:pt x="492001" y="916489"/>
                </a:lnTo>
                <a:lnTo>
                  <a:pt x="498803" y="864301"/>
                </a:lnTo>
                <a:lnTo>
                  <a:pt x="503006" y="809871"/>
                </a:lnTo>
                <a:lnTo>
                  <a:pt x="493493" y="765198"/>
                </a:lnTo>
                <a:lnTo>
                  <a:pt x="461113" y="736349"/>
                </a:lnTo>
                <a:lnTo>
                  <a:pt x="414064" y="715857"/>
                </a:lnTo>
                <a:lnTo>
                  <a:pt x="367245" y="695423"/>
                </a:lnTo>
                <a:lnTo>
                  <a:pt x="335556" y="666748"/>
                </a:lnTo>
                <a:lnTo>
                  <a:pt x="328583" y="624302"/>
                </a:lnTo>
                <a:lnTo>
                  <a:pt x="336203" y="573540"/>
                </a:lnTo>
                <a:lnTo>
                  <a:pt x="343746" y="522636"/>
                </a:lnTo>
                <a:lnTo>
                  <a:pt x="336546" y="479767"/>
                </a:lnTo>
                <a:lnTo>
                  <a:pt x="305034" y="450131"/>
                </a:lnTo>
                <a:lnTo>
                  <a:pt x="259125" y="428252"/>
                </a:lnTo>
                <a:lnTo>
                  <a:pt x="213369" y="406289"/>
                </a:lnTo>
                <a:lnTo>
                  <a:pt x="182320" y="376404"/>
                </a:lnTo>
                <a:lnTo>
                  <a:pt x="175695" y="333498"/>
                </a:lnTo>
                <a:lnTo>
                  <a:pt x="183583" y="282864"/>
                </a:lnTo>
                <a:lnTo>
                  <a:pt x="191086" y="232255"/>
                </a:lnTo>
                <a:lnTo>
                  <a:pt x="183310" y="189423"/>
                </a:lnTo>
                <a:lnTo>
                  <a:pt x="150776" y="156969"/>
                </a:lnTo>
                <a:lnTo>
                  <a:pt x="103471" y="130470"/>
                </a:lnTo>
                <a:lnTo>
                  <a:pt x="55689" y="107142"/>
                </a:lnTo>
                <a:lnTo>
                  <a:pt x="21723" y="84199"/>
                </a:lnTo>
                <a:lnTo>
                  <a:pt x="5741" y="61446"/>
                </a:lnTo>
                <a:lnTo>
                  <a:pt x="0" y="40186"/>
                </a:lnTo>
                <a:lnTo>
                  <a:pt x="932" y="19883"/>
                </a:lnTo>
                <a:lnTo>
                  <a:pt x="4972" y="0"/>
                </a:lnTo>
              </a:path>
            </a:pathLst>
          </a:custGeom>
          <a:ln w="217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283050" y="8487476"/>
            <a:ext cx="535305" cy="1014730"/>
          </a:xfrm>
          <a:custGeom>
            <a:avLst/>
            <a:gdLst/>
            <a:ahLst/>
            <a:cxnLst/>
            <a:rect l="l" t="t" r="r" b="b"/>
            <a:pathLst>
              <a:path w="535305" h="1014729">
                <a:moveTo>
                  <a:pt x="510673" y="989237"/>
                </a:moveTo>
                <a:lnTo>
                  <a:pt x="508481" y="1000842"/>
                </a:lnTo>
                <a:lnTo>
                  <a:pt x="506724" y="1009936"/>
                </a:lnTo>
                <a:lnTo>
                  <a:pt x="505991" y="1014291"/>
                </a:lnTo>
                <a:lnTo>
                  <a:pt x="506869" y="1011679"/>
                </a:lnTo>
                <a:lnTo>
                  <a:pt x="514455" y="999854"/>
                </a:lnTo>
                <a:lnTo>
                  <a:pt x="526995" y="980444"/>
                </a:lnTo>
                <a:lnTo>
                  <a:pt x="534796" y="957032"/>
                </a:lnTo>
                <a:lnTo>
                  <a:pt x="528166" y="933201"/>
                </a:lnTo>
                <a:lnTo>
                  <a:pt x="497422" y="910890"/>
                </a:lnTo>
                <a:lnTo>
                  <a:pt x="450099" y="887860"/>
                </a:lnTo>
                <a:lnTo>
                  <a:pt x="402333" y="861428"/>
                </a:lnTo>
                <a:lnTo>
                  <a:pt x="370260" y="828907"/>
                </a:lnTo>
                <a:lnTo>
                  <a:pt x="363981" y="785997"/>
                </a:lnTo>
                <a:lnTo>
                  <a:pt x="372751" y="735434"/>
                </a:lnTo>
                <a:lnTo>
                  <a:pt x="381444" y="685095"/>
                </a:lnTo>
                <a:lnTo>
                  <a:pt x="374930" y="642857"/>
                </a:lnTo>
                <a:lnTo>
                  <a:pt x="343320" y="613684"/>
                </a:lnTo>
                <a:lnTo>
                  <a:pt x="296738" y="592122"/>
                </a:lnTo>
                <a:lnTo>
                  <a:pt x="250079" y="570418"/>
                </a:lnTo>
                <a:lnTo>
                  <a:pt x="218241" y="540822"/>
                </a:lnTo>
                <a:lnTo>
                  <a:pt x="210828" y="498203"/>
                </a:lnTo>
                <a:lnTo>
                  <a:pt x="217812" y="447829"/>
                </a:lnTo>
                <a:lnTo>
                  <a:pt x="224642" y="397537"/>
                </a:lnTo>
                <a:lnTo>
                  <a:pt x="216767" y="355168"/>
                </a:lnTo>
                <a:lnTo>
                  <a:pt x="184581" y="326032"/>
                </a:lnTo>
                <a:lnTo>
                  <a:pt x="137958" y="304764"/>
                </a:lnTo>
                <a:lnTo>
                  <a:pt x="91568" y="283189"/>
                </a:lnTo>
                <a:lnTo>
                  <a:pt x="60077" y="253132"/>
                </a:lnTo>
                <a:lnTo>
                  <a:pt x="50873" y="208111"/>
                </a:lnTo>
                <a:lnTo>
                  <a:pt x="54767" y="154029"/>
                </a:lnTo>
                <a:lnTo>
                  <a:pt x="61572" y="101293"/>
                </a:lnTo>
                <a:lnTo>
                  <a:pt x="61098" y="60308"/>
                </a:lnTo>
                <a:lnTo>
                  <a:pt x="50890" y="34445"/>
                </a:lnTo>
                <a:lnTo>
                  <a:pt x="36295" y="17955"/>
                </a:lnTo>
                <a:lnTo>
                  <a:pt x="18826" y="7564"/>
                </a:lnTo>
                <a:lnTo>
                  <a:pt x="0" y="0"/>
                </a:lnTo>
              </a:path>
            </a:pathLst>
          </a:custGeom>
          <a:ln w="217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355580" y="8059613"/>
            <a:ext cx="537210" cy="391795"/>
          </a:xfrm>
          <a:custGeom>
            <a:avLst/>
            <a:gdLst/>
            <a:ahLst/>
            <a:cxnLst/>
            <a:rect l="l" t="t" r="r" b="b"/>
            <a:pathLst>
              <a:path w="537209" h="391795">
                <a:moveTo>
                  <a:pt x="268264" y="0"/>
                </a:moveTo>
                <a:lnTo>
                  <a:pt x="0" y="391566"/>
                </a:lnTo>
                <a:lnTo>
                  <a:pt x="536590" y="391566"/>
                </a:lnTo>
                <a:lnTo>
                  <a:pt x="268264" y="0"/>
                </a:lnTo>
                <a:close/>
              </a:path>
            </a:pathLst>
          </a:custGeom>
          <a:solidFill>
            <a:srgbClr val="C08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355580" y="8059613"/>
            <a:ext cx="537210" cy="391795"/>
          </a:xfrm>
          <a:custGeom>
            <a:avLst/>
            <a:gdLst/>
            <a:ahLst/>
            <a:cxnLst/>
            <a:rect l="l" t="t" r="r" b="b"/>
            <a:pathLst>
              <a:path w="537209" h="391795">
                <a:moveTo>
                  <a:pt x="0" y="391565"/>
                </a:moveTo>
                <a:lnTo>
                  <a:pt x="268267" y="0"/>
                </a:lnTo>
                <a:lnTo>
                  <a:pt x="536589" y="391565"/>
                </a:lnTo>
                <a:lnTo>
                  <a:pt x="0" y="391565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285732" y="8059613"/>
            <a:ext cx="551180" cy="406400"/>
          </a:xfrm>
          <a:custGeom>
            <a:avLst/>
            <a:gdLst/>
            <a:ahLst/>
            <a:cxnLst/>
            <a:rect l="l" t="t" r="r" b="b"/>
            <a:pathLst>
              <a:path w="551180" h="406400">
                <a:moveTo>
                  <a:pt x="275520" y="0"/>
                </a:moveTo>
                <a:lnTo>
                  <a:pt x="0" y="406068"/>
                </a:lnTo>
                <a:lnTo>
                  <a:pt x="551093" y="406068"/>
                </a:lnTo>
                <a:lnTo>
                  <a:pt x="275520" y="0"/>
                </a:lnTo>
                <a:close/>
              </a:path>
            </a:pathLst>
          </a:custGeom>
          <a:solidFill>
            <a:srgbClr val="C08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285732" y="8059613"/>
            <a:ext cx="551180" cy="406400"/>
          </a:xfrm>
          <a:custGeom>
            <a:avLst/>
            <a:gdLst/>
            <a:ahLst/>
            <a:cxnLst/>
            <a:rect l="l" t="t" r="r" b="b"/>
            <a:pathLst>
              <a:path w="551180" h="406400">
                <a:moveTo>
                  <a:pt x="0" y="406067"/>
                </a:moveTo>
                <a:lnTo>
                  <a:pt x="275518" y="0"/>
                </a:lnTo>
                <a:lnTo>
                  <a:pt x="551091" y="406067"/>
                </a:lnTo>
                <a:lnTo>
                  <a:pt x="0" y="406067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211890" y="8059613"/>
            <a:ext cx="551180" cy="391795"/>
          </a:xfrm>
          <a:custGeom>
            <a:avLst/>
            <a:gdLst/>
            <a:ahLst/>
            <a:cxnLst/>
            <a:rect l="l" t="t" r="r" b="b"/>
            <a:pathLst>
              <a:path w="551179" h="391795">
                <a:moveTo>
                  <a:pt x="275520" y="0"/>
                </a:moveTo>
                <a:lnTo>
                  <a:pt x="0" y="391566"/>
                </a:lnTo>
                <a:lnTo>
                  <a:pt x="551093" y="391566"/>
                </a:lnTo>
                <a:lnTo>
                  <a:pt x="275520" y="0"/>
                </a:lnTo>
                <a:close/>
              </a:path>
            </a:pathLst>
          </a:custGeom>
          <a:solidFill>
            <a:srgbClr val="C08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211890" y="8059613"/>
            <a:ext cx="551180" cy="391795"/>
          </a:xfrm>
          <a:custGeom>
            <a:avLst/>
            <a:gdLst/>
            <a:ahLst/>
            <a:cxnLst/>
            <a:rect l="l" t="t" r="r" b="b"/>
            <a:pathLst>
              <a:path w="551179" h="391795">
                <a:moveTo>
                  <a:pt x="0" y="391565"/>
                </a:moveTo>
                <a:lnTo>
                  <a:pt x="275518" y="0"/>
                </a:lnTo>
                <a:lnTo>
                  <a:pt x="551091" y="391565"/>
                </a:lnTo>
                <a:lnTo>
                  <a:pt x="0" y="391565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36826" y="8059613"/>
            <a:ext cx="551180" cy="406400"/>
          </a:xfrm>
          <a:custGeom>
            <a:avLst/>
            <a:gdLst/>
            <a:ahLst/>
            <a:cxnLst/>
            <a:rect l="l" t="t" r="r" b="b"/>
            <a:pathLst>
              <a:path w="551180" h="406400">
                <a:moveTo>
                  <a:pt x="551093" y="0"/>
                </a:moveTo>
                <a:lnTo>
                  <a:pt x="0" y="0"/>
                </a:lnTo>
                <a:lnTo>
                  <a:pt x="275520" y="406068"/>
                </a:lnTo>
                <a:lnTo>
                  <a:pt x="551093" y="0"/>
                </a:lnTo>
                <a:close/>
              </a:path>
            </a:pathLst>
          </a:custGeom>
          <a:solidFill>
            <a:srgbClr val="C08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836826" y="8059614"/>
            <a:ext cx="551180" cy="406400"/>
          </a:xfrm>
          <a:custGeom>
            <a:avLst/>
            <a:gdLst/>
            <a:ahLst/>
            <a:cxnLst/>
            <a:rect l="l" t="t" r="r" b="b"/>
            <a:pathLst>
              <a:path w="551180" h="406400">
                <a:moveTo>
                  <a:pt x="0" y="0"/>
                </a:moveTo>
                <a:lnTo>
                  <a:pt x="275518" y="406067"/>
                </a:lnTo>
                <a:lnTo>
                  <a:pt x="551091" y="0"/>
                </a:lnTo>
                <a:lnTo>
                  <a:pt x="0" y="0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892170" y="8059613"/>
            <a:ext cx="551180" cy="391795"/>
          </a:xfrm>
          <a:custGeom>
            <a:avLst/>
            <a:gdLst/>
            <a:ahLst/>
            <a:cxnLst/>
            <a:rect l="l" t="t" r="r" b="b"/>
            <a:pathLst>
              <a:path w="551179" h="391795">
                <a:moveTo>
                  <a:pt x="551093" y="0"/>
                </a:moveTo>
                <a:lnTo>
                  <a:pt x="0" y="0"/>
                </a:lnTo>
                <a:lnTo>
                  <a:pt x="275520" y="391566"/>
                </a:lnTo>
                <a:lnTo>
                  <a:pt x="551093" y="0"/>
                </a:lnTo>
                <a:close/>
              </a:path>
            </a:pathLst>
          </a:custGeom>
          <a:solidFill>
            <a:srgbClr val="C08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892170" y="8059614"/>
            <a:ext cx="551180" cy="391795"/>
          </a:xfrm>
          <a:custGeom>
            <a:avLst/>
            <a:gdLst/>
            <a:ahLst/>
            <a:cxnLst/>
            <a:rect l="l" t="t" r="r" b="b"/>
            <a:pathLst>
              <a:path w="551179" h="391795">
                <a:moveTo>
                  <a:pt x="0" y="0"/>
                </a:moveTo>
                <a:lnTo>
                  <a:pt x="275518" y="391565"/>
                </a:lnTo>
                <a:lnTo>
                  <a:pt x="551091" y="0"/>
                </a:lnTo>
                <a:lnTo>
                  <a:pt x="0" y="0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777485" y="8074116"/>
            <a:ext cx="551180" cy="406400"/>
          </a:xfrm>
          <a:custGeom>
            <a:avLst/>
            <a:gdLst/>
            <a:ahLst/>
            <a:cxnLst/>
            <a:rect l="l" t="t" r="r" b="b"/>
            <a:pathLst>
              <a:path w="551180" h="406400">
                <a:moveTo>
                  <a:pt x="551093" y="0"/>
                </a:moveTo>
                <a:lnTo>
                  <a:pt x="0" y="0"/>
                </a:lnTo>
                <a:lnTo>
                  <a:pt x="275520" y="406067"/>
                </a:lnTo>
                <a:lnTo>
                  <a:pt x="551093" y="0"/>
                </a:lnTo>
                <a:close/>
              </a:path>
            </a:pathLst>
          </a:custGeom>
          <a:solidFill>
            <a:srgbClr val="C08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777485" y="8074116"/>
            <a:ext cx="551180" cy="406400"/>
          </a:xfrm>
          <a:custGeom>
            <a:avLst/>
            <a:gdLst/>
            <a:ahLst/>
            <a:cxnLst/>
            <a:rect l="l" t="t" r="r" b="b"/>
            <a:pathLst>
              <a:path w="551180" h="406400">
                <a:moveTo>
                  <a:pt x="0" y="0"/>
                </a:moveTo>
                <a:lnTo>
                  <a:pt x="275518" y="406067"/>
                </a:lnTo>
                <a:lnTo>
                  <a:pt x="551091" y="0"/>
                </a:lnTo>
                <a:lnTo>
                  <a:pt x="0" y="0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283729" y="7675298"/>
            <a:ext cx="3282950" cy="389890"/>
          </a:xfrm>
          <a:custGeom>
            <a:avLst/>
            <a:gdLst/>
            <a:ahLst/>
            <a:cxnLst/>
            <a:rect l="l" t="t" r="r" b="b"/>
            <a:pathLst>
              <a:path w="3282950" h="389890">
                <a:moveTo>
                  <a:pt x="3267942" y="7251"/>
                </a:moveTo>
                <a:lnTo>
                  <a:pt x="3267942" y="386302"/>
                </a:lnTo>
                <a:lnTo>
                  <a:pt x="3271177" y="389549"/>
                </a:lnTo>
                <a:lnTo>
                  <a:pt x="3279188" y="389549"/>
                </a:lnTo>
                <a:lnTo>
                  <a:pt x="3282444" y="386302"/>
                </a:lnTo>
                <a:lnTo>
                  <a:pt x="3282444" y="14503"/>
                </a:lnTo>
                <a:lnTo>
                  <a:pt x="3275188" y="14503"/>
                </a:lnTo>
                <a:lnTo>
                  <a:pt x="3267942" y="7251"/>
                </a:lnTo>
                <a:close/>
              </a:path>
              <a:path w="3282950" h="389890">
                <a:moveTo>
                  <a:pt x="21758" y="295284"/>
                </a:moveTo>
                <a:lnTo>
                  <a:pt x="0" y="295284"/>
                </a:lnTo>
                <a:lnTo>
                  <a:pt x="29014" y="382298"/>
                </a:lnTo>
                <a:lnTo>
                  <a:pt x="50768" y="317037"/>
                </a:lnTo>
                <a:lnTo>
                  <a:pt x="25004" y="317037"/>
                </a:lnTo>
                <a:lnTo>
                  <a:pt x="21758" y="313790"/>
                </a:lnTo>
                <a:lnTo>
                  <a:pt x="21758" y="295284"/>
                </a:lnTo>
                <a:close/>
              </a:path>
              <a:path w="3282950" h="389890">
                <a:moveTo>
                  <a:pt x="3279188" y="0"/>
                </a:moveTo>
                <a:lnTo>
                  <a:pt x="25004" y="0"/>
                </a:lnTo>
                <a:lnTo>
                  <a:pt x="21758" y="3247"/>
                </a:lnTo>
                <a:lnTo>
                  <a:pt x="21758" y="313790"/>
                </a:lnTo>
                <a:lnTo>
                  <a:pt x="25004" y="317037"/>
                </a:lnTo>
                <a:lnTo>
                  <a:pt x="33014" y="317037"/>
                </a:lnTo>
                <a:lnTo>
                  <a:pt x="36260" y="313790"/>
                </a:lnTo>
                <a:lnTo>
                  <a:pt x="36260" y="14503"/>
                </a:lnTo>
                <a:lnTo>
                  <a:pt x="29014" y="14503"/>
                </a:lnTo>
                <a:lnTo>
                  <a:pt x="36260" y="7251"/>
                </a:lnTo>
                <a:lnTo>
                  <a:pt x="3282444" y="7251"/>
                </a:lnTo>
                <a:lnTo>
                  <a:pt x="3282444" y="3247"/>
                </a:lnTo>
                <a:lnTo>
                  <a:pt x="3279188" y="0"/>
                </a:lnTo>
                <a:close/>
              </a:path>
              <a:path w="3282950" h="389890">
                <a:moveTo>
                  <a:pt x="58019" y="295284"/>
                </a:moveTo>
                <a:lnTo>
                  <a:pt x="36260" y="295284"/>
                </a:lnTo>
                <a:lnTo>
                  <a:pt x="36260" y="313790"/>
                </a:lnTo>
                <a:lnTo>
                  <a:pt x="33014" y="317037"/>
                </a:lnTo>
                <a:lnTo>
                  <a:pt x="50768" y="317037"/>
                </a:lnTo>
                <a:lnTo>
                  <a:pt x="58019" y="295284"/>
                </a:lnTo>
                <a:close/>
              </a:path>
              <a:path w="3282950" h="389890">
                <a:moveTo>
                  <a:pt x="36260" y="7251"/>
                </a:moveTo>
                <a:lnTo>
                  <a:pt x="29014" y="14503"/>
                </a:lnTo>
                <a:lnTo>
                  <a:pt x="36260" y="14503"/>
                </a:lnTo>
                <a:lnTo>
                  <a:pt x="36260" y="7251"/>
                </a:lnTo>
                <a:close/>
              </a:path>
              <a:path w="3282950" h="389890">
                <a:moveTo>
                  <a:pt x="3267942" y="7251"/>
                </a:moveTo>
                <a:lnTo>
                  <a:pt x="36260" y="7251"/>
                </a:lnTo>
                <a:lnTo>
                  <a:pt x="36260" y="14503"/>
                </a:lnTo>
                <a:lnTo>
                  <a:pt x="3267942" y="14503"/>
                </a:lnTo>
                <a:lnTo>
                  <a:pt x="3267942" y="7251"/>
                </a:lnTo>
                <a:close/>
              </a:path>
              <a:path w="3282950" h="389890">
                <a:moveTo>
                  <a:pt x="3282444" y="7251"/>
                </a:moveTo>
                <a:lnTo>
                  <a:pt x="3267942" y="7251"/>
                </a:lnTo>
                <a:lnTo>
                  <a:pt x="3275188" y="14503"/>
                </a:lnTo>
                <a:lnTo>
                  <a:pt x="3282444" y="14503"/>
                </a:lnTo>
                <a:lnTo>
                  <a:pt x="3282444" y="7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480185" y="7399753"/>
            <a:ext cx="2543175" cy="680085"/>
          </a:xfrm>
          <a:custGeom>
            <a:avLst/>
            <a:gdLst/>
            <a:ahLst/>
            <a:cxnLst/>
            <a:rect l="l" t="t" r="r" b="b"/>
            <a:pathLst>
              <a:path w="2543175" h="680084">
                <a:moveTo>
                  <a:pt x="2517808" y="0"/>
                </a:moveTo>
                <a:lnTo>
                  <a:pt x="3245" y="0"/>
                </a:lnTo>
                <a:lnTo>
                  <a:pt x="0" y="3247"/>
                </a:lnTo>
                <a:lnTo>
                  <a:pt x="0" y="676386"/>
                </a:lnTo>
                <a:lnTo>
                  <a:pt x="3245" y="679633"/>
                </a:lnTo>
                <a:lnTo>
                  <a:pt x="11256" y="679633"/>
                </a:lnTo>
                <a:lnTo>
                  <a:pt x="14502" y="676386"/>
                </a:lnTo>
                <a:lnTo>
                  <a:pt x="14502" y="14502"/>
                </a:lnTo>
                <a:lnTo>
                  <a:pt x="7245" y="14502"/>
                </a:lnTo>
                <a:lnTo>
                  <a:pt x="14502" y="7251"/>
                </a:lnTo>
                <a:lnTo>
                  <a:pt x="2521054" y="7251"/>
                </a:lnTo>
                <a:lnTo>
                  <a:pt x="2521054" y="3247"/>
                </a:lnTo>
                <a:lnTo>
                  <a:pt x="2517808" y="0"/>
                </a:lnTo>
                <a:close/>
              </a:path>
              <a:path w="2543175" h="680084">
                <a:moveTo>
                  <a:pt x="2506551" y="573490"/>
                </a:moveTo>
                <a:lnTo>
                  <a:pt x="2484793" y="573490"/>
                </a:lnTo>
                <a:lnTo>
                  <a:pt x="2513797" y="660505"/>
                </a:lnTo>
                <a:lnTo>
                  <a:pt x="2535550" y="595244"/>
                </a:lnTo>
                <a:lnTo>
                  <a:pt x="2509797" y="595244"/>
                </a:lnTo>
                <a:lnTo>
                  <a:pt x="2506551" y="591998"/>
                </a:lnTo>
                <a:lnTo>
                  <a:pt x="2506551" y="573490"/>
                </a:lnTo>
                <a:close/>
              </a:path>
              <a:path w="2543175" h="680084">
                <a:moveTo>
                  <a:pt x="2506551" y="7251"/>
                </a:moveTo>
                <a:lnTo>
                  <a:pt x="2506551" y="591998"/>
                </a:lnTo>
                <a:lnTo>
                  <a:pt x="2509797" y="595244"/>
                </a:lnTo>
                <a:lnTo>
                  <a:pt x="2517808" y="595244"/>
                </a:lnTo>
                <a:lnTo>
                  <a:pt x="2521054" y="591998"/>
                </a:lnTo>
                <a:lnTo>
                  <a:pt x="2521054" y="14502"/>
                </a:lnTo>
                <a:lnTo>
                  <a:pt x="2513797" y="14502"/>
                </a:lnTo>
                <a:lnTo>
                  <a:pt x="2506551" y="7251"/>
                </a:lnTo>
                <a:close/>
              </a:path>
              <a:path w="2543175" h="680084">
                <a:moveTo>
                  <a:pt x="2542802" y="573490"/>
                </a:moveTo>
                <a:lnTo>
                  <a:pt x="2521054" y="573490"/>
                </a:lnTo>
                <a:lnTo>
                  <a:pt x="2521054" y="591998"/>
                </a:lnTo>
                <a:lnTo>
                  <a:pt x="2517808" y="595244"/>
                </a:lnTo>
                <a:lnTo>
                  <a:pt x="2535550" y="595244"/>
                </a:lnTo>
                <a:lnTo>
                  <a:pt x="2542802" y="573490"/>
                </a:lnTo>
                <a:close/>
              </a:path>
              <a:path w="2543175" h="680084">
                <a:moveTo>
                  <a:pt x="14502" y="7251"/>
                </a:moveTo>
                <a:lnTo>
                  <a:pt x="7245" y="14502"/>
                </a:lnTo>
                <a:lnTo>
                  <a:pt x="14502" y="14502"/>
                </a:lnTo>
                <a:lnTo>
                  <a:pt x="14502" y="7251"/>
                </a:lnTo>
                <a:close/>
              </a:path>
              <a:path w="2543175" h="680084">
                <a:moveTo>
                  <a:pt x="2506551" y="7251"/>
                </a:moveTo>
                <a:lnTo>
                  <a:pt x="14502" y="7251"/>
                </a:lnTo>
                <a:lnTo>
                  <a:pt x="14502" y="14502"/>
                </a:lnTo>
                <a:lnTo>
                  <a:pt x="2506551" y="14502"/>
                </a:lnTo>
                <a:lnTo>
                  <a:pt x="2506551" y="7251"/>
                </a:lnTo>
                <a:close/>
              </a:path>
              <a:path w="2543175" h="680084">
                <a:moveTo>
                  <a:pt x="2521054" y="7251"/>
                </a:moveTo>
                <a:lnTo>
                  <a:pt x="2506551" y="7251"/>
                </a:lnTo>
                <a:lnTo>
                  <a:pt x="2513797" y="14502"/>
                </a:lnTo>
                <a:lnTo>
                  <a:pt x="2521054" y="14502"/>
                </a:lnTo>
                <a:lnTo>
                  <a:pt x="2521054" y="7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051695" y="7399753"/>
            <a:ext cx="1440815" cy="672465"/>
          </a:xfrm>
          <a:custGeom>
            <a:avLst/>
            <a:gdLst/>
            <a:ahLst/>
            <a:cxnLst/>
            <a:rect l="l" t="t" r="r" b="b"/>
            <a:pathLst>
              <a:path w="1440815" h="672465">
                <a:moveTo>
                  <a:pt x="21758" y="585331"/>
                </a:moveTo>
                <a:lnTo>
                  <a:pt x="0" y="585331"/>
                </a:lnTo>
                <a:lnTo>
                  <a:pt x="29004" y="672346"/>
                </a:lnTo>
                <a:lnTo>
                  <a:pt x="50757" y="607087"/>
                </a:lnTo>
                <a:lnTo>
                  <a:pt x="25004" y="607087"/>
                </a:lnTo>
                <a:lnTo>
                  <a:pt x="21758" y="603840"/>
                </a:lnTo>
                <a:lnTo>
                  <a:pt x="21758" y="585331"/>
                </a:lnTo>
                <a:close/>
              </a:path>
              <a:path w="1440815" h="672465">
                <a:moveTo>
                  <a:pt x="1437380" y="0"/>
                </a:moveTo>
                <a:lnTo>
                  <a:pt x="25004" y="0"/>
                </a:lnTo>
                <a:lnTo>
                  <a:pt x="21758" y="3247"/>
                </a:lnTo>
                <a:lnTo>
                  <a:pt x="21758" y="603840"/>
                </a:lnTo>
                <a:lnTo>
                  <a:pt x="25004" y="607087"/>
                </a:lnTo>
                <a:lnTo>
                  <a:pt x="33014" y="607087"/>
                </a:lnTo>
                <a:lnTo>
                  <a:pt x="36260" y="603840"/>
                </a:lnTo>
                <a:lnTo>
                  <a:pt x="36260" y="14502"/>
                </a:lnTo>
                <a:lnTo>
                  <a:pt x="29004" y="14502"/>
                </a:lnTo>
                <a:lnTo>
                  <a:pt x="36260" y="7251"/>
                </a:lnTo>
                <a:lnTo>
                  <a:pt x="1440626" y="7251"/>
                </a:lnTo>
                <a:lnTo>
                  <a:pt x="1440626" y="3247"/>
                </a:lnTo>
                <a:lnTo>
                  <a:pt x="1437380" y="0"/>
                </a:lnTo>
                <a:close/>
              </a:path>
              <a:path w="1440815" h="672465">
                <a:moveTo>
                  <a:pt x="58008" y="585331"/>
                </a:moveTo>
                <a:lnTo>
                  <a:pt x="36260" y="585331"/>
                </a:lnTo>
                <a:lnTo>
                  <a:pt x="36260" y="603840"/>
                </a:lnTo>
                <a:lnTo>
                  <a:pt x="33014" y="607087"/>
                </a:lnTo>
                <a:lnTo>
                  <a:pt x="50757" y="607087"/>
                </a:lnTo>
                <a:lnTo>
                  <a:pt x="58008" y="585331"/>
                </a:lnTo>
                <a:close/>
              </a:path>
              <a:path w="1440815" h="672465">
                <a:moveTo>
                  <a:pt x="36260" y="7251"/>
                </a:moveTo>
                <a:lnTo>
                  <a:pt x="29004" y="14502"/>
                </a:lnTo>
                <a:lnTo>
                  <a:pt x="36260" y="14502"/>
                </a:lnTo>
                <a:lnTo>
                  <a:pt x="36260" y="7251"/>
                </a:lnTo>
                <a:close/>
              </a:path>
              <a:path w="1440815" h="672465">
                <a:moveTo>
                  <a:pt x="1440626" y="7251"/>
                </a:moveTo>
                <a:lnTo>
                  <a:pt x="36260" y="7251"/>
                </a:lnTo>
                <a:lnTo>
                  <a:pt x="36260" y="14502"/>
                </a:lnTo>
                <a:lnTo>
                  <a:pt x="1437380" y="14502"/>
                </a:lnTo>
                <a:lnTo>
                  <a:pt x="1440626" y="11255"/>
                </a:lnTo>
                <a:lnTo>
                  <a:pt x="1440626" y="7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23875" y="7167714"/>
            <a:ext cx="4645660" cy="911860"/>
          </a:xfrm>
          <a:custGeom>
            <a:avLst/>
            <a:gdLst/>
            <a:ahLst/>
            <a:cxnLst/>
            <a:rect l="l" t="t" r="r" b="b"/>
            <a:pathLst>
              <a:path w="4645659" h="911859">
                <a:moveTo>
                  <a:pt x="4620665" y="0"/>
                </a:moveTo>
                <a:lnTo>
                  <a:pt x="3245" y="0"/>
                </a:lnTo>
                <a:lnTo>
                  <a:pt x="0" y="3247"/>
                </a:lnTo>
                <a:lnTo>
                  <a:pt x="0" y="908439"/>
                </a:lnTo>
                <a:lnTo>
                  <a:pt x="3245" y="911684"/>
                </a:lnTo>
                <a:lnTo>
                  <a:pt x="11256" y="911684"/>
                </a:lnTo>
                <a:lnTo>
                  <a:pt x="14502" y="908439"/>
                </a:lnTo>
                <a:lnTo>
                  <a:pt x="14502" y="14503"/>
                </a:lnTo>
                <a:lnTo>
                  <a:pt x="7245" y="14503"/>
                </a:lnTo>
                <a:lnTo>
                  <a:pt x="14502" y="7251"/>
                </a:lnTo>
                <a:lnTo>
                  <a:pt x="4623901" y="7251"/>
                </a:lnTo>
                <a:lnTo>
                  <a:pt x="4623901" y="3247"/>
                </a:lnTo>
                <a:lnTo>
                  <a:pt x="4620665" y="0"/>
                </a:lnTo>
                <a:close/>
              </a:path>
              <a:path w="4645659" h="911859">
                <a:moveTo>
                  <a:pt x="4609398" y="805614"/>
                </a:moveTo>
                <a:lnTo>
                  <a:pt x="4587650" y="805614"/>
                </a:lnTo>
                <a:lnTo>
                  <a:pt x="4616655" y="892628"/>
                </a:lnTo>
                <a:lnTo>
                  <a:pt x="4638408" y="827367"/>
                </a:lnTo>
                <a:lnTo>
                  <a:pt x="4612655" y="827367"/>
                </a:lnTo>
                <a:lnTo>
                  <a:pt x="4609398" y="824121"/>
                </a:lnTo>
                <a:lnTo>
                  <a:pt x="4609398" y="805614"/>
                </a:lnTo>
                <a:close/>
              </a:path>
              <a:path w="4645659" h="911859">
                <a:moveTo>
                  <a:pt x="4609398" y="7251"/>
                </a:moveTo>
                <a:lnTo>
                  <a:pt x="4609398" y="824121"/>
                </a:lnTo>
                <a:lnTo>
                  <a:pt x="4612655" y="827367"/>
                </a:lnTo>
                <a:lnTo>
                  <a:pt x="4620665" y="827367"/>
                </a:lnTo>
                <a:lnTo>
                  <a:pt x="4623901" y="824121"/>
                </a:lnTo>
                <a:lnTo>
                  <a:pt x="4623901" y="14503"/>
                </a:lnTo>
                <a:lnTo>
                  <a:pt x="4616655" y="14503"/>
                </a:lnTo>
                <a:lnTo>
                  <a:pt x="4609398" y="7251"/>
                </a:lnTo>
                <a:close/>
              </a:path>
              <a:path w="4645659" h="911859">
                <a:moveTo>
                  <a:pt x="4645659" y="805614"/>
                </a:moveTo>
                <a:lnTo>
                  <a:pt x="4623901" y="805614"/>
                </a:lnTo>
                <a:lnTo>
                  <a:pt x="4623901" y="824121"/>
                </a:lnTo>
                <a:lnTo>
                  <a:pt x="4620665" y="827367"/>
                </a:lnTo>
                <a:lnTo>
                  <a:pt x="4638408" y="827367"/>
                </a:lnTo>
                <a:lnTo>
                  <a:pt x="4645659" y="805614"/>
                </a:lnTo>
                <a:close/>
              </a:path>
              <a:path w="4645659" h="911859">
                <a:moveTo>
                  <a:pt x="14502" y="7251"/>
                </a:moveTo>
                <a:lnTo>
                  <a:pt x="7245" y="14503"/>
                </a:lnTo>
                <a:lnTo>
                  <a:pt x="14502" y="14503"/>
                </a:lnTo>
                <a:lnTo>
                  <a:pt x="14502" y="7251"/>
                </a:lnTo>
                <a:close/>
              </a:path>
              <a:path w="4645659" h="911859">
                <a:moveTo>
                  <a:pt x="4609398" y="7251"/>
                </a:moveTo>
                <a:lnTo>
                  <a:pt x="14502" y="7251"/>
                </a:lnTo>
                <a:lnTo>
                  <a:pt x="14502" y="14503"/>
                </a:lnTo>
                <a:lnTo>
                  <a:pt x="4609398" y="14503"/>
                </a:lnTo>
                <a:lnTo>
                  <a:pt x="4609398" y="7251"/>
                </a:lnTo>
                <a:close/>
              </a:path>
              <a:path w="4645659" h="911859">
                <a:moveTo>
                  <a:pt x="4623901" y="7251"/>
                </a:moveTo>
                <a:lnTo>
                  <a:pt x="4609398" y="7251"/>
                </a:lnTo>
                <a:lnTo>
                  <a:pt x="4616655" y="14503"/>
                </a:lnTo>
                <a:lnTo>
                  <a:pt x="4623901" y="14503"/>
                </a:lnTo>
                <a:lnTo>
                  <a:pt x="4623901" y="7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125547" y="7697053"/>
            <a:ext cx="58419" cy="377190"/>
          </a:xfrm>
          <a:custGeom>
            <a:avLst/>
            <a:gdLst/>
            <a:ahLst/>
            <a:cxnLst/>
            <a:rect l="l" t="t" r="r" b="b"/>
            <a:pathLst>
              <a:path w="58419" h="377190">
                <a:moveTo>
                  <a:pt x="21748" y="290047"/>
                </a:moveTo>
                <a:lnTo>
                  <a:pt x="0" y="290047"/>
                </a:lnTo>
                <a:lnTo>
                  <a:pt x="29004" y="377062"/>
                </a:lnTo>
                <a:lnTo>
                  <a:pt x="53174" y="304549"/>
                </a:lnTo>
                <a:lnTo>
                  <a:pt x="21748" y="304549"/>
                </a:lnTo>
                <a:lnTo>
                  <a:pt x="21748" y="290047"/>
                </a:lnTo>
                <a:close/>
              </a:path>
              <a:path w="58419" h="377190">
                <a:moveTo>
                  <a:pt x="36250" y="0"/>
                </a:moveTo>
                <a:lnTo>
                  <a:pt x="21748" y="0"/>
                </a:lnTo>
                <a:lnTo>
                  <a:pt x="21748" y="304549"/>
                </a:lnTo>
                <a:lnTo>
                  <a:pt x="36250" y="304549"/>
                </a:lnTo>
                <a:lnTo>
                  <a:pt x="36250" y="0"/>
                </a:lnTo>
                <a:close/>
              </a:path>
              <a:path w="58419" h="377190">
                <a:moveTo>
                  <a:pt x="58008" y="290047"/>
                </a:moveTo>
                <a:lnTo>
                  <a:pt x="36250" y="290047"/>
                </a:lnTo>
                <a:lnTo>
                  <a:pt x="36250" y="304549"/>
                </a:lnTo>
                <a:lnTo>
                  <a:pt x="53174" y="304549"/>
                </a:lnTo>
                <a:lnTo>
                  <a:pt x="58008" y="290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922507" y="7189468"/>
            <a:ext cx="58419" cy="899160"/>
          </a:xfrm>
          <a:custGeom>
            <a:avLst/>
            <a:gdLst/>
            <a:ahLst/>
            <a:cxnLst/>
            <a:rect l="l" t="t" r="r" b="b"/>
            <a:pathLst>
              <a:path w="58420" h="899159">
                <a:moveTo>
                  <a:pt x="21758" y="812134"/>
                </a:moveTo>
                <a:lnTo>
                  <a:pt x="0" y="812134"/>
                </a:lnTo>
                <a:lnTo>
                  <a:pt x="29004" y="899149"/>
                </a:lnTo>
                <a:lnTo>
                  <a:pt x="53174" y="826637"/>
                </a:lnTo>
                <a:lnTo>
                  <a:pt x="21758" y="826637"/>
                </a:lnTo>
                <a:lnTo>
                  <a:pt x="21758" y="812134"/>
                </a:lnTo>
                <a:close/>
              </a:path>
              <a:path w="58420" h="899159">
                <a:moveTo>
                  <a:pt x="36260" y="0"/>
                </a:moveTo>
                <a:lnTo>
                  <a:pt x="21758" y="0"/>
                </a:lnTo>
                <a:lnTo>
                  <a:pt x="21758" y="826637"/>
                </a:lnTo>
                <a:lnTo>
                  <a:pt x="36260" y="826637"/>
                </a:lnTo>
                <a:lnTo>
                  <a:pt x="36260" y="0"/>
                </a:lnTo>
                <a:close/>
              </a:path>
              <a:path w="58420" h="899159">
                <a:moveTo>
                  <a:pt x="58008" y="812134"/>
                </a:moveTo>
                <a:lnTo>
                  <a:pt x="36260" y="812134"/>
                </a:lnTo>
                <a:lnTo>
                  <a:pt x="36260" y="826637"/>
                </a:lnTo>
                <a:lnTo>
                  <a:pt x="53174" y="826637"/>
                </a:lnTo>
                <a:lnTo>
                  <a:pt x="58008" y="8121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842079" y="10561161"/>
            <a:ext cx="1842135" cy="0"/>
          </a:xfrm>
          <a:custGeom>
            <a:avLst/>
            <a:gdLst/>
            <a:ahLst/>
            <a:cxnLst/>
            <a:rect l="l" t="t" r="r" b="b"/>
            <a:pathLst>
              <a:path w="1842134" h="0">
                <a:moveTo>
                  <a:pt x="0" y="0"/>
                </a:moveTo>
                <a:lnTo>
                  <a:pt x="1841806" y="0"/>
                </a:lnTo>
              </a:path>
            </a:pathLst>
          </a:custGeom>
          <a:ln w="2921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669384" y="9604216"/>
            <a:ext cx="0" cy="942340"/>
          </a:xfrm>
          <a:custGeom>
            <a:avLst/>
            <a:gdLst/>
            <a:ahLst/>
            <a:cxnLst/>
            <a:rect l="l" t="t" r="r" b="b"/>
            <a:pathLst>
              <a:path w="0" h="942340">
                <a:moveTo>
                  <a:pt x="0" y="0"/>
                </a:moveTo>
                <a:lnTo>
                  <a:pt x="0" y="942340"/>
                </a:lnTo>
              </a:path>
            </a:pathLst>
          </a:custGeom>
          <a:ln w="29003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827577" y="10575766"/>
            <a:ext cx="1871345" cy="0"/>
          </a:xfrm>
          <a:custGeom>
            <a:avLst/>
            <a:gdLst/>
            <a:ahLst/>
            <a:cxnLst/>
            <a:rect l="l" t="t" r="r" b="b"/>
            <a:pathLst>
              <a:path w="1871344" h="0">
                <a:moveTo>
                  <a:pt x="0" y="0"/>
                </a:moveTo>
                <a:lnTo>
                  <a:pt x="1870812" y="0"/>
                </a:lnTo>
              </a:path>
            </a:pathLst>
          </a:custGeom>
          <a:ln w="27939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27577" y="10546777"/>
            <a:ext cx="29209" cy="15240"/>
          </a:xfrm>
          <a:custGeom>
            <a:avLst/>
            <a:gdLst/>
            <a:ahLst/>
            <a:cxnLst/>
            <a:rect l="l" t="t" r="r" b="b"/>
            <a:pathLst>
              <a:path w="29209" h="15240">
                <a:moveTo>
                  <a:pt x="0" y="15018"/>
                </a:moveTo>
                <a:lnTo>
                  <a:pt x="29004" y="15018"/>
                </a:lnTo>
                <a:lnTo>
                  <a:pt x="29004" y="0"/>
                </a:lnTo>
                <a:lnTo>
                  <a:pt x="0" y="0"/>
                </a:lnTo>
                <a:lnTo>
                  <a:pt x="0" y="15018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676636" y="9590246"/>
            <a:ext cx="0" cy="971550"/>
          </a:xfrm>
          <a:custGeom>
            <a:avLst/>
            <a:gdLst/>
            <a:ahLst/>
            <a:cxnLst/>
            <a:rect l="l" t="t" r="r" b="b"/>
            <a:pathLst>
              <a:path w="0" h="971550">
                <a:moveTo>
                  <a:pt x="0" y="0"/>
                </a:moveTo>
                <a:lnTo>
                  <a:pt x="0" y="971549"/>
                </a:lnTo>
              </a:path>
            </a:pathLst>
          </a:custGeom>
          <a:ln w="43506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813075" y="9575116"/>
            <a:ext cx="1842135" cy="972185"/>
          </a:xfrm>
          <a:custGeom>
            <a:avLst/>
            <a:gdLst/>
            <a:ahLst/>
            <a:cxnLst/>
            <a:rect l="l" t="t" r="r" b="b"/>
            <a:pathLst>
              <a:path w="1842134" h="972184">
                <a:moveTo>
                  <a:pt x="0" y="971661"/>
                </a:moveTo>
                <a:lnTo>
                  <a:pt x="1841806" y="971661"/>
                </a:lnTo>
                <a:lnTo>
                  <a:pt x="1841806" y="0"/>
                </a:lnTo>
                <a:lnTo>
                  <a:pt x="0" y="0"/>
                </a:lnTo>
                <a:lnTo>
                  <a:pt x="0" y="971661"/>
                </a:lnTo>
                <a:close/>
              </a:path>
            </a:pathLst>
          </a:custGeom>
          <a:solidFill>
            <a:srgbClr val="6F8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813075" y="9575115"/>
            <a:ext cx="1842135" cy="972185"/>
          </a:xfrm>
          <a:custGeom>
            <a:avLst/>
            <a:gdLst/>
            <a:ahLst/>
            <a:cxnLst/>
            <a:rect l="l" t="t" r="r" b="b"/>
            <a:pathLst>
              <a:path w="1842134" h="972184">
                <a:moveTo>
                  <a:pt x="0" y="0"/>
                </a:moveTo>
                <a:lnTo>
                  <a:pt x="1841806" y="0"/>
                </a:lnTo>
                <a:lnTo>
                  <a:pt x="1841806" y="971661"/>
                </a:lnTo>
                <a:lnTo>
                  <a:pt x="0" y="971661"/>
                </a:lnTo>
                <a:lnTo>
                  <a:pt x="0" y="0"/>
                </a:lnTo>
                <a:close/>
              </a:path>
            </a:pathLst>
          </a:custGeom>
          <a:ln w="29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182885" y="9582367"/>
            <a:ext cx="1174750" cy="464184"/>
          </a:xfrm>
          <a:custGeom>
            <a:avLst/>
            <a:gdLst/>
            <a:ahLst/>
            <a:cxnLst/>
            <a:rect l="l" t="t" r="r" b="b"/>
            <a:pathLst>
              <a:path w="1174750" h="464184">
                <a:moveTo>
                  <a:pt x="0" y="0"/>
                </a:moveTo>
                <a:lnTo>
                  <a:pt x="1174695" y="0"/>
                </a:lnTo>
                <a:lnTo>
                  <a:pt x="1174695" y="464077"/>
                </a:lnTo>
                <a:lnTo>
                  <a:pt x="0" y="464077"/>
                </a:lnTo>
                <a:lnTo>
                  <a:pt x="0" y="0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313404" y="9480850"/>
            <a:ext cx="885190" cy="87630"/>
          </a:xfrm>
          <a:custGeom>
            <a:avLst/>
            <a:gdLst/>
            <a:ahLst/>
            <a:cxnLst/>
            <a:rect l="l" t="t" r="r" b="b"/>
            <a:pathLst>
              <a:path w="885190" h="87629">
                <a:moveTo>
                  <a:pt x="0" y="0"/>
                </a:moveTo>
                <a:lnTo>
                  <a:pt x="884647" y="0"/>
                </a:lnTo>
                <a:lnTo>
                  <a:pt x="884647" y="87014"/>
                </a:lnTo>
                <a:lnTo>
                  <a:pt x="0" y="87014"/>
                </a:lnTo>
                <a:lnTo>
                  <a:pt x="0" y="0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470932" y="9480849"/>
            <a:ext cx="885190" cy="87630"/>
          </a:xfrm>
          <a:custGeom>
            <a:avLst/>
            <a:gdLst/>
            <a:ahLst/>
            <a:cxnLst/>
            <a:rect l="l" t="t" r="r" b="b"/>
            <a:pathLst>
              <a:path w="885190" h="87629">
                <a:moveTo>
                  <a:pt x="0" y="87014"/>
                </a:moveTo>
                <a:lnTo>
                  <a:pt x="884647" y="87014"/>
                </a:lnTo>
                <a:lnTo>
                  <a:pt x="884647" y="0"/>
                </a:lnTo>
                <a:lnTo>
                  <a:pt x="0" y="0"/>
                </a:lnTo>
                <a:lnTo>
                  <a:pt x="0" y="870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670045" y="10561161"/>
            <a:ext cx="1842135" cy="0"/>
          </a:xfrm>
          <a:custGeom>
            <a:avLst/>
            <a:gdLst/>
            <a:ahLst/>
            <a:cxnLst/>
            <a:rect l="l" t="t" r="r" b="b"/>
            <a:pathLst>
              <a:path w="1842134" h="0">
                <a:moveTo>
                  <a:pt x="0" y="0"/>
                </a:moveTo>
                <a:lnTo>
                  <a:pt x="1841806" y="0"/>
                </a:lnTo>
              </a:path>
            </a:pathLst>
          </a:custGeom>
          <a:ln w="2921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497351" y="9604216"/>
            <a:ext cx="0" cy="942340"/>
          </a:xfrm>
          <a:custGeom>
            <a:avLst/>
            <a:gdLst/>
            <a:ahLst/>
            <a:cxnLst/>
            <a:rect l="l" t="t" r="r" b="b"/>
            <a:pathLst>
              <a:path w="0" h="942340">
                <a:moveTo>
                  <a:pt x="0" y="0"/>
                </a:moveTo>
                <a:lnTo>
                  <a:pt x="0" y="942340"/>
                </a:lnTo>
              </a:path>
            </a:pathLst>
          </a:custGeom>
          <a:ln w="29003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655542" y="10575766"/>
            <a:ext cx="1871345" cy="0"/>
          </a:xfrm>
          <a:custGeom>
            <a:avLst/>
            <a:gdLst/>
            <a:ahLst/>
            <a:cxnLst/>
            <a:rect l="l" t="t" r="r" b="b"/>
            <a:pathLst>
              <a:path w="1871344" h="0">
                <a:moveTo>
                  <a:pt x="0" y="0"/>
                </a:moveTo>
                <a:lnTo>
                  <a:pt x="1870812" y="0"/>
                </a:lnTo>
              </a:path>
            </a:pathLst>
          </a:custGeom>
          <a:ln w="27939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655542" y="10546777"/>
            <a:ext cx="29209" cy="15240"/>
          </a:xfrm>
          <a:custGeom>
            <a:avLst/>
            <a:gdLst/>
            <a:ahLst/>
            <a:cxnLst/>
            <a:rect l="l" t="t" r="r" b="b"/>
            <a:pathLst>
              <a:path w="29209" h="15240">
                <a:moveTo>
                  <a:pt x="0" y="15018"/>
                </a:moveTo>
                <a:lnTo>
                  <a:pt x="29004" y="15018"/>
                </a:lnTo>
                <a:lnTo>
                  <a:pt x="29004" y="0"/>
                </a:lnTo>
                <a:lnTo>
                  <a:pt x="0" y="0"/>
                </a:lnTo>
                <a:lnTo>
                  <a:pt x="0" y="15018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504601" y="9590246"/>
            <a:ext cx="0" cy="971550"/>
          </a:xfrm>
          <a:custGeom>
            <a:avLst/>
            <a:gdLst/>
            <a:ahLst/>
            <a:cxnLst/>
            <a:rect l="l" t="t" r="r" b="b"/>
            <a:pathLst>
              <a:path w="0" h="971550">
                <a:moveTo>
                  <a:pt x="0" y="0"/>
                </a:moveTo>
                <a:lnTo>
                  <a:pt x="0" y="971549"/>
                </a:lnTo>
              </a:path>
            </a:pathLst>
          </a:custGeom>
          <a:ln w="43506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4641041" y="9575116"/>
            <a:ext cx="1842135" cy="972185"/>
          </a:xfrm>
          <a:custGeom>
            <a:avLst/>
            <a:gdLst/>
            <a:ahLst/>
            <a:cxnLst/>
            <a:rect l="l" t="t" r="r" b="b"/>
            <a:pathLst>
              <a:path w="1842134" h="972184">
                <a:moveTo>
                  <a:pt x="0" y="971661"/>
                </a:moveTo>
                <a:lnTo>
                  <a:pt x="1841806" y="971661"/>
                </a:lnTo>
                <a:lnTo>
                  <a:pt x="1841806" y="0"/>
                </a:lnTo>
                <a:lnTo>
                  <a:pt x="0" y="0"/>
                </a:lnTo>
                <a:lnTo>
                  <a:pt x="0" y="971661"/>
                </a:lnTo>
                <a:close/>
              </a:path>
            </a:pathLst>
          </a:custGeom>
          <a:solidFill>
            <a:srgbClr val="6F8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641041" y="9575115"/>
            <a:ext cx="1842135" cy="972185"/>
          </a:xfrm>
          <a:custGeom>
            <a:avLst/>
            <a:gdLst/>
            <a:ahLst/>
            <a:cxnLst/>
            <a:rect l="l" t="t" r="r" b="b"/>
            <a:pathLst>
              <a:path w="1842134" h="972184">
                <a:moveTo>
                  <a:pt x="0" y="0"/>
                </a:moveTo>
                <a:lnTo>
                  <a:pt x="1841806" y="0"/>
                </a:lnTo>
                <a:lnTo>
                  <a:pt x="1841806" y="971661"/>
                </a:lnTo>
                <a:lnTo>
                  <a:pt x="0" y="971661"/>
                </a:lnTo>
                <a:lnTo>
                  <a:pt x="0" y="0"/>
                </a:lnTo>
                <a:close/>
              </a:path>
            </a:pathLst>
          </a:custGeom>
          <a:ln w="29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996349" y="9582367"/>
            <a:ext cx="1174750" cy="464184"/>
          </a:xfrm>
          <a:custGeom>
            <a:avLst/>
            <a:gdLst/>
            <a:ahLst/>
            <a:cxnLst/>
            <a:rect l="l" t="t" r="r" b="b"/>
            <a:pathLst>
              <a:path w="1174750" h="464184">
                <a:moveTo>
                  <a:pt x="0" y="0"/>
                </a:moveTo>
                <a:lnTo>
                  <a:pt x="1174695" y="0"/>
                </a:lnTo>
                <a:lnTo>
                  <a:pt x="1174695" y="464077"/>
                </a:lnTo>
                <a:lnTo>
                  <a:pt x="0" y="464077"/>
                </a:lnTo>
                <a:lnTo>
                  <a:pt x="0" y="0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141381" y="9480849"/>
            <a:ext cx="899160" cy="87630"/>
          </a:xfrm>
          <a:custGeom>
            <a:avLst/>
            <a:gdLst/>
            <a:ahLst/>
            <a:cxnLst/>
            <a:rect l="l" t="t" r="r" b="b"/>
            <a:pathLst>
              <a:path w="899159" h="87629">
                <a:moveTo>
                  <a:pt x="0" y="87014"/>
                </a:moveTo>
                <a:lnTo>
                  <a:pt x="899149" y="87014"/>
                </a:lnTo>
                <a:lnTo>
                  <a:pt x="899149" y="0"/>
                </a:lnTo>
                <a:lnTo>
                  <a:pt x="0" y="0"/>
                </a:lnTo>
                <a:lnTo>
                  <a:pt x="0" y="870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141381" y="9480850"/>
            <a:ext cx="899160" cy="87630"/>
          </a:xfrm>
          <a:custGeom>
            <a:avLst/>
            <a:gdLst/>
            <a:ahLst/>
            <a:cxnLst/>
            <a:rect l="l" t="t" r="r" b="b"/>
            <a:pathLst>
              <a:path w="899159" h="87629">
                <a:moveTo>
                  <a:pt x="0" y="0"/>
                </a:moveTo>
                <a:lnTo>
                  <a:pt x="899149" y="0"/>
                </a:lnTo>
                <a:lnTo>
                  <a:pt x="899149" y="87014"/>
                </a:lnTo>
                <a:lnTo>
                  <a:pt x="0" y="87014"/>
                </a:lnTo>
                <a:lnTo>
                  <a:pt x="0" y="0"/>
                </a:lnTo>
                <a:close/>
              </a:path>
            </a:pathLst>
          </a:custGeom>
          <a:ln w="14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1827577" y="10053695"/>
            <a:ext cx="1812925" cy="478790"/>
          </a:xfrm>
          <a:prstGeom prst="rect">
            <a:avLst/>
          </a:prstGeom>
          <a:solidFill>
            <a:srgbClr val="6F84BD"/>
          </a:solidFill>
        </p:spPr>
        <p:txBody>
          <a:bodyPr wrap="square" lIns="0" tIns="85725" rIns="0" bIns="0" rtlCol="0" vert="horz">
            <a:spAutoFit/>
          </a:bodyPr>
          <a:lstStyle/>
          <a:p>
            <a:pPr marL="548640">
              <a:lnSpc>
                <a:spcPct val="100000"/>
              </a:lnSpc>
              <a:spcBef>
                <a:spcPts val="675"/>
              </a:spcBef>
            </a:pPr>
            <a:r>
              <a:rPr dirty="0" sz="1650" spc="-5">
                <a:solidFill>
                  <a:srgbClr val="FFFFFF"/>
                </a:solidFill>
                <a:latin typeface="Microsoft JhengHei UI"/>
                <a:cs typeface="Microsoft JhengHei UI"/>
              </a:rPr>
              <a:t>⼯作站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655544" y="10053695"/>
            <a:ext cx="1812925" cy="478790"/>
          </a:xfrm>
          <a:prstGeom prst="rect">
            <a:avLst/>
          </a:prstGeom>
          <a:solidFill>
            <a:srgbClr val="6F84BD"/>
          </a:solidFill>
        </p:spPr>
        <p:txBody>
          <a:bodyPr wrap="square" lIns="0" tIns="85725" rIns="0" bIns="0" rtlCol="0" vert="horz">
            <a:spAutoFit/>
          </a:bodyPr>
          <a:lstStyle/>
          <a:p>
            <a:pPr marL="588010">
              <a:lnSpc>
                <a:spcPct val="100000"/>
              </a:lnSpc>
              <a:spcBef>
                <a:spcPts val="675"/>
              </a:spcBef>
            </a:pPr>
            <a:r>
              <a:rPr dirty="0" sz="1650" spc="-5">
                <a:solidFill>
                  <a:srgbClr val="FFFFFF"/>
                </a:solidFill>
                <a:latin typeface="Microsoft JhengHei UI"/>
                <a:cs typeface="Microsoft JhengHei UI"/>
              </a:rPr>
              <a:t>⼯作站</a:t>
            </a:r>
            <a:endParaRPr sz="1650">
              <a:latin typeface="Microsoft JhengHei UI"/>
              <a:cs typeface="Microsoft JhengHei UI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8956096" y="9473599"/>
          <a:ext cx="1929130" cy="111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160020"/>
                <a:gridCol w="885190"/>
                <a:gridCol w="145415"/>
                <a:gridCol w="326390"/>
              </a:tblGrid>
              <a:tr h="93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6F84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⽹卡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048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CC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6F84BD"/>
                    </a:solidFill>
                  </a:tcPr>
                </a:tc>
              </a:tr>
              <a:tr h="514350">
                <a:tc gridSpan="5"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650" spc="-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⼯作站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9271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CC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6F84B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7" name="object 67"/>
          <p:cNvSpPr/>
          <p:nvPr/>
        </p:nvSpPr>
        <p:spPr>
          <a:xfrm>
            <a:off x="12422171" y="7356246"/>
            <a:ext cx="116019" cy="101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900753" y="7124207"/>
            <a:ext cx="130521" cy="1015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103784" y="7631792"/>
            <a:ext cx="116019" cy="1015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995461" y="8472932"/>
            <a:ext cx="93345" cy="982344"/>
          </a:xfrm>
          <a:custGeom>
            <a:avLst/>
            <a:gdLst/>
            <a:ahLst/>
            <a:cxnLst/>
            <a:rect l="l" t="t" r="r" b="b"/>
            <a:pathLst>
              <a:path w="93344" h="982345">
                <a:moveTo>
                  <a:pt x="46693" y="964677"/>
                </a:moveTo>
                <a:lnTo>
                  <a:pt x="53916" y="972630"/>
                </a:lnTo>
                <a:lnTo>
                  <a:pt x="59610" y="978847"/>
                </a:lnTo>
                <a:lnTo>
                  <a:pt x="62244" y="981869"/>
                </a:lnTo>
                <a:lnTo>
                  <a:pt x="60289" y="980236"/>
                </a:lnTo>
                <a:lnTo>
                  <a:pt x="48350" y="974332"/>
                </a:lnTo>
                <a:lnTo>
                  <a:pt x="28679" y="964677"/>
                </a:lnTo>
                <a:lnTo>
                  <a:pt x="11216" y="950021"/>
                </a:lnTo>
                <a:lnTo>
                  <a:pt x="5905" y="929113"/>
                </a:lnTo>
                <a:lnTo>
                  <a:pt x="21923" y="899453"/>
                </a:lnTo>
                <a:lnTo>
                  <a:pt x="51792" y="862430"/>
                </a:lnTo>
                <a:lnTo>
                  <a:pt x="80471" y="822629"/>
                </a:lnTo>
                <a:lnTo>
                  <a:pt x="92920" y="784633"/>
                </a:lnTo>
                <a:lnTo>
                  <a:pt x="78516" y="749312"/>
                </a:lnTo>
                <a:lnTo>
                  <a:pt x="47713" y="714339"/>
                </a:lnTo>
                <a:lnTo>
                  <a:pt x="17079" y="679504"/>
                </a:lnTo>
                <a:lnTo>
                  <a:pt x="3186" y="644600"/>
                </a:lnTo>
                <a:lnTo>
                  <a:pt x="16782" y="609348"/>
                </a:lnTo>
                <a:lnTo>
                  <a:pt x="46693" y="573749"/>
                </a:lnTo>
                <a:lnTo>
                  <a:pt x="76605" y="538011"/>
                </a:lnTo>
                <a:lnTo>
                  <a:pt x="90201" y="502343"/>
                </a:lnTo>
                <a:lnTo>
                  <a:pt x="76902" y="466779"/>
                </a:lnTo>
                <a:lnTo>
                  <a:pt x="47713" y="431215"/>
                </a:lnTo>
                <a:lnTo>
                  <a:pt x="18694" y="395651"/>
                </a:lnTo>
                <a:lnTo>
                  <a:pt x="5905" y="360087"/>
                </a:lnTo>
                <a:lnTo>
                  <a:pt x="20011" y="324627"/>
                </a:lnTo>
                <a:lnTo>
                  <a:pt x="50092" y="289236"/>
                </a:lnTo>
                <a:lnTo>
                  <a:pt x="79834" y="253707"/>
                </a:lnTo>
                <a:lnTo>
                  <a:pt x="92920" y="217830"/>
                </a:lnTo>
                <a:lnTo>
                  <a:pt x="80046" y="179696"/>
                </a:lnTo>
                <a:lnTo>
                  <a:pt x="51792" y="140033"/>
                </a:lnTo>
                <a:lnTo>
                  <a:pt x="21668" y="102594"/>
                </a:lnTo>
                <a:lnTo>
                  <a:pt x="3186" y="71128"/>
                </a:lnTo>
                <a:lnTo>
                  <a:pt x="0" y="47198"/>
                </a:lnTo>
                <a:lnTo>
                  <a:pt x="4886" y="28618"/>
                </a:lnTo>
                <a:lnTo>
                  <a:pt x="15040" y="13510"/>
                </a:lnTo>
                <a:lnTo>
                  <a:pt x="27659" y="0"/>
                </a:lnTo>
              </a:path>
            </a:pathLst>
          </a:custGeom>
          <a:ln w="29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3003180" y="8472933"/>
            <a:ext cx="93345" cy="996315"/>
          </a:xfrm>
          <a:custGeom>
            <a:avLst/>
            <a:gdLst/>
            <a:ahLst/>
            <a:cxnLst/>
            <a:rect l="l" t="t" r="r" b="b"/>
            <a:pathLst>
              <a:path w="93344" h="996315">
                <a:moveTo>
                  <a:pt x="46226" y="978863"/>
                </a:moveTo>
                <a:lnTo>
                  <a:pt x="39003" y="986934"/>
                </a:lnTo>
                <a:lnTo>
                  <a:pt x="33310" y="993242"/>
                </a:lnTo>
                <a:lnTo>
                  <a:pt x="30676" y="996308"/>
                </a:lnTo>
                <a:lnTo>
                  <a:pt x="32630" y="994651"/>
                </a:lnTo>
                <a:lnTo>
                  <a:pt x="44569" y="988660"/>
                </a:lnTo>
                <a:lnTo>
                  <a:pt x="64241" y="978863"/>
                </a:lnTo>
                <a:lnTo>
                  <a:pt x="81703" y="963992"/>
                </a:lnTo>
                <a:lnTo>
                  <a:pt x="87014" y="942776"/>
                </a:lnTo>
                <a:lnTo>
                  <a:pt x="70996" y="912680"/>
                </a:lnTo>
                <a:lnTo>
                  <a:pt x="41127" y="875113"/>
                </a:lnTo>
                <a:lnTo>
                  <a:pt x="12448" y="834726"/>
                </a:lnTo>
                <a:lnTo>
                  <a:pt x="0" y="796172"/>
                </a:lnTo>
                <a:lnTo>
                  <a:pt x="14403" y="760332"/>
                </a:lnTo>
                <a:lnTo>
                  <a:pt x="45206" y="724844"/>
                </a:lnTo>
                <a:lnTo>
                  <a:pt x="75840" y="689497"/>
                </a:lnTo>
                <a:lnTo>
                  <a:pt x="89733" y="654079"/>
                </a:lnTo>
                <a:lnTo>
                  <a:pt x="76137" y="618309"/>
                </a:lnTo>
                <a:lnTo>
                  <a:pt x="46226" y="582187"/>
                </a:lnTo>
                <a:lnTo>
                  <a:pt x="16315" y="545923"/>
                </a:lnTo>
                <a:lnTo>
                  <a:pt x="2719" y="509730"/>
                </a:lnTo>
                <a:lnTo>
                  <a:pt x="16017" y="473643"/>
                </a:lnTo>
                <a:lnTo>
                  <a:pt x="45206" y="437556"/>
                </a:lnTo>
                <a:lnTo>
                  <a:pt x="74225" y="401469"/>
                </a:lnTo>
                <a:lnTo>
                  <a:pt x="87014" y="365382"/>
                </a:lnTo>
                <a:lnTo>
                  <a:pt x="72908" y="329400"/>
                </a:lnTo>
                <a:lnTo>
                  <a:pt x="42827" y="293490"/>
                </a:lnTo>
                <a:lnTo>
                  <a:pt x="13086" y="257438"/>
                </a:lnTo>
                <a:lnTo>
                  <a:pt x="0" y="221033"/>
                </a:lnTo>
                <a:lnTo>
                  <a:pt x="12873" y="182338"/>
                </a:lnTo>
                <a:lnTo>
                  <a:pt x="41127" y="142093"/>
                </a:lnTo>
                <a:lnTo>
                  <a:pt x="71251" y="104102"/>
                </a:lnTo>
                <a:lnTo>
                  <a:pt x="89733" y="72174"/>
                </a:lnTo>
                <a:lnTo>
                  <a:pt x="92920" y="47893"/>
                </a:lnTo>
                <a:lnTo>
                  <a:pt x="88034" y="29038"/>
                </a:lnTo>
                <a:lnTo>
                  <a:pt x="77879" y="13708"/>
                </a:lnTo>
                <a:lnTo>
                  <a:pt x="65260" y="0"/>
                </a:lnTo>
              </a:path>
            </a:pathLst>
          </a:custGeom>
          <a:ln w="29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429865" y="8487435"/>
            <a:ext cx="93345" cy="982344"/>
          </a:xfrm>
          <a:custGeom>
            <a:avLst/>
            <a:gdLst/>
            <a:ahLst/>
            <a:cxnLst/>
            <a:rect l="l" t="t" r="r" b="b"/>
            <a:pathLst>
              <a:path w="93345" h="982345">
                <a:moveTo>
                  <a:pt x="46693" y="964677"/>
                </a:moveTo>
                <a:lnTo>
                  <a:pt x="53916" y="972630"/>
                </a:lnTo>
                <a:lnTo>
                  <a:pt x="59610" y="978847"/>
                </a:lnTo>
                <a:lnTo>
                  <a:pt x="62244" y="981869"/>
                </a:lnTo>
                <a:lnTo>
                  <a:pt x="60289" y="980236"/>
                </a:lnTo>
                <a:lnTo>
                  <a:pt x="48350" y="974332"/>
                </a:lnTo>
                <a:lnTo>
                  <a:pt x="28679" y="964677"/>
                </a:lnTo>
                <a:lnTo>
                  <a:pt x="11216" y="950021"/>
                </a:lnTo>
                <a:lnTo>
                  <a:pt x="5905" y="929113"/>
                </a:lnTo>
                <a:lnTo>
                  <a:pt x="21923" y="899453"/>
                </a:lnTo>
                <a:lnTo>
                  <a:pt x="51792" y="862430"/>
                </a:lnTo>
                <a:lnTo>
                  <a:pt x="80471" y="822629"/>
                </a:lnTo>
                <a:lnTo>
                  <a:pt x="92920" y="784633"/>
                </a:lnTo>
                <a:lnTo>
                  <a:pt x="78516" y="749312"/>
                </a:lnTo>
                <a:lnTo>
                  <a:pt x="47713" y="714339"/>
                </a:lnTo>
                <a:lnTo>
                  <a:pt x="17079" y="679504"/>
                </a:lnTo>
                <a:lnTo>
                  <a:pt x="3186" y="644600"/>
                </a:lnTo>
                <a:lnTo>
                  <a:pt x="16782" y="609348"/>
                </a:lnTo>
                <a:lnTo>
                  <a:pt x="46693" y="573749"/>
                </a:lnTo>
                <a:lnTo>
                  <a:pt x="76605" y="538011"/>
                </a:lnTo>
                <a:lnTo>
                  <a:pt x="90201" y="502343"/>
                </a:lnTo>
                <a:lnTo>
                  <a:pt x="76902" y="466779"/>
                </a:lnTo>
                <a:lnTo>
                  <a:pt x="47713" y="431215"/>
                </a:lnTo>
                <a:lnTo>
                  <a:pt x="18694" y="395651"/>
                </a:lnTo>
                <a:lnTo>
                  <a:pt x="5905" y="360087"/>
                </a:lnTo>
                <a:lnTo>
                  <a:pt x="20011" y="324627"/>
                </a:lnTo>
                <a:lnTo>
                  <a:pt x="50092" y="289236"/>
                </a:lnTo>
                <a:lnTo>
                  <a:pt x="79834" y="253707"/>
                </a:lnTo>
                <a:lnTo>
                  <a:pt x="92920" y="217830"/>
                </a:lnTo>
                <a:lnTo>
                  <a:pt x="80046" y="179696"/>
                </a:lnTo>
                <a:lnTo>
                  <a:pt x="51792" y="140033"/>
                </a:lnTo>
                <a:lnTo>
                  <a:pt x="21668" y="102594"/>
                </a:lnTo>
                <a:lnTo>
                  <a:pt x="3186" y="71128"/>
                </a:lnTo>
                <a:lnTo>
                  <a:pt x="0" y="47198"/>
                </a:lnTo>
                <a:lnTo>
                  <a:pt x="4886" y="28618"/>
                </a:lnTo>
                <a:lnTo>
                  <a:pt x="15040" y="13510"/>
                </a:lnTo>
                <a:lnTo>
                  <a:pt x="27659" y="0"/>
                </a:lnTo>
              </a:path>
            </a:pathLst>
          </a:custGeom>
          <a:ln w="29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437585" y="8487435"/>
            <a:ext cx="93345" cy="996315"/>
          </a:xfrm>
          <a:custGeom>
            <a:avLst/>
            <a:gdLst/>
            <a:ahLst/>
            <a:cxnLst/>
            <a:rect l="l" t="t" r="r" b="b"/>
            <a:pathLst>
              <a:path w="93345" h="996315">
                <a:moveTo>
                  <a:pt x="46226" y="978863"/>
                </a:moveTo>
                <a:lnTo>
                  <a:pt x="39003" y="986934"/>
                </a:lnTo>
                <a:lnTo>
                  <a:pt x="33310" y="993242"/>
                </a:lnTo>
                <a:lnTo>
                  <a:pt x="30676" y="996308"/>
                </a:lnTo>
                <a:lnTo>
                  <a:pt x="32630" y="994651"/>
                </a:lnTo>
                <a:lnTo>
                  <a:pt x="44569" y="988660"/>
                </a:lnTo>
                <a:lnTo>
                  <a:pt x="64241" y="978863"/>
                </a:lnTo>
                <a:lnTo>
                  <a:pt x="81703" y="963992"/>
                </a:lnTo>
                <a:lnTo>
                  <a:pt x="87014" y="942776"/>
                </a:lnTo>
                <a:lnTo>
                  <a:pt x="70996" y="912680"/>
                </a:lnTo>
                <a:lnTo>
                  <a:pt x="41127" y="875113"/>
                </a:lnTo>
                <a:lnTo>
                  <a:pt x="12448" y="834726"/>
                </a:lnTo>
                <a:lnTo>
                  <a:pt x="0" y="796172"/>
                </a:lnTo>
                <a:lnTo>
                  <a:pt x="14403" y="760332"/>
                </a:lnTo>
                <a:lnTo>
                  <a:pt x="45206" y="724844"/>
                </a:lnTo>
                <a:lnTo>
                  <a:pt x="75840" y="689497"/>
                </a:lnTo>
                <a:lnTo>
                  <a:pt x="89733" y="654079"/>
                </a:lnTo>
                <a:lnTo>
                  <a:pt x="76137" y="618309"/>
                </a:lnTo>
                <a:lnTo>
                  <a:pt x="46226" y="582187"/>
                </a:lnTo>
                <a:lnTo>
                  <a:pt x="16315" y="545923"/>
                </a:lnTo>
                <a:lnTo>
                  <a:pt x="2719" y="509730"/>
                </a:lnTo>
                <a:lnTo>
                  <a:pt x="16017" y="473643"/>
                </a:lnTo>
                <a:lnTo>
                  <a:pt x="45206" y="437556"/>
                </a:lnTo>
                <a:lnTo>
                  <a:pt x="74225" y="401469"/>
                </a:lnTo>
                <a:lnTo>
                  <a:pt x="87014" y="365382"/>
                </a:lnTo>
                <a:lnTo>
                  <a:pt x="72908" y="329400"/>
                </a:lnTo>
                <a:lnTo>
                  <a:pt x="42827" y="293490"/>
                </a:lnTo>
                <a:lnTo>
                  <a:pt x="13086" y="257438"/>
                </a:lnTo>
                <a:lnTo>
                  <a:pt x="0" y="221033"/>
                </a:lnTo>
                <a:lnTo>
                  <a:pt x="12873" y="182338"/>
                </a:lnTo>
                <a:lnTo>
                  <a:pt x="41127" y="142093"/>
                </a:lnTo>
                <a:lnTo>
                  <a:pt x="71251" y="104102"/>
                </a:lnTo>
                <a:lnTo>
                  <a:pt x="89733" y="72174"/>
                </a:lnTo>
                <a:lnTo>
                  <a:pt x="92920" y="47893"/>
                </a:lnTo>
                <a:lnTo>
                  <a:pt x="88034" y="29038"/>
                </a:lnTo>
                <a:lnTo>
                  <a:pt x="77879" y="13708"/>
                </a:lnTo>
                <a:lnTo>
                  <a:pt x="65260" y="0"/>
                </a:lnTo>
              </a:path>
            </a:pathLst>
          </a:custGeom>
          <a:ln w="29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12190136" y="9589618"/>
            <a:ext cx="1160780" cy="4495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5885" rIns="0" bIns="0" rtlCol="0" vert="horz">
            <a:spAutoFit/>
          </a:bodyPr>
          <a:lstStyle/>
          <a:p>
            <a:pPr marL="311785">
              <a:lnSpc>
                <a:spcPct val="100000"/>
              </a:lnSpc>
              <a:spcBef>
                <a:spcPts val="755"/>
              </a:spcBef>
            </a:pPr>
            <a:r>
              <a:rPr dirty="0" sz="1650" spc="-5">
                <a:latin typeface="Microsoft JhengHei UI"/>
                <a:cs typeface="Microsoft JhengHei UI"/>
              </a:rPr>
              <a:t>⽹卡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003600" y="9589618"/>
            <a:ext cx="1160780" cy="4495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5885" rIns="0" bIns="0" rtlCol="0" vert="horz">
            <a:spAutoFit/>
          </a:bodyPr>
          <a:lstStyle/>
          <a:p>
            <a:pPr marL="365125">
              <a:lnSpc>
                <a:spcPct val="100000"/>
              </a:lnSpc>
              <a:spcBef>
                <a:spcPts val="755"/>
              </a:spcBef>
            </a:pPr>
            <a:r>
              <a:rPr dirty="0" sz="1650" spc="-5">
                <a:latin typeface="Microsoft JhengHei UI"/>
                <a:cs typeface="Microsoft JhengHei UI"/>
              </a:rPr>
              <a:t>⽹卡</a:t>
            </a:r>
            <a:endParaRPr sz="1650">
              <a:latin typeface="Microsoft JhengHei UI"/>
              <a:cs typeface="Microsoft JhengHei U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502571" y="8656371"/>
            <a:ext cx="636905" cy="758825"/>
          </a:xfrm>
          <a:custGeom>
            <a:avLst/>
            <a:gdLst/>
            <a:ahLst/>
            <a:cxnLst/>
            <a:rect l="l" t="t" r="r" b="b"/>
            <a:pathLst>
              <a:path w="636904" h="758825">
                <a:moveTo>
                  <a:pt x="0" y="758599"/>
                </a:moveTo>
                <a:lnTo>
                  <a:pt x="619714" y="20052"/>
                </a:lnTo>
                <a:lnTo>
                  <a:pt x="636540" y="0"/>
                </a:lnTo>
              </a:path>
            </a:pathLst>
          </a:custGeom>
          <a:ln w="52354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040469" y="8512792"/>
            <a:ext cx="219710" cy="232410"/>
          </a:xfrm>
          <a:custGeom>
            <a:avLst/>
            <a:gdLst/>
            <a:ahLst/>
            <a:cxnLst/>
            <a:rect l="l" t="t" r="r" b="b"/>
            <a:pathLst>
              <a:path w="219709" h="232409">
                <a:moveTo>
                  <a:pt x="219118" y="0"/>
                </a:moveTo>
                <a:lnTo>
                  <a:pt x="0" y="94980"/>
                </a:lnTo>
                <a:lnTo>
                  <a:pt x="163631" y="232284"/>
                </a:lnTo>
                <a:lnTo>
                  <a:pt x="219118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442294" y="8505725"/>
            <a:ext cx="534670" cy="771525"/>
          </a:xfrm>
          <a:custGeom>
            <a:avLst/>
            <a:gdLst/>
            <a:ahLst/>
            <a:cxnLst/>
            <a:rect l="l" t="t" r="r" b="b"/>
            <a:pathLst>
              <a:path w="534669" h="771525">
                <a:moveTo>
                  <a:pt x="0" y="0"/>
                </a:moveTo>
                <a:lnTo>
                  <a:pt x="519719" y="749603"/>
                </a:lnTo>
                <a:lnTo>
                  <a:pt x="534634" y="771116"/>
                </a:lnTo>
              </a:path>
            </a:pathLst>
          </a:custGeom>
          <a:ln w="52354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874238" y="9194475"/>
            <a:ext cx="209550" cy="236854"/>
          </a:xfrm>
          <a:custGeom>
            <a:avLst/>
            <a:gdLst/>
            <a:ahLst/>
            <a:cxnLst/>
            <a:rect l="l" t="t" r="r" b="b"/>
            <a:pathLst>
              <a:path w="209550" h="236854">
                <a:moveTo>
                  <a:pt x="175544" y="0"/>
                </a:moveTo>
                <a:lnTo>
                  <a:pt x="0" y="121708"/>
                </a:lnTo>
                <a:lnTo>
                  <a:pt x="209480" y="236395"/>
                </a:lnTo>
                <a:lnTo>
                  <a:pt x="175544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4514318" y="8648147"/>
            <a:ext cx="495300" cy="857885"/>
          </a:xfrm>
          <a:custGeom>
            <a:avLst/>
            <a:gdLst/>
            <a:ahLst/>
            <a:cxnLst/>
            <a:rect l="l" t="t" r="r" b="b"/>
            <a:pathLst>
              <a:path w="495300" h="857884">
                <a:moveTo>
                  <a:pt x="495140" y="857608"/>
                </a:moveTo>
                <a:lnTo>
                  <a:pt x="13088" y="22670"/>
                </a:lnTo>
                <a:lnTo>
                  <a:pt x="0" y="0"/>
                </a:lnTo>
              </a:path>
            </a:pathLst>
          </a:custGeom>
          <a:ln w="52354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4420608" y="8485829"/>
            <a:ext cx="199390" cy="238760"/>
          </a:xfrm>
          <a:custGeom>
            <a:avLst/>
            <a:gdLst/>
            <a:ahLst/>
            <a:cxnLst/>
            <a:rect l="l" t="t" r="r" b="b"/>
            <a:pathLst>
              <a:path w="199390" h="238759">
                <a:moveTo>
                  <a:pt x="0" y="0"/>
                </a:moveTo>
                <a:lnTo>
                  <a:pt x="14303" y="238389"/>
                </a:lnTo>
                <a:lnTo>
                  <a:pt x="199292" y="131586"/>
                </a:lnTo>
                <a:lnTo>
                  <a:pt x="0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627007" y="8548378"/>
            <a:ext cx="623570" cy="769620"/>
          </a:xfrm>
          <a:custGeom>
            <a:avLst/>
            <a:gdLst/>
            <a:ahLst/>
            <a:cxnLst/>
            <a:rect l="l" t="t" r="r" b="b"/>
            <a:pathLst>
              <a:path w="623570" h="769620">
                <a:moveTo>
                  <a:pt x="623204" y="0"/>
                </a:moveTo>
                <a:lnTo>
                  <a:pt x="16473" y="749249"/>
                </a:lnTo>
                <a:lnTo>
                  <a:pt x="0" y="769593"/>
                </a:lnTo>
              </a:path>
            </a:pathLst>
          </a:custGeom>
          <a:ln w="52354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509051" y="9230415"/>
            <a:ext cx="217804" cy="233679"/>
          </a:xfrm>
          <a:custGeom>
            <a:avLst/>
            <a:gdLst/>
            <a:ahLst/>
            <a:cxnLst/>
            <a:rect l="l" t="t" r="r" b="b"/>
            <a:pathLst>
              <a:path w="217804" h="233679">
                <a:moveTo>
                  <a:pt x="51422" y="0"/>
                </a:moveTo>
                <a:lnTo>
                  <a:pt x="0" y="233215"/>
                </a:lnTo>
                <a:lnTo>
                  <a:pt x="217427" y="134426"/>
                </a:lnTo>
                <a:lnTo>
                  <a:pt x="51422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9398418" y="6921174"/>
          <a:ext cx="6889115" cy="2372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6145"/>
                <a:gridCol w="3377564"/>
              </a:tblGrid>
              <a:tr h="155130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just" marL="327660" marR="6247130">
                        <a:lnSpc>
                          <a:spcPct val="115700"/>
                        </a:lnSpc>
                      </a:pPr>
                      <a:r>
                        <a:rPr dirty="0" sz="1900">
                          <a:latin typeface="Microsoft JhengHei UI"/>
                          <a:cs typeface="Microsoft JhengHei UI"/>
                        </a:rPr>
                        <a:t>集 线 器</a:t>
                      </a:r>
                      <a:endParaRPr sz="19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54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848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3975">
                      <a:solidFill>
                        <a:srgbClr val="87312B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386715">
                        <a:lnSpc>
                          <a:spcPct val="100000"/>
                        </a:lnSpc>
                      </a:pPr>
                      <a:r>
                        <a:rPr dirty="0" sz="1650" spc="-5">
                          <a:latin typeface="Microsoft JhengHei UI"/>
                          <a:cs typeface="Microsoft JhengHei UI"/>
                        </a:rPr>
                        <a:t>双绞线</a:t>
                      </a:r>
                      <a:endParaRPr sz="16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175">
                    <a:lnL w="53975">
                      <a:solidFill>
                        <a:srgbClr val="87312B"/>
                      </a:solidFill>
                      <a:prstDash val="solid"/>
                    </a:lnL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85" name="object 85"/>
          <p:cNvSpPr/>
          <p:nvPr/>
        </p:nvSpPr>
        <p:spPr>
          <a:xfrm>
            <a:off x="12759401" y="9245982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289363" y="8690098"/>
            <a:ext cx="0" cy="741045"/>
          </a:xfrm>
          <a:custGeom>
            <a:avLst/>
            <a:gdLst/>
            <a:ahLst/>
            <a:cxnLst/>
            <a:rect l="l" t="t" r="r" b="b"/>
            <a:pathLst>
              <a:path w="0" h="741045">
                <a:moveTo>
                  <a:pt x="0" y="0"/>
                </a:moveTo>
                <a:lnTo>
                  <a:pt x="0" y="740998"/>
                </a:lnTo>
              </a:path>
            </a:pathLst>
          </a:custGeom>
          <a:ln w="52354">
            <a:solidFill>
              <a:srgbClr val="873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182561" y="8502668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8731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93871" y="715916"/>
            <a:ext cx="47167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以太⽹信道利⽤率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31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519804"/>
          </a:xfrm>
          <a:custGeom>
            <a:avLst/>
            <a:gdLst/>
            <a:ahLst/>
            <a:cxnLst/>
            <a:rect l="l" t="t" r="r" b="b"/>
            <a:pathLst>
              <a:path w="12963525" h="351980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261090"/>
                </a:lnTo>
                <a:lnTo>
                  <a:pt x="197" y="3312460"/>
                </a:lnTo>
                <a:lnTo>
                  <a:pt x="1581" y="3353887"/>
                </a:lnTo>
                <a:lnTo>
                  <a:pt x="12649" y="3412595"/>
                </a:lnTo>
                <a:lnTo>
                  <a:pt x="49226" y="3470009"/>
                </a:lnTo>
                <a:lnTo>
                  <a:pt x="106640" y="3506586"/>
                </a:lnTo>
                <a:lnTo>
                  <a:pt x="165348" y="3517655"/>
                </a:lnTo>
                <a:lnTo>
                  <a:pt x="206776" y="3519038"/>
                </a:lnTo>
                <a:lnTo>
                  <a:pt x="258146" y="3519236"/>
                </a:lnTo>
                <a:lnTo>
                  <a:pt x="12705299" y="3519236"/>
                </a:lnTo>
                <a:lnTo>
                  <a:pt x="12756671" y="3519038"/>
                </a:lnTo>
                <a:lnTo>
                  <a:pt x="12798099" y="3517655"/>
                </a:lnTo>
                <a:lnTo>
                  <a:pt x="12856802" y="3506586"/>
                </a:lnTo>
                <a:lnTo>
                  <a:pt x="12914218" y="3470009"/>
                </a:lnTo>
                <a:lnTo>
                  <a:pt x="12950799" y="3412595"/>
                </a:lnTo>
                <a:lnTo>
                  <a:pt x="12961867" y="3353887"/>
                </a:lnTo>
                <a:lnTo>
                  <a:pt x="12963250" y="3312460"/>
                </a:lnTo>
                <a:lnTo>
                  <a:pt x="12963448" y="326109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519804"/>
          </a:xfrm>
          <a:custGeom>
            <a:avLst/>
            <a:gdLst/>
            <a:ahLst/>
            <a:cxnLst/>
            <a:rect l="l" t="t" r="r" b="b"/>
            <a:pathLst>
              <a:path w="12963525" h="351980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261090"/>
                </a:lnTo>
                <a:lnTo>
                  <a:pt x="12963250" y="3312460"/>
                </a:lnTo>
                <a:lnTo>
                  <a:pt x="12961867" y="3353887"/>
                </a:lnTo>
                <a:lnTo>
                  <a:pt x="12950799" y="3412595"/>
                </a:lnTo>
                <a:lnTo>
                  <a:pt x="12914218" y="3470009"/>
                </a:lnTo>
                <a:lnTo>
                  <a:pt x="12856802" y="3506586"/>
                </a:lnTo>
                <a:lnTo>
                  <a:pt x="12798099" y="3517655"/>
                </a:lnTo>
                <a:lnTo>
                  <a:pt x="12756671" y="3519038"/>
                </a:lnTo>
                <a:lnTo>
                  <a:pt x="12705299" y="3519236"/>
                </a:lnTo>
                <a:lnTo>
                  <a:pt x="258145" y="3519236"/>
                </a:lnTo>
                <a:lnTo>
                  <a:pt x="206775" y="3519038"/>
                </a:lnTo>
                <a:lnTo>
                  <a:pt x="165348" y="3517655"/>
                </a:lnTo>
                <a:lnTo>
                  <a:pt x="106640" y="3506586"/>
                </a:lnTo>
                <a:lnTo>
                  <a:pt x="49226" y="3470009"/>
                </a:lnTo>
                <a:lnTo>
                  <a:pt x="12650" y="3412595"/>
                </a:lnTo>
                <a:lnTo>
                  <a:pt x="1581" y="3353887"/>
                </a:lnTo>
                <a:lnTo>
                  <a:pt x="197" y="3312460"/>
                </a:lnTo>
                <a:lnTo>
                  <a:pt x="0" y="326109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04325"/>
            <a:ext cx="12382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073026"/>
            <a:ext cx="12382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9763" y="2566750"/>
            <a:ext cx="11208385" cy="192278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45"/>
              </a:spcBef>
            </a:pPr>
            <a:r>
              <a:rPr dirty="0" sz="2900" spc="30">
                <a:latin typeface="Microsoft JhengHei UI"/>
                <a:cs typeface="Microsoft JhengHei UI"/>
              </a:rPr>
              <a:t>⼀个站发送⼀个数据帧，可能要经过</a:t>
            </a:r>
            <a:r>
              <a:rPr dirty="0" sz="2900" spc="30">
                <a:solidFill>
                  <a:srgbClr val="FF2600"/>
                </a:solidFill>
                <a:latin typeface="Microsoft JhengHei UI"/>
                <a:cs typeface="Microsoft JhengHei UI"/>
              </a:rPr>
              <a:t>若⼲个争⽤期</a:t>
            </a:r>
            <a:r>
              <a:rPr dirty="0" sz="2900" spc="30">
                <a:latin typeface="Microsoft JhengHei UI"/>
                <a:cs typeface="Microsoft JhengHei UI"/>
              </a:rPr>
              <a:t>，才能</a:t>
            </a:r>
            <a:r>
              <a:rPr dirty="0" sz="2900" spc="30">
                <a:solidFill>
                  <a:srgbClr val="FF2600"/>
                </a:solidFill>
                <a:latin typeface="Microsoft JhengHei UI"/>
                <a:cs typeface="Microsoft JhengHei UI"/>
              </a:rPr>
              <a:t>发送成功</a:t>
            </a:r>
            <a:r>
              <a:rPr dirty="0" sz="2900" spc="15">
                <a:latin typeface="Microsoft JhengHei UI"/>
                <a:cs typeface="Microsoft JhengHei UI"/>
              </a:rPr>
              <a:t>。 </a:t>
            </a:r>
            <a:r>
              <a:rPr dirty="0" sz="2900" spc="30">
                <a:latin typeface="Microsoft JhengHei UI"/>
                <a:cs typeface="Microsoft JhengHei UI"/>
              </a:rPr>
              <a:t>假定发送帧需要的时间是</a:t>
            </a:r>
            <a:r>
              <a:rPr dirty="0" sz="2900" spc="75">
                <a:latin typeface="Microsoft JhengHei UI"/>
                <a:cs typeface="Microsoft JhengHei UI"/>
              </a:rPr>
              <a:t> </a:t>
            </a:r>
            <a:r>
              <a:rPr dirty="0" sz="2900" spc="15" i="1">
                <a:latin typeface="Arial"/>
                <a:cs typeface="Arial"/>
              </a:rPr>
              <a:t>T</a:t>
            </a:r>
            <a:r>
              <a:rPr dirty="0" baseline="-5698" sz="2925" spc="22" i="1">
                <a:latin typeface="Arial"/>
                <a:cs typeface="Arial"/>
              </a:rPr>
              <a:t>0</a:t>
            </a:r>
            <a:r>
              <a:rPr dirty="0" sz="2900" spc="15">
                <a:latin typeface="Microsoft JhengHei UI"/>
                <a:cs typeface="Microsoft JhengHei UI"/>
              </a:rPr>
              <a:t>，</a:t>
            </a:r>
            <a:r>
              <a:rPr dirty="0" sz="2900" spc="30">
                <a:latin typeface="Microsoft JhengHei UI"/>
                <a:cs typeface="Microsoft JhengHei UI"/>
              </a:rPr>
              <a:t>且检测到碰撞后</a:t>
            </a:r>
            <a:r>
              <a:rPr dirty="0" sz="2900" spc="30">
                <a:solidFill>
                  <a:srgbClr val="FF2600"/>
                </a:solidFill>
                <a:latin typeface="Microsoft JhengHei UI"/>
                <a:cs typeface="Microsoft JhengHei UI"/>
              </a:rPr>
              <a:t>不发送⼲扰信号</a:t>
            </a:r>
            <a:r>
              <a:rPr dirty="0" sz="2900" spc="30">
                <a:latin typeface="Microsoft JhengHei UI"/>
                <a:cs typeface="Microsoft JhengHei UI"/>
              </a:rPr>
              <a:t>。 设帧⻓为</a:t>
            </a:r>
            <a:r>
              <a:rPr dirty="0" sz="2900" spc="80">
                <a:latin typeface="Microsoft JhengHei UI"/>
                <a:cs typeface="Microsoft JhengHei UI"/>
              </a:rPr>
              <a:t> </a:t>
            </a:r>
            <a:r>
              <a:rPr dirty="0" sz="2900" spc="10" i="1">
                <a:latin typeface="Arial"/>
                <a:cs typeface="Arial"/>
              </a:rPr>
              <a:t>L</a:t>
            </a:r>
            <a:r>
              <a:rPr dirty="0" sz="2900" spc="-50" i="1">
                <a:latin typeface="Arial"/>
                <a:cs typeface="Arial"/>
              </a:rPr>
              <a:t> </a:t>
            </a:r>
            <a:r>
              <a:rPr dirty="0" sz="2900" spc="5" i="1">
                <a:latin typeface="Arial"/>
                <a:cs typeface="Arial"/>
              </a:rPr>
              <a:t>(bit)</a:t>
            </a:r>
            <a:r>
              <a:rPr dirty="0" sz="2900" spc="5">
                <a:latin typeface="Microsoft JhengHei UI"/>
                <a:cs typeface="Microsoft JhengHei UI"/>
              </a:rPr>
              <a:t>，</a:t>
            </a:r>
            <a:r>
              <a:rPr dirty="0" sz="2900" spc="30">
                <a:latin typeface="Microsoft JhengHei UI"/>
                <a:cs typeface="Microsoft JhengHei UI"/>
              </a:rPr>
              <a:t>数据发送速率为</a:t>
            </a:r>
            <a:r>
              <a:rPr dirty="0" sz="2900" spc="80">
                <a:latin typeface="Microsoft JhengHei UI"/>
                <a:cs typeface="Microsoft JhengHei UI"/>
              </a:rPr>
              <a:t> </a:t>
            </a:r>
            <a:r>
              <a:rPr dirty="0" sz="2900" spc="25" i="1">
                <a:latin typeface="Arial"/>
                <a:cs typeface="Arial"/>
              </a:rPr>
              <a:t>C</a:t>
            </a:r>
            <a:r>
              <a:rPr dirty="0" sz="2900" i="1">
                <a:latin typeface="Arial"/>
                <a:cs typeface="Arial"/>
              </a:rPr>
              <a:t> </a:t>
            </a:r>
            <a:r>
              <a:rPr dirty="0" sz="2900" spc="5" i="1">
                <a:latin typeface="Arial"/>
                <a:cs typeface="Arial"/>
              </a:rPr>
              <a:t>(bit/s)</a:t>
            </a:r>
            <a:r>
              <a:rPr dirty="0" sz="2900" spc="5">
                <a:latin typeface="Microsoft JhengHei UI"/>
                <a:cs typeface="Microsoft JhengHei UI"/>
              </a:rPr>
              <a:t>，</a:t>
            </a:r>
            <a:r>
              <a:rPr dirty="0" sz="2900" spc="30">
                <a:latin typeface="Microsoft JhengHei UI"/>
                <a:cs typeface="Microsoft JhengHei UI"/>
              </a:rPr>
              <a:t>则帧的发送时间为</a:t>
            </a:r>
            <a:r>
              <a:rPr dirty="0" sz="2900" spc="0"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4713475"/>
            <a:ext cx="12382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0740" y="4656836"/>
            <a:ext cx="2307590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00" spc="5" i="1">
                <a:latin typeface="Arial"/>
                <a:cs typeface="Arial"/>
              </a:rPr>
              <a:t>T</a:t>
            </a:r>
            <a:r>
              <a:rPr dirty="0" baseline="-5698" sz="2925" spc="7" i="1">
                <a:latin typeface="Arial"/>
                <a:cs typeface="Arial"/>
              </a:rPr>
              <a:t>0</a:t>
            </a:r>
            <a:r>
              <a:rPr dirty="0" baseline="-5698" sz="2925" spc="-30" i="1">
                <a:latin typeface="Arial"/>
                <a:cs typeface="Arial"/>
              </a:rPr>
              <a:t> </a:t>
            </a:r>
            <a:r>
              <a:rPr dirty="0" sz="2900" spc="15">
                <a:latin typeface="Arial"/>
                <a:cs typeface="Arial"/>
              </a:rPr>
              <a:t>=</a:t>
            </a:r>
            <a:r>
              <a:rPr dirty="0" sz="2900" spc="-25">
                <a:latin typeface="Arial"/>
                <a:cs typeface="Arial"/>
              </a:rPr>
              <a:t> </a:t>
            </a:r>
            <a:r>
              <a:rPr dirty="0" sz="2900" spc="10" i="1">
                <a:latin typeface="Arial"/>
                <a:cs typeface="Arial"/>
              </a:rPr>
              <a:t>L/C</a:t>
            </a:r>
            <a:r>
              <a:rPr dirty="0" sz="2900" spc="-25" i="1">
                <a:latin typeface="Arial"/>
                <a:cs typeface="Arial"/>
              </a:rPr>
              <a:t> </a:t>
            </a:r>
            <a:r>
              <a:rPr dirty="0" sz="2900" spc="5" i="1">
                <a:latin typeface="Arial"/>
                <a:cs typeface="Arial"/>
              </a:rPr>
              <a:t>(s)</a:t>
            </a:r>
            <a:r>
              <a:rPr dirty="0" sz="2900" spc="30">
                <a:latin typeface="Microsoft JhengHei UI"/>
                <a:cs typeface="Microsoft JhengHei UI"/>
              </a:rPr>
              <a:t>。</a:t>
            </a:r>
            <a:endParaRPr sz="29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199292" y="874128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 h="0">
                <a:moveTo>
                  <a:pt x="0" y="0"/>
                </a:moveTo>
                <a:lnTo>
                  <a:pt x="212752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706099" y="8741280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 h="0">
                <a:moveTo>
                  <a:pt x="0" y="0"/>
                </a:moveTo>
                <a:lnTo>
                  <a:pt x="20187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401576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616050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23153" y="7793770"/>
            <a:ext cx="474980" cy="0"/>
          </a:xfrm>
          <a:custGeom>
            <a:avLst/>
            <a:gdLst/>
            <a:ahLst/>
            <a:cxnLst/>
            <a:rect l="l" t="t" r="r" b="b"/>
            <a:pathLst>
              <a:path w="474979" h="0">
                <a:moveTo>
                  <a:pt x="0" y="0"/>
                </a:moveTo>
                <a:lnTo>
                  <a:pt x="474810" y="0"/>
                </a:lnTo>
              </a:path>
            </a:pathLst>
          </a:custGeom>
          <a:ln w="52354">
            <a:solidFill>
              <a:srgbClr val="41414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582331" y="8741280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5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745872" y="8741280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 h="0">
                <a:moveTo>
                  <a:pt x="0" y="0"/>
                </a:moveTo>
                <a:lnTo>
                  <a:pt x="31843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14217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655823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699990" y="874128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2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820372" y="8741280"/>
            <a:ext cx="346710" cy="0"/>
          </a:xfrm>
          <a:custGeom>
            <a:avLst/>
            <a:gdLst/>
            <a:ahLst/>
            <a:cxnLst/>
            <a:rect l="l" t="t" r="r" b="b"/>
            <a:pathLst>
              <a:path w="346709" h="0">
                <a:moveTo>
                  <a:pt x="0" y="0"/>
                </a:moveTo>
                <a:lnTo>
                  <a:pt x="346512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975244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730322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05765" y="8741280"/>
            <a:ext cx="389890" cy="0"/>
          </a:xfrm>
          <a:custGeom>
            <a:avLst/>
            <a:gdLst/>
            <a:ahLst/>
            <a:cxnLst/>
            <a:rect l="l" t="t" r="r" b="b"/>
            <a:pathLst>
              <a:path w="389890" h="0">
                <a:moveTo>
                  <a:pt x="0" y="0"/>
                </a:moveTo>
                <a:lnTo>
                  <a:pt x="389535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529958" y="8741280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 h="0">
                <a:moveTo>
                  <a:pt x="0" y="0"/>
                </a:moveTo>
                <a:lnTo>
                  <a:pt x="29853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84831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439908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407552" y="6178841"/>
            <a:ext cx="0" cy="708025"/>
          </a:xfrm>
          <a:custGeom>
            <a:avLst/>
            <a:gdLst/>
            <a:ahLst/>
            <a:cxnLst/>
            <a:rect l="l" t="t" r="r" b="b"/>
            <a:pathLst>
              <a:path w="0" h="708025">
                <a:moveTo>
                  <a:pt x="0" y="707831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958433" y="6178841"/>
            <a:ext cx="0" cy="708025"/>
          </a:xfrm>
          <a:custGeom>
            <a:avLst/>
            <a:gdLst/>
            <a:ahLst/>
            <a:cxnLst/>
            <a:rect l="l" t="t" r="r" b="b"/>
            <a:pathLst>
              <a:path w="0" h="708025">
                <a:moveTo>
                  <a:pt x="0" y="707831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958360" y="6511815"/>
            <a:ext cx="1762760" cy="0"/>
          </a:xfrm>
          <a:custGeom>
            <a:avLst/>
            <a:gdLst/>
            <a:ahLst/>
            <a:cxnLst/>
            <a:rect l="l" t="t" r="r" b="b"/>
            <a:pathLst>
              <a:path w="1762759" h="0">
                <a:moveTo>
                  <a:pt x="0" y="0"/>
                </a:moveTo>
                <a:lnTo>
                  <a:pt x="176238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476134" y="6511815"/>
            <a:ext cx="1888489" cy="0"/>
          </a:xfrm>
          <a:custGeom>
            <a:avLst/>
            <a:gdLst/>
            <a:ahLst/>
            <a:cxnLst/>
            <a:rect l="l" t="t" r="r" b="b"/>
            <a:pathLst>
              <a:path w="1888490" h="0">
                <a:moveTo>
                  <a:pt x="0" y="0"/>
                </a:moveTo>
                <a:lnTo>
                  <a:pt x="188803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710273" y="646155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386084" y="646155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064358" y="653275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25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112008" y="6532757"/>
            <a:ext cx="1724660" cy="0"/>
          </a:xfrm>
          <a:custGeom>
            <a:avLst/>
            <a:gdLst/>
            <a:ahLst/>
            <a:cxnLst/>
            <a:rect l="l" t="t" r="r" b="b"/>
            <a:pathLst>
              <a:path w="1724659" h="0">
                <a:moveTo>
                  <a:pt x="0" y="0"/>
                </a:moveTo>
                <a:lnTo>
                  <a:pt x="172463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346153" y="648249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021960" y="648249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232394" y="8741280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69" h="0">
                <a:moveTo>
                  <a:pt x="0" y="0"/>
                </a:moveTo>
                <a:lnTo>
                  <a:pt x="2261773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038011" y="8741280"/>
            <a:ext cx="1724660" cy="0"/>
          </a:xfrm>
          <a:custGeom>
            <a:avLst/>
            <a:gdLst/>
            <a:ahLst/>
            <a:cxnLst/>
            <a:rect l="l" t="t" r="r" b="b"/>
            <a:pathLst>
              <a:path w="1724659" h="0">
                <a:moveTo>
                  <a:pt x="0" y="0"/>
                </a:moveTo>
                <a:lnTo>
                  <a:pt x="172463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483698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947961" y="869101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151888" y="8312742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210981" y="9445307"/>
            <a:ext cx="3178175" cy="0"/>
          </a:xfrm>
          <a:custGeom>
            <a:avLst/>
            <a:gdLst/>
            <a:ahLst/>
            <a:cxnLst/>
            <a:rect l="l" t="t" r="r" b="b"/>
            <a:pathLst>
              <a:path w="3178175" h="0">
                <a:moveTo>
                  <a:pt x="0" y="0"/>
                </a:moveTo>
                <a:lnTo>
                  <a:pt x="3178099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06847" y="9445307"/>
            <a:ext cx="3178175" cy="0"/>
          </a:xfrm>
          <a:custGeom>
            <a:avLst/>
            <a:gdLst/>
            <a:ahLst/>
            <a:cxnLst/>
            <a:rect l="l" t="t" r="r" b="b"/>
            <a:pathLst>
              <a:path w="3178175" h="0">
                <a:moveTo>
                  <a:pt x="0" y="0"/>
                </a:moveTo>
                <a:lnTo>
                  <a:pt x="317809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378613" y="939504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416796" y="939504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6560911" y="6181399"/>
          <a:ext cx="12617450" cy="3476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6455"/>
                <a:gridCol w="1351280"/>
                <a:gridCol w="1351280"/>
                <a:gridCol w="1504314"/>
                <a:gridCol w="1335405"/>
                <a:gridCol w="4681855"/>
                <a:gridCol w="858520"/>
                <a:gridCol w="689609"/>
              </a:tblGrid>
              <a:tr h="1016000">
                <a:tc gridSpan="7">
                  <a:txBody>
                    <a:bodyPr/>
                    <a:lstStyle/>
                    <a:p>
                      <a:pPr marL="2861945">
                        <a:lnSpc>
                          <a:spcPct val="100000"/>
                        </a:lnSpc>
                        <a:spcBef>
                          <a:spcPts val="790"/>
                        </a:spcBef>
                        <a:tabLst>
                          <a:tab pos="8334375" algn="l"/>
                        </a:tabLst>
                      </a:pPr>
                      <a:r>
                        <a:rPr dirty="0" sz="2850" spc="30">
                          <a:latin typeface="Microsoft JhengHei UI"/>
                          <a:cs typeface="Microsoft JhengHei UI"/>
                        </a:rPr>
                        <a:t>发⽣碰撞	</a:t>
                      </a:r>
                      <a:r>
                        <a:rPr dirty="0" baseline="-2923" sz="4275" spc="44">
                          <a:latin typeface="Microsoft JhengHei UI"/>
                          <a:cs typeface="Microsoft JhengHei UI"/>
                        </a:rPr>
                        <a:t>占⽤期</a:t>
                      </a:r>
                      <a:endParaRPr baseline="-2923" sz="4275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0330">
                    <a:lnR w="28575">
                      <a:solidFill>
                        <a:srgbClr val="414141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r" marR="56515">
                        <a:lnSpc>
                          <a:spcPct val="100000"/>
                        </a:lnSpc>
                        <a:spcBef>
                          <a:spcPts val="2275"/>
                        </a:spcBef>
                      </a:pPr>
                      <a:r>
                        <a:rPr dirty="0" sz="2850" i="1">
                          <a:latin typeface="Arial"/>
                          <a:cs typeface="Arial"/>
                        </a:rPr>
                        <a:t>t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</a:tr>
              <a:tr h="1221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414141"/>
                      </a:solidFill>
                      <a:prstDash val="solid"/>
                    </a:lnR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 marR="71755">
                        <a:lnSpc>
                          <a:spcPct val="100000"/>
                        </a:lnSpc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争⽤期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175">
                    <a:lnL w="38100">
                      <a:solidFill>
                        <a:srgbClr val="414141"/>
                      </a:solidFill>
                      <a:prstDash val="solid"/>
                    </a:lnL>
                    <a:lnR w="38100">
                      <a:solidFill>
                        <a:srgbClr val="414141"/>
                      </a:solidFill>
                      <a:prstDash val="solid"/>
                    </a:lnR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 marR="62230">
                        <a:lnSpc>
                          <a:spcPct val="100000"/>
                        </a:lnSpc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争⽤期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175">
                    <a:lnL w="38100">
                      <a:solidFill>
                        <a:srgbClr val="414141"/>
                      </a:solidFill>
                      <a:prstDash val="solid"/>
                    </a:lnL>
                    <a:lnR w="38100">
                      <a:solidFill>
                        <a:srgbClr val="414141"/>
                      </a:solidFill>
                      <a:prstDash val="solid"/>
                    </a:lnR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14141"/>
                      </a:solidFill>
                      <a:prstDash val="solid"/>
                    </a:lnL>
                    <a:lnR w="38100">
                      <a:solidFill>
                        <a:srgbClr val="414141"/>
                      </a:solidFill>
                      <a:prstDash val="solid"/>
                    </a:lnR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争⽤期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175">
                    <a:lnL w="38100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6515">
                        <a:lnSpc>
                          <a:spcPct val="100000"/>
                        </a:lnSpc>
                        <a:spcBef>
                          <a:spcPts val="2555"/>
                        </a:spcBef>
                      </a:pPr>
                      <a:r>
                        <a:rPr dirty="0" sz="3300" spc="-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发 送 成</a:t>
                      </a:r>
                      <a:r>
                        <a:rPr dirty="0" sz="3300" spc="254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 </a:t>
                      </a:r>
                      <a:r>
                        <a:rPr dirty="0" sz="3300" spc="-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功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24485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T w="28575">
                      <a:solidFill>
                        <a:srgbClr val="414141"/>
                      </a:solidFill>
                      <a:prstDash val="solid"/>
                    </a:lnT>
                    <a:lnB w="76200">
                      <a:solidFill>
                        <a:srgbClr val="414141"/>
                      </a:solidFill>
                      <a:prstDash val="soli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B w="53975">
                      <a:solidFill>
                        <a:srgbClr val="414141"/>
                      </a:solidFill>
                      <a:prstDash val="solid"/>
                    </a:lnB>
                  </a:tcPr>
                </a:tc>
              </a:tr>
              <a:tr h="67564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414141"/>
                      </a:solidFill>
                      <a:prstDash val="solid"/>
                    </a:lnR>
                    <a:lnT w="539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3429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450" spc="185" b="1" i="1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2τ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T w="539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6032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2450" spc="185" b="1" i="1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2τ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811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T w="539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T w="539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2450" spc="185" b="1" i="1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2τ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811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T w="53975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58864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2450" spc="-5" b="1" i="1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baseline="-6459" sz="3225" spc="-7" b="1" i="1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baseline="-6459" sz="3225">
                        <a:latin typeface="Arial"/>
                        <a:cs typeface="Arial"/>
                      </a:endParaRPr>
                    </a:p>
                  </a:txBody>
                  <a:tcPr marL="0" marR="0" marB="0" marT="102235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T w="76200">
                      <a:solidFill>
                        <a:srgbClr val="4141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2450" b="1" i="1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τ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7945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  <a:lnT w="53975">
                      <a:solidFill>
                        <a:srgbClr val="414141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T w="53975">
                      <a:solidFill>
                        <a:srgbClr val="414141"/>
                      </a:solidFill>
                      <a:prstDash val="solid"/>
                    </a:lnT>
                  </a:tcPr>
                </a:tc>
              </a:tr>
              <a:tr h="5619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414141"/>
                      </a:solidFill>
                      <a:prstDash val="solid"/>
                    </a:lnR>
                    <a:lnT w="53975">
                      <a:solidFill>
                        <a:srgbClr val="414141"/>
                      </a:solidFill>
                      <a:prstDash val="solid"/>
                    </a:lnT>
                  </a:tcPr>
                </a:tc>
                <a:tc gridSpan="6">
                  <a:txBody>
                    <a:bodyPr/>
                    <a:lstStyle/>
                    <a:p>
                      <a:pPr marL="333629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成功发送⼀个帧所需的平均时间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09855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414141"/>
                      </a:solidFill>
                      <a:prstDash val="solid"/>
                    </a:lnL>
                    <a:lnT w="53975">
                      <a:solidFill>
                        <a:srgbClr val="414141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1169077" y="2690343"/>
            <a:ext cx="3994150" cy="41503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集线器组⽹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10BASE-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信道利⽤率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29793" y="715916"/>
            <a:ext cx="42449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参数</a:t>
            </a:r>
            <a:r>
              <a:rPr dirty="0" spc="80"/>
              <a:t> </a:t>
            </a:r>
            <a:r>
              <a:rPr dirty="0" spc="285">
                <a:latin typeface="Arial"/>
                <a:cs typeface="Arial"/>
              </a:rPr>
              <a:t>α</a:t>
            </a:r>
            <a:r>
              <a:rPr dirty="0" spc="-45">
                <a:latin typeface="Arial"/>
                <a:cs typeface="Arial"/>
              </a:rPr>
              <a:t> </a:t>
            </a:r>
            <a:r>
              <a:rPr dirty="0" spc="10"/>
              <a:t>与利⽤率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371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2917825"/>
          </a:xfrm>
          <a:custGeom>
            <a:avLst/>
            <a:gdLst/>
            <a:ahLst/>
            <a:cxnLst/>
            <a:rect l="l" t="t" r="r" b="b"/>
            <a:pathLst>
              <a:path w="12963525" h="29178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659456"/>
                </a:lnTo>
                <a:lnTo>
                  <a:pt x="197" y="2710826"/>
                </a:lnTo>
                <a:lnTo>
                  <a:pt x="1581" y="2752253"/>
                </a:lnTo>
                <a:lnTo>
                  <a:pt x="12649" y="2810961"/>
                </a:lnTo>
                <a:lnTo>
                  <a:pt x="49226" y="2868375"/>
                </a:lnTo>
                <a:lnTo>
                  <a:pt x="106640" y="2904952"/>
                </a:lnTo>
                <a:lnTo>
                  <a:pt x="165348" y="2916021"/>
                </a:lnTo>
                <a:lnTo>
                  <a:pt x="206776" y="2917404"/>
                </a:lnTo>
                <a:lnTo>
                  <a:pt x="258146" y="2917602"/>
                </a:lnTo>
                <a:lnTo>
                  <a:pt x="12705299" y="2917602"/>
                </a:lnTo>
                <a:lnTo>
                  <a:pt x="12756671" y="2917404"/>
                </a:lnTo>
                <a:lnTo>
                  <a:pt x="12798099" y="2916021"/>
                </a:lnTo>
                <a:lnTo>
                  <a:pt x="12856802" y="2904952"/>
                </a:lnTo>
                <a:lnTo>
                  <a:pt x="12914218" y="2868375"/>
                </a:lnTo>
                <a:lnTo>
                  <a:pt x="12950799" y="2810961"/>
                </a:lnTo>
                <a:lnTo>
                  <a:pt x="12961867" y="2752253"/>
                </a:lnTo>
                <a:lnTo>
                  <a:pt x="12963250" y="2710826"/>
                </a:lnTo>
                <a:lnTo>
                  <a:pt x="12963448" y="265945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2917825"/>
          </a:xfrm>
          <a:custGeom>
            <a:avLst/>
            <a:gdLst/>
            <a:ahLst/>
            <a:cxnLst/>
            <a:rect l="l" t="t" r="r" b="b"/>
            <a:pathLst>
              <a:path w="12963525" h="29178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659456"/>
                </a:lnTo>
                <a:lnTo>
                  <a:pt x="12963250" y="2710826"/>
                </a:lnTo>
                <a:lnTo>
                  <a:pt x="12961867" y="2752253"/>
                </a:lnTo>
                <a:lnTo>
                  <a:pt x="12950799" y="2810961"/>
                </a:lnTo>
                <a:lnTo>
                  <a:pt x="12914218" y="2868375"/>
                </a:lnTo>
                <a:lnTo>
                  <a:pt x="12856802" y="2904952"/>
                </a:lnTo>
                <a:lnTo>
                  <a:pt x="12798099" y="2916021"/>
                </a:lnTo>
                <a:lnTo>
                  <a:pt x="12756671" y="2917404"/>
                </a:lnTo>
                <a:lnTo>
                  <a:pt x="12705299" y="2917602"/>
                </a:lnTo>
                <a:lnTo>
                  <a:pt x="258145" y="2917602"/>
                </a:lnTo>
                <a:lnTo>
                  <a:pt x="206775" y="2917404"/>
                </a:lnTo>
                <a:lnTo>
                  <a:pt x="165348" y="2916021"/>
                </a:lnTo>
                <a:lnTo>
                  <a:pt x="106640" y="2904952"/>
                </a:lnTo>
                <a:lnTo>
                  <a:pt x="49226" y="2868375"/>
                </a:lnTo>
                <a:lnTo>
                  <a:pt x="12650" y="2810961"/>
                </a:lnTo>
                <a:lnTo>
                  <a:pt x="1581" y="2752253"/>
                </a:lnTo>
                <a:lnTo>
                  <a:pt x="197" y="2710826"/>
                </a:lnTo>
                <a:lnTo>
                  <a:pt x="0" y="265945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0791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41687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573367"/>
            <a:ext cx="10840085" cy="184912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要提⾼以太⽹的信道利⽤率，就必须减⼩</a:t>
            </a:r>
            <a:r>
              <a:rPr dirty="0" sz="2850" spc="-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550" spc="165" i="1">
                <a:solidFill>
                  <a:srgbClr val="FF2600"/>
                </a:solidFill>
                <a:latin typeface="Arial"/>
                <a:cs typeface="Arial"/>
              </a:rPr>
              <a:t>τ</a:t>
            </a:r>
            <a:r>
              <a:rPr dirty="0" sz="3550" spc="-190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与</a:t>
            </a:r>
            <a:r>
              <a:rPr dirty="0" sz="285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0" i="1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dirty="0" baseline="-5847" sz="2850" spc="15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baseline="-5847" sz="28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之⽐。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ts val="4490"/>
              </a:lnSpc>
              <a:spcBef>
                <a:spcPts val="69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在以太⽹中定义了参数</a:t>
            </a:r>
            <a:r>
              <a:rPr dirty="0" sz="2850" spc="-60">
                <a:latin typeface="Microsoft JhengHei UI"/>
                <a:cs typeface="Microsoft JhengHei UI"/>
              </a:rPr>
              <a:t> </a:t>
            </a:r>
            <a:r>
              <a:rPr dirty="0" sz="3350" spc="60" i="1">
                <a:latin typeface="Arial"/>
                <a:cs typeface="Arial"/>
              </a:rPr>
              <a:t>α</a:t>
            </a:r>
            <a:r>
              <a:rPr dirty="0" sz="2850" spc="60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它是以太⽹单程端到端时延</a:t>
            </a:r>
            <a:r>
              <a:rPr dirty="0" sz="3550" spc="165" i="1">
                <a:latin typeface="Arial"/>
                <a:cs typeface="Arial"/>
              </a:rPr>
              <a:t>τ</a:t>
            </a:r>
            <a:r>
              <a:rPr dirty="0" sz="2850" spc="30">
                <a:latin typeface="Microsoft JhengHei UI"/>
                <a:cs typeface="Microsoft JhengHei UI"/>
              </a:rPr>
              <a:t>与帧的发送 时间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 i="1">
                <a:latin typeface="Arial"/>
                <a:cs typeface="Arial"/>
              </a:rPr>
              <a:t>T</a:t>
            </a:r>
            <a:r>
              <a:rPr dirty="0" baseline="-5847" sz="2850" spc="15">
                <a:latin typeface="Arial"/>
                <a:cs typeface="Arial"/>
              </a:rPr>
              <a:t>0</a:t>
            </a:r>
            <a:r>
              <a:rPr dirty="0" baseline="-5847" sz="285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之⽐：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894" y="7778177"/>
            <a:ext cx="138430" cy="4121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500" spc="5"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2894" y="8982610"/>
            <a:ext cx="138430" cy="4121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500" spc="5"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03364" y="5527865"/>
            <a:ext cx="10985500" cy="4491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90520">
              <a:lnSpc>
                <a:spcPct val="100000"/>
              </a:lnSpc>
              <a:spcBef>
                <a:spcPts val="95"/>
              </a:spcBef>
            </a:pPr>
            <a:r>
              <a:rPr dirty="0" sz="9650" spc="-180" i="1">
                <a:latin typeface="Arial"/>
                <a:cs typeface="Arial"/>
              </a:rPr>
              <a:t>α </a:t>
            </a:r>
            <a:r>
              <a:rPr dirty="0" sz="9650" spc="965">
                <a:latin typeface="Arial"/>
                <a:cs typeface="Arial"/>
              </a:rPr>
              <a:t>=</a:t>
            </a:r>
            <a:r>
              <a:rPr dirty="0" sz="9650" spc="150">
                <a:latin typeface="Arial"/>
                <a:cs typeface="Arial"/>
              </a:rPr>
              <a:t> </a:t>
            </a:r>
            <a:r>
              <a:rPr dirty="0" sz="9650" spc="30" i="1">
                <a:latin typeface="Arial"/>
                <a:cs typeface="Arial"/>
              </a:rPr>
              <a:t>τ</a:t>
            </a:r>
            <a:r>
              <a:rPr dirty="0" sz="9650" spc="30">
                <a:latin typeface="Arial"/>
                <a:cs typeface="Arial"/>
              </a:rPr>
              <a:t>/</a:t>
            </a:r>
            <a:r>
              <a:rPr dirty="0" sz="9650" spc="30" i="1">
                <a:latin typeface="Palatino Linotype"/>
                <a:cs typeface="Palatino Linotype"/>
              </a:rPr>
              <a:t>T</a:t>
            </a:r>
            <a:r>
              <a:rPr dirty="0" baseline="-19464" sz="10275" spc="44">
                <a:latin typeface="Arial"/>
                <a:cs typeface="Arial"/>
              </a:rPr>
              <a:t>0</a:t>
            </a:r>
            <a:endParaRPr baseline="-19464" sz="10275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90"/>
              </a:spcBef>
            </a:pPr>
            <a:r>
              <a:rPr dirty="0" sz="3350" spc="90" i="1">
                <a:latin typeface="Arial"/>
                <a:cs typeface="Arial"/>
              </a:rPr>
              <a:t>α</a:t>
            </a:r>
            <a:r>
              <a:rPr dirty="0" sz="3350" spc="-350" i="1"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→0</a:t>
            </a:r>
            <a:r>
              <a:rPr dirty="0" sz="2850" spc="2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表示⼀发⽣碰撞就⽴即可以检测出来，</a:t>
            </a:r>
            <a:r>
              <a:rPr dirty="0" sz="2850" spc="50">
                <a:latin typeface="Microsoft JhengHei UI"/>
                <a:cs typeface="Microsoft JhengHei UI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并⽴即停⽌发送，因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⽽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信道利⽤率很⾼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124100"/>
              </a:lnSpc>
              <a:spcBef>
                <a:spcPts val="10"/>
              </a:spcBef>
            </a:pPr>
            <a:r>
              <a:rPr dirty="0" sz="3350" spc="90" i="1">
                <a:latin typeface="Arial"/>
                <a:cs typeface="Arial"/>
              </a:rPr>
              <a:t>α</a:t>
            </a:r>
            <a:r>
              <a:rPr dirty="0" sz="3350" spc="-405" i="1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越⼤，争⽤期所占的⽐例增⼤，发⽣⼀次碰撞浪费许多信道资源，  使得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信道利⽤率降低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3994150" cy="41503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集线器组⽹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10BASE-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信道利⽤率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50238" y="715916"/>
            <a:ext cx="60039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对以太⽹参数</a:t>
            </a:r>
            <a:r>
              <a:rPr dirty="0" spc="85"/>
              <a:t> </a:t>
            </a:r>
            <a:r>
              <a:rPr dirty="0" spc="285">
                <a:latin typeface="Arial"/>
                <a:cs typeface="Arial"/>
              </a:rPr>
              <a:t>α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10"/>
              <a:t>的要求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705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910329"/>
          </a:xfrm>
          <a:custGeom>
            <a:avLst/>
            <a:gdLst/>
            <a:ahLst/>
            <a:cxnLst/>
            <a:rect l="l" t="t" r="r" b="b"/>
            <a:pathLst>
              <a:path w="12963525" h="391032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51556"/>
                </a:lnTo>
                <a:lnTo>
                  <a:pt x="197" y="3702926"/>
                </a:lnTo>
                <a:lnTo>
                  <a:pt x="1581" y="3744354"/>
                </a:lnTo>
                <a:lnTo>
                  <a:pt x="12649" y="3803062"/>
                </a:lnTo>
                <a:lnTo>
                  <a:pt x="49226" y="3860476"/>
                </a:lnTo>
                <a:lnTo>
                  <a:pt x="106640" y="3897053"/>
                </a:lnTo>
                <a:lnTo>
                  <a:pt x="165348" y="3908121"/>
                </a:lnTo>
                <a:lnTo>
                  <a:pt x="206776" y="3909505"/>
                </a:lnTo>
                <a:lnTo>
                  <a:pt x="258146" y="3909702"/>
                </a:lnTo>
                <a:lnTo>
                  <a:pt x="12705299" y="3909702"/>
                </a:lnTo>
                <a:lnTo>
                  <a:pt x="12756671" y="3909505"/>
                </a:lnTo>
                <a:lnTo>
                  <a:pt x="12798099" y="3908121"/>
                </a:lnTo>
                <a:lnTo>
                  <a:pt x="12856802" y="3897053"/>
                </a:lnTo>
                <a:lnTo>
                  <a:pt x="12914218" y="3860476"/>
                </a:lnTo>
                <a:lnTo>
                  <a:pt x="12950799" y="3803062"/>
                </a:lnTo>
                <a:lnTo>
                  <a:pt x="12961867" y="3744354"/>
                </a:lnTo>
                <a:lnTo>
                  <a:pt x="12963250" y="3702926"/>
                </a:lnTo>
                <a:lnTo>
                  <a:pt x="12963448" y="365155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910329"/>
          </a:xfrm>
          <a:custGeom>
            <a:avLst/>
            <a:gdLst/>
            <a:ahLst/>
            <a:cxnLst/>
            <a:rect l="l" t="t" r="r" b="b"/>
            <a:pathLst>
              <a:path w="12963525" h="391032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51556"/>
                </a:lnTo>
                <a:lnTo>
                  <a:pt x="12963250" y="3702926"/>
                </a:lnTo>
                <a:lnTo>
                  <a:pt x="12961867" y="3744354"/>
                </a:lnTo>
                <a:lnTo>
                  <a:pt x="12950799" y="3803062"/>
                </a:lnTo>
                <a:lnTo>
                  <a:pt x="12914218" y="3860476"/>
                </a:lnTo>
                <a:lnTo>
                  <a:pt x="12856802" y="3897053"/>
                </a:lnTo>
                <a:lnTo>
                  <a:pt x="12798099" y="3908121"/>
                </a:lnTo>
                <a:lnTo>
                  <a:pt x="12756671" y="3909505"/>
                </a:lnTo>
                <a:lnTo>
                  <a:pt x="12705299" y="3909702"/>
                </a:lnTo>
                <a:lnTo>
                  <a:pt x="258145" y="3909702"/>
                </a:lnTo>
                <a:lnTo>
                  <a:pt x="206775" y="3909505"/>
                </a:lnTo>
                <a:lnTo>
                  <a:pt x="165348" y="3908121"/>
                </a:lnTo>
                <a:lnTo>
                  <a:pt x="106640" y="3897053"/>
                </a:lnTo>
                <a:lnTo>
                  <a:pt x="49226" y="3860476"/>
                </a:lnTo>
                <a:lnTo>
                  <a:pt x="12650" y="3803062"/>
                </a:lnTo>
                <a:lnTo>
                  <a:pt x="1581" y="3744354"/>
                </a:lnTo>
                <a:lnTo>
                  <a:pt x="197" y="3702926"/>
                </a:lnTo>
                <a:lnTo>
                  <a:pt x="0" y="365155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9429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5794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115" y="2631181"/>
            <a:ext cx="8924290" cy="13957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4200"/>
              </a:lnSpc>
              <a:spcBef>
                <a:spcPts val="9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为提⾼利⽤率，以太⽹的参数</a:t>
            </a:r>
            <a:r>
              <a:rPr dirty="0" sz="2850" spc="-30">
                <a:latin typeface="Microsoft JhengHei UI"/>
                <a:cs typeface="Microsoft JhengHei UI"/>
              </a:rPr>
              <a:t> </a:t>
            </a:r>
            <a:r>
              <a:rPr dirty="0" sz="3350" spc="90" i="1">
                <a:latin typeface="Arial"/>
                <a:cs typeface="Arial"/>
              </a:rPr>
              <a:t>α</a:t>
            </a:r>
            <a:r>
              <a:rPr dirty="0" sz="3350" spc="-135" i="1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的值应当尽可能⼩些。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对以太⽹参数</a:t>
            </a:r>
            <a:r>
              <a:rPr dirty="0" sz="2850" spc="-114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50" spc="90" i="1">
                <a:solidFill>
                  <a:srgbClr val="FF2600"/>
                </a:solidFill>
                <a:latin typeface="Arial"/>
                <a:cs typeface="Arial"/>
              </a:rPr>
              <a:t>α</a:t>
            </a:r>
            <a:r>
              <a:rPr dirty="0" sz="3350" spc="-229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的要求是：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426461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4068" y="496176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84538" y="3989511"/>
            <a:ext cx="9854565" cy="1419860"/>
          </a:xfrm>
          <a:prstGeom prst="rect">
            <a:avLst/>
          </a:prstGeom>
        </p:spPr>
        <p:txBody>
          <a:bodyPr wrap="square" lIns="0" tIns="198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以太⽹的⻓度受到限制，否则</a:t>
            </a:r>
            <a:r>
              <a:rPr dirty="0" sz="2850" spc="-35">
                <a:latin typeface="Microsoft JhengHei UI"/>
                <a:cs typeface="Microsoft JhengHei UI"/>
              </a:rPr>
              <a:t> </a:t>
            </a:r>
            <a:r>
              <a:rPr dirty="0" sz="3350" spc="500" i="1">
                <a:latin typeface="Arial"/>
                <a:cs typeface="Arial"/>
              </a:rPr>
              <a:t>τ</a:t>
            </a:r>
            <a:r>
              <a:rPr dirty="0" sz="3350" spc="-95" i="1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的数值会太⼤；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以太⽹的帧⻓不能太短，否则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10" i="1">
                <a:latin typeface="Arial"/>
                <a:cs typeface="Arial"/>
              </a:rPr>
              <a:t>T</a:t>
            </a:r>
            <a:r>
              <a:rPr dirty="0" baseline="-5847" sz="2850" spc="15" i="1">
                <a:latin typeface="Arial"/>
                <a:cs typeface="Arial"/>
              </a:rPr>
              <a:t>0</a:t>
            </a:r>
            <a:r>
              <a:rPr dirty="0" baseline="-5847" sz="2850" spc="-15" i="1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的值会太⼩，使</a:t>
            </a:r>
            <a:r>
              <a:rPr dirty="0" sz="2850" spc="-15">
                <a:latin typeface="Microsoft JhengHei UI"/>
                <a:cs typeface="Microsoft JhengHei UI"/>
              </a:rPr>
              <a:t> </a:t>
            </a:r>
            <a:r>
              <a:rPr dirty="0" sz="3350" spc="90" i="1">
                <a:latin typeface="Arial"/>
                <a:cs typeface="Arial"/>
              </a:rPr>
              <a:t>α</a:t>
            </a:r>
            <a:r>
              <a:rPr dirty="0" sz="3350" spc="-110" i="1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值太⼤。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3994150" cy="41503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集线器组⽹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10BASE-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信道利⽤率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667" y="1887604"/>
            <a:ext cx="17470766" cy="5205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14670" y="2264555"/>
            <a:ext cx="16675100" cy="4410075"/>
          </a:xfrm>
          <a:custGeom>
            <a:avLst/>
            <a:gdLst/>
            <a:ahLst/>
            <a:cxnLst/>
            <a:rect l="l" t="t" r="r" b="b"/>
            <a:pathLst>
              <a:path w="16675100" h="4410075">
                <a:moveTo>
                  <a:pt x="16192993" y="0"/>
                </a:moveTo>
                <a:lnTo>
                  <a:pt x="481769" y="0"/>
                </a:lnTo>
                <a:lnTo>
                  <a:pt x="415648" y="109"/>
                </a:lnTo>
                <a:lnTo>
                  <a:pt x="358169" y="874"/>
                </a:lnTo>
                <a:lnTo>
                  <a:pt x="308545" y="2951"/>
                </a:lnTo>
                <a:lnTo>
                  <a:pt x="265992" y="6996"/>
                </a:lnTo>
                <a:lnTo>
                  <a:pt x="198955" y="23613"/>
                </a:lnTo>
                <a:lnTo>
                  <a:pt x="152246" y="45429"/>
                </a:lnTo>
                <a:lnTo>
                  <a:pt x="110519" y="74710"/>
                </a:lnTo>
                <a:lnTo>
                  <a:pt x="74601" y="110628"/>
                </a:lnTo>
                <a:lnTo>
                  <a:pt x="45320" y="152356"/>
                </a:lnTo>
                <a:lnTo>
                  <a:pt x="23504" y="199065"/>
                </a:lnTo>
                <a:lnTo>
                  <a:pt x="6887" y="266102"/>
                </a:lnTo>
                <a:lnTo>
                  <a:pt x="2842" y="308655"/>
                </a:lnTo>
                <a:lnTo>
                  <a:pt x="765" y="358278"/>
                </a:lnTo>
                <a:lnTo>
                  <a:pt x="0" y="415757"/>
                </a:lnTo>
                <a:lnTo>
                  <a:pt x="0" y="3994088"/>
                </a:lnTo>
                <a:lnTo>
                  <a:pt x="765" y="4051567"/>
                </a:lnTo>
                <a:lnTo>
                  <a:pt x="2842" y="4101191"/>
                </a:lnTo>
                <a:lnTo>
                  <a:pt x="6887" y="4143744"/>
                </a:lnTo>
                <a:lnTo>
                  <a:pt x="23504" y="4210781"/>
                </a:lnTo>
                <a:lnTo>
                  <a:pt x="45320" y="4257490"/>
                </a:lnTo>
                <a:lnTo>
                  <a:pt x="74601" y="4299218"/>
                </a:lnTo>
                <a:lnTo>
                  <a:pt x="110519" y="4335136"/>
                </a:lnTo>
                <a:lnTo>
                  <a:pt x="152246" y="4364416"/>
                </a:lnTo>
                <a:lnTo>
                  <a:pt x="198955" y="4386231"/>
                </a:lnTo>
                <a:lnTo>
                  <a:pt x="265992" y="4402849"/>
                </a:lnTo>
                <a:lnTo>
                  <a:pt x="308545" y="4406895"/>
                </a:lnTo>
                <a:lnTo>
                  <a:pt x="358169" y="4408972"/>
                </a:lnTo>
                <a:lnTo>
                  <a:pt x="415648" y="4409737"/>
                </a:lnTo>
                <a:lnTo>
                  <a:pt x="481769" y="4409846"/>
                </a:lnTo>
                <a:lnTo>
                  <a:pt x="16192993" y="4409846"/>
                </a:lnTo>
                <a:lnTo>
                  <a:pt x="16259110" y="4409737"/>
                </a:lnTo>
                <a:lnTo>
                  <a:pt x="16316588" y="4408972"/>
                </a:lnTo>
                <a:lnTo>
                  <a:pt x="16366210" y="4406895"/>
                </a:lnTo>
                <a:lnTo>
                  <a:pt x="16408763" y="4402849"/>
                </a:lnTo>
                <a:lnTo>
                  <a:pt x="16475801" y="4386231"/>
                </a:lnTo>
                <a:lnTo>
                  <a:pt x="16522509" y="4364416"/>
                </a:lnTo>
                <a:lnTo>
                  <a:pt x="16564237" y="4335136"/>
                </a:lnTo>
                <a:lnTo>
                  <a:pt x="16600156" y="4299218"/>
                </a:lnTo>
                <a:lnTo>
                  <a:pt x="16629437" y="4257490"/>
                </a:lnTo>
                <a:lnTo>
                  <a:pt x="16651251" y="4210781"/>
                </a:lnTo>
                <a:lnTo>
                  <a:pt x="16667867" y="4143744"/>
                </a:lnTo>
                <a:lnTo>
                  <a:pt x="16671912" y="4101191"/>
                </a:lnTo>
                <a:lnTo>
                  <a:pt x="16673989" y="4051567"/>
                </a:lnTo>
                <a:lnTo>
                  <a:pt x="16674754" y="3994088"/>
                </a:lnTo>
                <a:lnTo>
                  <a:pt x="16674754" y="415757"/>
                </a:lnTo>
                <a:lnTo>
                  <a:pt x="16673989" y="358278"/>
                </a:lnTo>
                <a:lnTo>
                  <a:pt x="16671912" y="308655"/>
                </a:lnTo>
                <a:lnTo>
                  <a:pt x="16667867" y="266102"/>
                </a:lnTo>
                <a:lnTo>
                  <a:pt x="16651251" y="199065"/>
                </a:lnTo>
                <a:lnTo>
                  <a:pt x="16629437" y="152356"/>
                </a:lnTo>
                <a:lnTo>
                  <a:pt x="16600156" y="110628"/>
                </a:lnTo>
                <a:lnTo>
                  <a:pt x="16564237" y="74710"/>
                </a:lnTo>
                <a:lnTo>
                  <a:pt x="16522509" y="45429"/>
                </a:lnTo>
                <a:lnTo>
                  <a:pt x="16475801" y="23613"/>
                </a:lnTo>
                <a:lnTo>
                  <a:pt x="16408763" y="6996"/>
                </a:lnTo>
                <a:lnTo>
                  <a:pt x="16366210" y="2951"/>
                </a:lnTo>
                <a:lnTo>
                  <a:pt x="16316588" y="874"/>
                </a:lnTo>
                <a:lnTo>
                  <a:pt x="16259110" y="109"/>
                </a:lnTo>
                <a:lnTo>
                  <a:pt x="161929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14561" y="2264555"/>
            <a:ext cx="16675100" cy="4410075"/>
          </a:xfrm>
          <a:custGeom>
            <a:avLst/>
            <a:gdLst/>
            <a:ahLst/>
            <a:cxnLst/>
            <a:rect l="l" t="t" r="r" b="b"/>
            <a:pathLst>
              <a:path w="16675100" h="4410075">
                <a:moveTo>
                  <a:pt x="481878" y="0"/>
                </a:moveTo>
                <a:lnTo>
                  <a:pt x="16193098" y="0"/>
                </a:lnTo>
                <a:lnTo>
                  <a:pt x="16259220" y="109"/>
                </a:lnTo>
                <a:lnTo>
                  <a:pt x="16316700" y="874"/>
                </a:lnTo>
                <a:lnTo>
                  <a:pt x="16366324" y="2951"/>
                </a:lnTo>
                <a:lnTo>
                  <a:pt x="16408878" y="6996"/>
                </a:lnTo>
                <a:lnTo>
                  <a:pt x="16475917" y="23614"/>
                </a:lnTo>
                <a:lnTo>
                  <a:pt x="16522624" y="45429"/>
                </a:lnTo>
                <a:lnTo>
                  <a:pt x="16564350" y="74710"/>
                </a:lnTo>
                <a:lnTo>
                  <a:pt x="16600267" y="110628"/>
                </a:lnTo>
                <a:lnTo>
                  <a:pt x="16629549" y="152355"/>
                </a:lnTo>
                <a:lnTo>
                  <a:pt x="16651367" y="199064"/>
                </a:lnTo>
                <a:lnTo>
                  <a:pt x="16667983" y="266102"/>
                </a:lnTo>
                <a:lnTo>
                  <a:pt x="16672027" y="308655"/>
                </a:lnTo>
                <a:lnTo>
                  <a:pt x="16674104" y="358278"/>
                </a:lnTo>
                <a:lnTo>
                  <a:pt x="16674869" y="415757"/>
                </a:lnTo>
                <a:lnTo>
                  <a:pt x="16674979" y="481878"/>
                </a:lnTo>
                <a:lnTo>
                  <a:pt x="16674979" y="3927967"/>
                </a:lnTo>
                <a:lnTo>
                  <a:pt x="16674869" y="3994088"/>
                </a:lnTo>
                <a:lnTo>
                  <a:pt x="16674104" y="4051567"/>
                </a:lnTo>
                <a:lnTo>
                  <a:pt x="16672027" y="4101191"/>
                </a:lnTo>
                <a:lnTo>
                  <a:pt x="16667983" y="4143744"/>
                </a:lnTo>
                <a:lnTo>
                  <a:pt x="16651367" y="4210781"/>
                </a:lnTo>
                <a:lnTo>
                  <a:pt x="16629549" y="4257490"/>
                </a:lnTo>
                <a:lnTo>
                  <a:pt x="16600267" y="4299218"/>
                </a:lnTo>
                <a:lnTo>
                  <a:pt x="16564350" y="4335136"/>
                </a:lnTo>
                <a:lnTo>
                  <a:pt x="16522624" y="4364416"/>
                </a:lnTo>
                <a:lnTo>
                  <a:pt x="16475917" y="4386231"/>
                </a:lnTo>
                <a:lnTo>
                  <a:pt x="16408878" y="4402849"/>
                </a:lnTo>
                <a:lnTo>
                  <a:pt x="16366324" y="4406894"/>
                </a:lnTo>
                <a:lnTo>
                  <a:pt x="16316700" y="4408971"/>
                </a:lnTo>
                <a:lnTo>
                  <a:pt x="16259220" y="4409736"/>
                </a:lnTo>
                <a:lnTo>
                  <a:pt x="16193098" y="4409845"/>
                </a:lnTo>
                <a:lnTo>
                  <a:pt x="481878" y="4409845"/>
                </a:lnTo>
                <a:lnTo>
                  <a:pt x="415757" y="4409736"/>
                </a:lnTo>
                <a:lnTo>
                  <a:pt x="358278" y="4408971"/>
                </a:lnTo>
                <a:lnTo>
                  <a:pt x="308655" y="4406894"/>
                </a:lnTo>
                <a:lnTo>
                  <a:pt x="266102" y="4402849"/>
                </a:lnTo>
                <a:lnTo>
                  <a:pt x="199064" y="4386231"/>
                </a:lnTo>
                <a:lnTo>
                  <a:pt x="152355" y="4364416"/>
                </a:lnTo>
                <a:lnTo>
                  <a:pt x="110628" y="4335136"/>
                </a:lnTo>
                <a:lnTo>
                  <a:pt x="74710" y="4299218"/>
                </a:lnTo>
                <a:lnTo>
                  <a:pt x="45429" y="4257490"/>
                </a:lnTo>
                <a:lnTo>
                  <a:pt x="23614" y="4210781"/>
                </a:lnTo>
                <a:lnTo>
                  <a:pt x="6996" y="4143744"/>
                </a:lnTo>
                <a:lnTo>
                  <a:pt x="2951" y="4101191"/>
                </a:lnTo>
                <a:lnTo>
                  <a:pt x="874" y="4051567"/>
                </a:lnTo>
                <a:lnTo>
                  <a:pt x="109" y="3994088"/>
                </a:lnTo>
                <a:lnTo>
                  <a:pt x="0" y="3927967"/>
                </a:lnTo>
                <a:lnTo>
                  <a:pt x="0" y="481878"/>
                </a:lnTo>
                <a:lnTo>
                  <a:pt x="109" y="415757"/>
                </a:lnTo>
                <a:lnTo>
                  <a:pt x="874" y="358278"/>
                </a:lnTo>
                <a:lnTo>
                  <a:pt x="2951" y="308655"/>
                </a:lnTo>
                <a:lnTo>
                  <a:pt x="6996" y="266102"/>
                </a:lnTo>
                <a:lnTo>
                  <a:pt x="23614" y="199064"/>
                </a:lnTo>
                <a:lnTo>
                  <a:pt x="45429" y="152355"/>
                </a:lnTo>
                <a:lnTo>
                  <a:pt x="74710" y="110628"/>
                </a:lnTo>
                <a:lnTo>
                  <a:pt x="110628" y="74710"/>
                </a:lnTo>
                <a:lnTo>
                  <a:pt x="152355" y="45429"/>
                </a:lnTo>
                <a:lnTo>
                  <a:pt x="199064" y="23614"/>
                </a:lnTo>
                <a:lnTo>
                  <a:pt x="266102" y="6996"/>
                </a:lnTo>
                <a:lnTo>
                  <a:pt x="308655" y="2951"/>
                </a:lnTo>
                <a:lnTo>
                  <a:pt x="358278" y="874"/>
                </a:lnTo>
                <a:lnTo>
                  <a:pt x="415757" y="109"/>
                </a:lnTo>
                <a:lnTo>
                  <a:pt x="48187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77365" y="2847187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7365" y="4971820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7835" y="2585919"/>
            <a:ext cx="14340840" cy="357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0010">
              <a:lnSpc>
                <a:spcPct val="1399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在理想化的情况下，以太⽹上的各站发送数据都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不会产⽣碰撞</a:t>
            </a:r>
            <a:r>
              <a:rPr dirty="0" sz="3300" spc="-5">
                <a:latin typeface="Microsoft JhengHei UI"/>
                <a:cs typeface="Microsoft JhengHei UI"/>
              </a:rPr>
              <a:t>（这显然已经不 </a:t>
            </a:r>
            <a:r>
              <a:rPr dirty="0" sz="3300" spc="-5">
                <a:latin typeface="Microsoft JhengHei UI"/>
                <a:cs typeface="Microsoft JhengHei UI"/>
              </a:rPr>
              <a:t>是</a:t>
            </a:r>
            <a:r>
              <a:rPr dirty="0" sz="3300" spc="8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CSMA/CD</a:t>
            </a:r>
            <a:r>
              <a:rPr dirty="0" sz="3300" spc="-5">
                <a:latin typeface="Microsoft JhengHei UI"/>
                <a:cs typeface="Microsoft JhengHei UI"/>
              </a:rPr>
              <a:t>，⽽是需要使⽤⼀种特殊的调度⽅法），即总线⼀旦空闲就有某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9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⼀个站⽴即发送数据。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ts val="5650"/>
              </a:lnSpc>
              <a:spcBef>
                <a:spcPts val="359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发送⼀帧占⽤线路的时间是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 i="1">
                <a:latin typeface="Arial"/>
                <a:cs typeface="Arial"/>
              </a:rPr>
              <a:t>T</a:t>
            </a:r>
            <a:r>
              <a:rPr dirty="0" baseline="-6313" sz="3300" spc="-7" i="1">
                <a:latin typeface="Arial"/>
                <a:cs typeface="Arial"/>
              </a:rPr>
              <a:t>0</a:t>
            </a:r>
            <a:r>
              <a:rPr dirty="0" baseline="-6313" sz="3300" spc="-15" i="1">
                <a:latin typeface="Arial"/>
                <a:cs typeface="Arial"/>
              </a:rPr>
              <a:t> </a:t>
            </a:r>
            <a:r>
              <a:rPr dirty="0" sz="3300" spc="-5" i="1">
                <a:latin typeface="Arial"/>
                <a:cs typeface="Arial"/>
              </a:rPr>
              <a:t>+</a:t>
            </a:r>
            <a:r>
              <a:rPr dirty="0" sz="3300" spc="-10" i="1">
                <a:latin typeface="Arial"/>
                <a:cs typeface="Arial"/>
              </a:rPr>
              <a:t> </a:t>
            </a:r>
            <a:r>
              <a:rPr dirty="0" sz="3300" spc="235" i="1">
                <a:latin typeface="Arial"/>
                <a:cs typeface="Arial"/>
              </a:rPr>
              <a:t>τ</a:t>
            </a:r>
            <a:r>
              <a:rPr dirty="0" sz="3300" spc="235">
                <a:latin typeface="Microsoft JhengHei UI"/>
                <a:cs typeface="Microsoft JhengHei UI"/>
              </a:rPr>
              <a:t>，</a:t>
            </a:r>
            <a:r>
              <a:rPr dirty="0" sz="3300" spc="-5">
                <a:latin typeface="Microsoft JhengHei UI"/>
                <a:cs typeface="Microsoft JhengHei UI"/>
              </a:rPr>
              <a:t>⽽帧本身的发送时间是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 i="1">
                <a:latin typeface="Arial"/>
                <a:cs typeface="Arial"/>
              </a:rPr>
              <a:t>T</a:t>
            </a:r>
            <a:r>
              <a:rPr dirty="0" baseline="-6313" sz="3300" spc="-7" i="1">
                <a:latin typeface="Arial"/>
                <a:cs typeface="Arial"/>
              </a:rPr>
              <a:t>0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理想情况下的 极限信道利⽤率</a:t>
            </a:r>
            <a:r>
              <a:rPr dirty="0" sz="3300" spc="8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 i="1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baseline="-6313" sz="3300" spc="-7" i="1">
                <a:solidFill>
                  <a:srgbClr val="FF2600"/>
                </a:solidFill>
                <a:latin typeface="Arial"/>
                <a:cs typeface="Arial"/>
              </a:rPr>
              <a:t>max</a:t>
            </a:r>
            <a:r>
              <a:rPr dirty="0" baseline="-6313" sz="3300" spc="-15" i="1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为：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385" y="8705387"/>
            <a:ext cx="17315180" cy="1475105"/>
          </a:xfrm>
          <a:prstGeom prst="rect">
            <a:avLst/>
          </a:prstGeom>
        </p:spPr>
        <p:txBody>
          <a:bodyPr wrap="square" lIns="0" tIns="234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只有当参数</a:t>
            </a:r>
            <a:r>
              <a:rPr dirty="0" sz="3300" spc="55">
                <a:latin typeface="Microsoft JhengHei UI"/>
                <a:cs typeface="Microsoft JhengHei UI"/>
              </a:rPr>
              <a:t> </a:t>
            </a:r>
            <a:r>
              <a:rPr dirty="0" sz="3350" spc="90" i="1">
                <a:latin typeface="Arial"/>
                <a:cs typeface="Arial"/>
              </a:rPr>
              <a:t>α</a:t>
            </a:r>
            <a:r>
              <a:rPr dirty="0" sz="3350" spc="-114" i="1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远⼩于</a:t>
            </a:r>
            <a:r>
              <a:rPr dirty="0" sz="3300" spc="-5">
                <a:latin typeface="Arial"/>
                <a:cs typeface="Arial"/>
              </a:rPr>
              <a:t>1</a:t>
            </a:r>
            <a:r>
              <a:rPr dirty="0" sz="3300" spc="-5">
                <a:latin typeface="Microsoft JhengHei UI"/>
                <a:cs typeface="Microsoft JhengHei UI"/>
              </a:rPr>
              <a:t>才能得到尽可能⾼的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极限信道利⽤</a:t>
            </a:r>
            <a:r>
              <a:rPr dirty="0" sz="3300" spc="-10">
                <a:solidFill>
                  <a:srgbClr val="FF2600"/>
                </a:solidFill>
                <a:latin typeface="Microsoft JhengHei UI"/>
                <a:cs typeface="Microsoft JhengHei UI"/>
              </a:rPr>
              <a:t>率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当以太⽹的利⽤率达到</a:t>
            </a:r>
            <a:r>
              <a:rPr dirty="0" sz="3300" spc="100"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30%</a:t>
            </a:r>
            <a:r>
              <a:rPr dirty="0" sz="3300" spc="-5">
                <a:latin typeface="Microsoft JhengHei UI"/>
                <a:cs typeface="Microsoft JhengHei UI"/>
              </a:rPr>
              <a:t>时就已经处于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重载状态</a:t>
            </a:r>
            <a:r>
              <a:rPr dirty="0" sz="3300" spc="-5">
                <a:latin typeface="Microsoft JhengHei UI"/>
                <a:cs typeface="Microsoft JhengHei UI"/>
              </a:rPr>
              <a:t>。很多的⽹络容量被⽹上的碰撞消耗掉了。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569805" y="715916"/>
            <a:ext cx="69646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信道利⽤率的最⼤值</a:t>
            </a:r>
            <a:r>
              <a:rPr dirty="0" spc="50"/>
              <a:t> </a:t>
            </a:r>
            <a:r>
              <a:rPr dirty="0" spc="5">
                <a:latin typeface="Arial"/>
                <a:cs typeface="Arial"/>
              </a:rPr>
              <a:t>Smax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84235" y="7413276"/>
            <a:ext cx="1697355" cy="7924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baseline="13888" sz="7500" spc="-217" i="1">
                <a:latin typeface="Palatino Linotype"/>
                <a:cs typeface="Palatino Linotype"/>
              </a:rPr>
              <a:t>S</a:t>
            </a:r>
            <a:r>
              <a:rPr dirty="0" sz="3550" spc="-145" i="1">
                <a:latin typeface="Palatino Linotype"/>
                <a:cs typeface="Palatino Linotype"/>
              </a:rPr>
              <a:t>max</a:t>
            </a:r>
            <a:r>
              <a:rPr dirty="0" sz="3550" spc="30" i="1">
                <a:latin typeface="Palatino Linotype"/>
                <a:cs typeface="Palatino Linotype"/>
              </a:rPr>
              <a:t> </a:t>
            </a:r>
            <a:r>
              <a:rPr dirty="0" baseline="13888" sz="7500" spc="787">
                <a:latin typeface="Arial"/>
                <a:cs typeface="Arial"/>
              </a:rPr>
              <a:t>=</a:t>
            </a:r>
            <a:endParaRPr baseline="13888" sz="7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45822" y="7743741"/>
            <a:ext cx="1673225" cy="0"/>
          </a:xfrm>
          <a:custGeom>
            <a:avLst/>
            <a:gdLst/>
            <a:ahLst/>
            <a:cxnLst/>
            <a:rect l="l" t="t" r="r" b="b"/>
            <a:pathLst>
              <a:path w="1673225" h="0">
                <a:moveTo>
                  <a:pt x="0" y="0"/>
                </a:moveTo>
                <a:lnTo>
                  <a:pt x="1673153" y="0"/>
                </a:lnTo>
              </a:path>
            </a:pathLst>
          </a:custGeom>
          <a:ln w="427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996993" y="6640419"/>
            <a:ext cx="3980179" cy="1884680"/>
          </a:xfrm>
          <a:prstGeom prst="rect">
            <a:avLst/>
          </a:prstGeom>
        </p:spPr>
        <p:txBody>
          <a:bodyPr wrap="square" lIns="0" tIns="179070" rIns="0" bIns="0" rtlCol="0" vert="horz">
            <a:spAutoFit/>
          </a:bodyPr>
          <a:lstStyle/>
          <a:p>
            <a:pPr marL="505459">
              <a:lnSpc>
                <a:spcPct val="100000"/>
              </a:lnSpc>
              <a:spcBef>
                <a:spcPts val="1410"/>
              </a:spcBef>
              <a:tabLst>
                <a:tab pos="1830705" algn="l"/>
                <a:tab pos="3046730" algn="l"/>
                <a:tab pos="3966845" algn="l"/>
              </a:tabLst>
            </a:pPr>
            <a:r>
              <a:rPr dirty="0" baseline="2222" sz="7500" spc="-472" i="1">
                <a:latin typeface="Palatino Linotype"/>
                <a:cs typeface="Palatino Linotype"/>
              </a:rPr>
              <a:t>T</a:t>
            </a:r>
            <a:r>
              <a:rPr dirty="0" baseline="-16431" sz="5325" spc="-472">
                <a:latin typeface="Arial"/>
                <a:cs typeface="Arial"/>
              </a:rPr>
              <a:t>0	</a:t>
            </a:r>
            <a:r>
              <a:rPr dirty="0" baseline="-39444" sz="7500" spc="787">
                <a:latin typeface="Arial"/>
                <a:cs typeface="Arial"/>
              </a:rPr>
              <a:t>=</a:t>
            </a:r>
            <a:r>
              <a:rPr dirty="0" u="heavy" sz="5000" spc="5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dirty="0" u="heavy" sz="5000" spc="-27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	</a:t>
            </a:r>
            <a:endParaRPr sz="5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2509520" algn="l"/>
              </a:tabLst>
            </a:pPr>
            <a:r>
              <a:rPr dirty="0" sz="5000" spc="-305" i="1">
                <a:latin typeface="Palatino Linotype"/>
                <a:cs typeface="Palatino Linotype"/>
              </a:rPr>
              <a:t>T</a:t>
            </a:r>
            <a:r>
              <a:rPr dirty="0" baseline="-17214" sz="5325" spc="-457">
                <a:latin typeface="Arial"/>
                <a:cs typeface="Arial"/>
              </a:rPr>
              <a:t>0</a:t>
            </a:r>
            <a:r>
              <a:rPr dirty="0" baseline="-17214" sz="5325" spc="-292">
                <a:latin typeface="Arial"/>
                <a:cs typeface="Arial"/>
              </a:rPr>
              <a:t> </a:t>
            </a:r>
            <a:r>
              <a:rPr dirty="0" sz="5000" spc="525">
                <a:latin typeface="Arial"/>
                <a:cs typeface="Arial"/>
              </a:rPr>
              <a:t>+</a:t>
            </a:r>
            <a:r>
              <a:rPr dirty="0" sz="5000" spc="-275">
                <a:latin typeface="Arial"/>
                <a:cs typeface="Arial"/>
              </a:rPr>
              <a:t> </a:t>
            </a:r>
            <a:r>
              <a:rPr dirty="0" sz="5000" spc="185" i="1">
                <a:latin typeface="Arial"/>
                <a:cs typeface="Arial"/>
              </a:rPr>
              <a:t>τ	</a:t>
            </a:r>
            <a:r>
              <a:rPr dirty="0" sz="5000" spc="-270">
                <a:latin typeface="Arial"/>
                <a:cs typeface="Arial"/>
              </a:rPr>
              <a:t>1 </a:t>
            </a:r>
            <a:r>
              <a:rPr dirty="0" sz="5000" spc="525">
                <a:latin typeface="Arial"/>
                <a:cs typeface="Arial"/>
              </a:rPr>
              <a:t>+</a:t>
            </a:r>
            <a:r>
              <a:rPr dirty="0" sz="5000" spc="-355">
                <a:latin typeface="Arial"/>
                <a:cs typeface="Arial"/>
              </a:rPr>
              <a:t> </a:t>
            </a:r>
            <a:r>
              <a:rPr dirty="0" sz="5000" spc="-80" i="1">
                <a:latin typeface="Arial"/>
                <a:cs typeface="Arial"/>
              </a:rPr>
              <a:t>α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3584" y="1790521"/>
            <a:ext cx="13759235" cy="2776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1980564"/>
          </a:xfrm>
          <a:custGeom>
            <a:avLst/>
            <a:gdLst/>
            <a:ahLst/>
            <a:cxnLst/>
            <a:rect l="l" t="t" r="r" b="b"/>
            <a:pathLst>
              <a:path w="12963525" h="198056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722093"/>
                </a:lnTo>
                <a:lnTo>
                  <a:pt x="197" y="1773462"/>
                </a:lnTo>
                <a:lnTo>
                  <a:pt x="1581" y="1814890"/>
                </a:lnTo>
                <a:lnTo>
                  <a:pt x="12649" y="1873598"/>
                </a:lnTo>
                <a:lnTo>
                  <a:pt x="49226" y="1931012"/>
                </a:lnTo>
                <a:lnTo>
                  <a:pt x="106640" y="1967589"/>
                </a:lnTo>
                <a:lnTo>
                  <a:pt x="165348" y="1978657"/>
                </a:lnTo>
                <a:lnTo>
                  <a:pt x="206776" y="1980041"/>
                </a:lnTo>
                <a:lnTo>
                  <a:pt x="258146" y="1980239"/>
                </a:lnTo>
                <a:lnTo>
                  <a:pt x="12705299" y="1980239"/>
                </a:lnTo>
                <a:lnTo>
                  <a:pt x="12756671" y="1980041"/>
                </a:lnTo>
                <a:lnTo>
                  <a:pt x="12798099" y="1978657"/>
                </a:lnTo>
                <a:lnTo>
                  <a:pt x="12856802" y="1967589"/>
                </a:lnTo>
                <a:lnTo>
                  <a:pt x="12914218" y="1931012"/>
                </a:lnTo>
                <a:lnTo>
                  <a:pt x="12950799" y="1873598"/>
                </a:lnTo>
                <a:lnTo>
                  <a:pt x="12961867" y="1814890"/>
                </a:lnTo>
                <a:lnTo>
                  <a:pt x="12963250" y="1773462"/>
                </a:lnTo>
                <a:lnTo>
                  <a:pt x="12963448" y="172209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1980564"/>
          </a:xfrm>
          <a:custGeom>
            <a:avLst/>
            <a:gdLst/>
            <a:ahLst/>
            <a:cxnLst/>
            <a:rect l="l" t="t" r="r" b="b"/>
            <a:pathLst>
              <a:path w="12963525" h="198056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722093"/>
                </a:lnTo>
                <a:lnTo>
                  <a:pt x="12963250" y="1773462"/>
                </a:lnTo>
                <a:lnTo>
                  <a:pt x="12961867" y="1814890"/>
                </a:lnTo>
                <a:lnTo>
                  <a:pt x="12950799" y="1873598"/>
                </a:lnTo>
                <a:lnTo>
                  <a:pt x="12914218" y="1931012"/>
                </a:lnTo>
                <a:lnTo>
                  <a:pt x="12856802" y="1967589"/>
                </a:lnTo>
                <a:lnTo>
                  <a:pt x="12798099" y="1978657"/>
                </a:lnTo>
                <a:lnTo>
                  <a:pt x="12756671" y="1980041"/>
                </a:lnTo>
                <a:lnTo>
                  <a:pt x="12705299" y="1980239"/>
                </a:lnTo>
                <a:lnTo>
                  <a:pt x="258145" y="1980239"/>
                </a:lnTo>
                <a:lnTo>
                  <a:pt x="206775" y="1980041"/>
                </a:lnTo>
                <a:lnTo>
                  <a:pt x="165348" y="1978657"/>
                </a:lnTo>
                <a:lnTo>
                  <a:pt x="106640" y="1967589"/>
                </a:lnTo>
                <a:lnTo>
                  <a:pt x="49226" y="1931012"/>
                </a:lnTo>
                <a:lnTo>
                  <a:pt x="12650" y="1873598"/>
                </a:lnTo>
                <a:lnTo>
                  <a:pt x="1581" y="1814890"/>
                </a:lnTo>
                <a:lnTo>
                  <a:pt x="197" y="1773462"/>
                </a:lnTo>
                <a:lnTo>
                  <a:pt x="0" y="172209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930356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7115" y="2870128"/>
            <a:ext cx="295783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信道的利⽤率：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9077" y="2690343"/>
            <a:ext cx="3994150" cy="41503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集线器组⽹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10BASE-</a:t>
            </a:r>
            <a:r>
              <a:rPr dirty="0" sz="3600" spc="5">
                <a:latin typeface="Arial"/>
                <a:cs typeface="Arial"/>
              </a:rPr>
              <a:t>T</a:t>
            </a:r>
            <a:r>
              <a:rPr dirty="0" sz="3600" spc="25">
                <a:latin typeface="Microsoft JhengHei UI"/>
                <a:cs typeface="Microsoft JhengHei UI"/>
              </a:rPr>
              <a:t>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集线器的特点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信道利⽤率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09629" y="4580437"/>
            <a:ext cx="3881754" cy="1496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650" spc="-180" i="1">
                <a:latin typeface="Arial"/>
                <a:cs typeface="Arial"/>
              </a:rPr>
              <a:t>α </a:t>
            </a:r>
            <a:r>
              <a:rPr dirty="0" sz="9650" spc="965">
                <a:latin typeface="Arial"/>
                <a:cs typeface="Arial"/>
              </a:rPr>
              <a:t>=</a:t>
            </a:r>
            <a:r>
              <a:rPr dirty="0" sz="9650" spc="80">
                <a:latin typeface="Arial"/>
                <a:cs typeface="Arial"/>
              </a:rPr>
              <a:t> </a:t>
            </a:r>
            <a:r>
              <a:rPr dirty="0" sz="9650" spc="285" i="1">
                <a:latin typeface="Arial"/>
                <a:cs typeface="Arial"/>
              </a:rPr>
              <a:t>τ</a:t>
            </a:r>
            <a:r>
              <a:rPr dirty="0" sz="9650" spc="285">
                <a:latin typeface="Arial"/>
                <a:cs typeface="Arial"/>
              </a:rPr>
              <a:t>/</a:t>
            </a:r>
            <a:r>
              <a:rPr dirty="0" sz="9650" spc="285" i="1">
                <a:latin typeface="Palatino Linotype"/>
                <a:cs typeface="Palatino Linotype"/>
              </a:rPr>
              <a:t>T</a:t>
            </a:r>
            <a:endParaRPr sz="965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22772" y="5241988"/>
            <a:ext cx="460375" cy="1069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850" spc="-390">
                <a:latin typeface="Arial"/>
                <a:cs typeface="Arial"/>
              </a:rPr>
              <a:t>0</a:t>
            </a:r>
            <a:endParaRPr sz="6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10705" y="7515392"/>
            <a:ext cx="2267585" cy="10560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13991" sz="10125" spc="-330" i="1">
                <a:latin typeface="Palatino Linotype"/>
                <a:cs typeface="Palatino Linotype"/>
              </a:rPr>
              <a:t>S</a:t>
            </a:r>
            <a:r>
              <a:rPr dirty="0" sz="4800" spc="-220" i="1">
                <a:latin typeface="Palatino Linotype"/>
                <a:cs typeface="Palatino Linotype"/>
              </a:rPr>
              <a:t>max</a:t>
            </a:r>
            <a:r>
              <a:rPr dirty="0" sz="4800" spc="65" i="1">
                <a:latin typeface="Palatino Linotype"/>
                <a:cs typeface="Palatino Linotype"/>
              </a:rPr>
              <a:t> </a:t>
            </a:r>
            <a:r>
              <a:rPr dirty="0" baseline="13991" sz="10125" spc="1019">
                <a:latin typeface="Arial"/>
                <a:cs typeface="Arial"/>
              </a:rPr>
              <a:t>=</a:t>
            </a:r>
            <a:endParaRPr baseline="13991" sz="10125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03927" y="7955252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69" h="0">
                <a:moveTo>
                  <a:pt x="0" y="0"/>
                </a:moveTo>
                <a:lnTo>
                  <a:pt x="2249156" y="0"/>
                </a:lnTo>
              </a:path>
            </a:pathLst>
          </a:custGeom>
          <a:ln w="575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3821821" y="7300738"/>
            <a:ext cx="614045" cy="10560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750" spc="680">
                <a:latin typeface="Arial"/>
                <a:cs typeface="Arial"/>
              </a:rPr>
              <a:t>=</a:t>
            </a:r>
            <a:endParaRPr sz="67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661176" y="7955252"/>
            <a:ext cx="2045335" cy="0"/>
          </a:xfrm>
          <a:custGeom>
            <a:avLst/>
            <a:gdLst/>
            <a:ahLst/>
            <a:cxnLst/>
            <a:rect l="l" t="t" r="r" b="b"/>
            <a:pathLst>
              <a:path w="2045334" h="0">
                <a:moveTo>
                  <a:pt x="0" y="0"/>
                </a:moveTo>
                <a:lnTo>
                  <a:pt x="2044733" y="0"/>
                </a:lnTo>
              </a:path>
            </a:pathLst>
          </a:custGeom>
          <a:ln w="575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377090" y="6403232"/>
            <a:ext cx="5255895" cy="2597785"/>
          </a:xfrm>
          <a:prstGeom prst="rect">
            <a:avLst/>
          </a:prstGeom>
        </p:spPr>
        <p:txBody>
          <a:bodyPr wrap="square" lIns="0" tIns="269240" rIns="0" bIns="0" rtlCol="0" vert="horz">
            <a:spAutoFit/>
          </a:bodyPr>
          <a:lstStyle/>
          <a:p>
            <a:pPr algn="ctr" marR="51435">
              <a:lnSpc>
                <a:spcPct val="100000"/>
              </a:lnSpc>
              <a:spcBef>
                <a:spcPts val="2120"/>
              </a:spcBef>
              <a:tabLst>
                <a:tab pos="3416300" algn="l"/>
              </a:tabLst>
            </a:pPr>
            <a:r>
              <a:rPr dirty="0" sz="6750" spc="-440" i="1">
                <a:latin typeface="Palatino Linotype"/>
                <a:cs typeface="Palatino Linotype"/>
              </a:rPr>
              <a:t>T</a:t>
            </a:r>
            <a:r>
              <a:rPr dirty="0" baseline="-19675" sz="7200" spc="-660">
                <a:latin typeface="Arial"/>
                <a:cs typeface="Arial"/>
              </a:rPr>
              <a:t>0	</a:t>
            </a:r>
            <a:r>
              <a:rPr dirty="0" baseline="-2469" sz="10125" spc="-562">
                <a:latin typeface="Arial"/>
                <a:cs typeface="Arial"/>
              </a:rPr>
              <a:t>1</a:t>
            </a:r>
            <a:endParaRPr baseline="-2469" sz="10125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25"/>
              </a:spcBef>
              <a:tabLst>
                <a:tab pos="3356610" algn="l"/>
              </a:tabLst>
            </a:pPr>
            <a:r>
              <a:rPr dirty="0" sz="6750" spc="-425" i="1">
                <a:latin typeface="Palatino Linotype"/>
                <a:cs typeface="Palatino Linotype"/>
              </a:rPr>
              <a:t>T</a:t>
            </a:r>
            <a:r>
              <a:rPr dirty="0" baseline="-17361" sz="7200" spc="-637">
                <a:latin typeface="Arial"/>
                <a:cs typeface="Arial"/>
              </a:rPr>
              <a:t>0</a:t>
            </a:r>
            <a:r>
              <a:rPr dirty="0" baseline="-17361" sz="7200" spc="-405">
                <a:latin typeface="Arial"/>
                <a:cs typeface="Arial"/>
              </a:rPr>
              <a:t> </a:t>
            </a:r>
            <a:r>
              <a:rPr dirty="0" sz="6750" spc="680">
                <a:latin typeface="Arial"/>
                <a:cs typeface="Arial"/>
              </a:rPr>
              <a:t>+</a:t>
            </a:r>
            <a:r>
              <a:rPr dirty="0" sz="6750" spc="-375">
                <a:latin typeface="Arial"/>
                <a:cs typeface="Arial"/>
              </a:rPr>
              <a:t> </a:t>
            </a:r>
            <a:r>
              <a:rPr dirty="0" sz="6750" spc="240" i="1">
                <a:latin typeface="Arial"/>
                <a:cs typeface="Arial"/>
              </a:rPr>
              <a:t>τ	</a:t>
            </a:r>
            <a:r>
              <a:rPr dirty="0" sz="6750" spc="-375">
                <a:latin typeface="Arial"/>
                <a:cs typeface="Arial"/>
              </a:rPr>
              <a:t>1 </a:t>
            </a:r>
            <a:r>
              <a:rPr dirty="0" sz="6750" spc="680">
                <a:latin typeface="Arial"/>
                <a:cs typeface="Arial"/>
              </a:rPr>
              <a:t>+</a:t>
            </a:r>
            <a:r>
              <a:rPr dirty="0" sz="6750" spc="-465">
                <a:latin typeface="Arial"/>
                <a:cs typeface="Arial"/>
              </a:rPr>
              <a:t> </a:t>
            </a:r>
            <a:r>
              <a:rPr dirty="0" sz="6750" spc="-120" i="1">
                <a:latin typeface="Arial"/>
                <a:cs typeface="Arial"/>
              </a:rPr>
              <a:t>α</a:t>
            </a:r>
            <a:endParaRPr sz="6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1050" y="762803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 h="0">
                <a:moveTo>
                  <a:pt x="0" y="0"/>
                </a:moveTo>
                <a:lnTo>
                  <a:pt x="102070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32895" y="7193490"/>
            <a:ext cx="571500" cy="869315"/>
          </a:xfrm>
          <a:custGeom>
            <a:avLst/>
            <a:gdLst/>
            <a:ahLst/>
            <a:cxnLst/>
            <a:rect l="l" t="t" r="r" b="b"/>
            <a:pathLst>
              <a:path w="571500" h="869315">
                <a:moveTo>
                  <a:pt x="285513" y="0"/>
                </a:moveTo>
                <a:lnTo>
                  <a:pt x="212959" y="14141"/>
                </a:lnTo>
                <a:lnTo>
                  <a:pt x="177887" y="31819"/>
                </a:lnTo>
                <a:lnTo>
                  <a:pt x="144261" y="56567"/>
                </a:lnTo>
                <a:lnTo>
                  <a:pt x="112562" y="88386"/>
                </a:lnTo>
                <a:lnTo>
                  <a:pt x="83274" y="127276"/>
                </a:lnTo>
                <a:lnTo>
                  <a:pt x="59481" y="168214"/>
                </a:lnTo>
                <a:lnTo>
                  <a:pt x="39654" y="212319"/>
                </a:lnTo>
                <a:lnTo>
                  <a:pt x="23792" y="259016"/>
                </a:lnTo>
                <a:lnTo>
                  <a:pt x="11896" y="307728"/>
                </a:lnTo>
                <a:lnTo>
                  <a:pt x="3965" y="357881"/>
                </a:lnTo>
                <a:lnTo>
                  <a:pt x="0" y="408897"/>
                </a:lnTo>
                <a:lnTo>
                  <a:pt x="0" y="460201"/>
                </a:lnTo>
                <a:lnTo>
                  <a:pt x="3965" y="511217"/>
                </a:lnTo>
                <a:lnTo>
                  <a:pt x="11896" y="561369"/>
                </a:lnTo>
                <a:lnTo>
                  <a:pt x="23792" y="610082"/>
                </a:lnTo>
                <a:lnTo>
                  <a:pt x="39654" y="656779"/>
                </a:lnTo>
                <a:lnTo>
                  <a:pt x="59481" y="700884"/>
                </a:lnTo>
                <a:lnTo>
                  <a:pt x="83274" y="741821"/>
                </a:lnTo>
                <a:lnTo>
                  <a:pt x="112562" y="780711"/>
                </a:lnTo>
                <a:lnTo>
                  <a:pt x="144261" y="812530"/>
                </a:lnTo>
                <a:lnTo>
                  <a:pt x="177887" y="837279"/>
                </a:lnTo>
                <a:lnTo>
                  <a:pt x="212959" y="854956"/>
                </a:lnTo>
                <a:lnTo>
                  <a:pt x="285513" y="869098"/>
                </a:lnTo>
                <a:lnTo>
                  <a:pt x="322030" y="865562"/>
                </a:lnTo>
                <a:lnTo>
                  <a:pt x="393138" y="837279"/>
                </a:lnTo>
                <a:lnTo>
                  <a:pt x="426764" y="812530"/>
                </a:lnTo>
                <a:lnTo>
                  <a:pt x="458463" y="780711"/>
                </a:lnTo>
                <a:lnTo>
                  <a:pt x="487751" y="741821"/>
                </a:lnTo>
                <a:lnTo>
                  <a:pt x="511544" y="700884"/>
                </a:lnTo>
                <a:lnTo>
                  <a:pt x="531371" y="656779"/>
                </a:lnTo>
                <a:lnTo>
                  <a:pt x="547233" y="610082"/>
                </a:lnTo>
                <a:lnTo>
                  <a:pt x="559130" y="561369"/>
                </a:lnTo>
                <a:lnTo>
                  <a:pt x="567061" y="511217"/>
                </a:lnTo>
                <a:lnTo>
                  <a:pt x="571026" y="460201"/>
                </a:lnTo>
                <a:lnTo>
                  <a:pt x="571026" y="408897"/>
                </a:lnTo>
                <a:lnTo>
                  <a:pt x="567061" y="357881"/>
                </a:lnTo>
                <a:lnTo>
                  <a:pt x="559130" y="307728"/>
                </a:lnTo>
                <a:lnTo>
                  <a:pt x="547233" y="259016"/>
                </a:lnTo>
                <a:lnTo>
                  <a:pt x="531371" y="212319"/>
                </a:lnTo>
                <a:lnTo>
                  <a:pt x="511544" y="168214"/>
                </a:lnTo>
                <a:lnTo>
                  <a:pt x="487751" y="127276"/>
                </a:lnTo>
                <a:lnTo>
                  <a:pt x="458463" y="88386"/>
                </a:lnTo>
                <a:lnTo>
                  <a:pt x="426764" y="56567"/>
                </a:lnTo>
                <a:lnTo>
                  <a:pt x="393138" y="31819"/>
                </a:lnTo>
                <a:lnTo>
                  <a:pt x="358066" y="14141"/>
                </a:lnTo>
                <a:lnTo>
                  <a:pt x="285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32895" y="7193491"/>
            <a:ext cx="571500" cy="869315"/>
          </a:xfrm>
          <a:custGeom>
            <a:avLst/>
            <a:gdLst/>
            <a:ahLst/>
            <a:cxnLst/>
            <a:rect l="l" t="t" r="r" b="b"/>
            <a:pathLst>
              <a:path w="571500" h="869315">
                <a:moveTo>
                  <a:pt x="487752" y="127276"/>
                </a:moveTo>
                <a:lnTo>
                  <a:pt x="511544" y="168214"/>
                </a:lnTo>
                <a:lnTo>
                  <a:pt x="531372" y="212319"/>
                </a:lnTo>
                <a:lnTo>
                  <a:pt x="547234" y="259016"/>
                </a:lnTo>
                <a:lnTo>
                  <a:pt x="559130" y="307728"/>
                </a:lnTo>
                <a:lnTo>
                  <a:pt x="567061" y="357880"/>
                </a:lnTo>
                <a:lnTo>
                  <a:pt x="571026" y="408897"/>
                </a:lnTo>
                <a:lnTo>
                  <a:pt x="571026" y="460201"/>
                </a:lnTo>
                <a:lnTo>
                  <a:pt x="567061" y="511217"/>
                </a:lnTo>
                <a:lnTo>
                  <a:pt x="559130" y="561369"/>
                </a:lnTo>
                <a:lnTo>
                  <a:pt x="547234" y="610082"/>
                </a:lnTo>
                <a:lnTo>
                  <a:pt x="531372" y="656778"/>
                </a:lnTo>
                <a:lnTo>
                  <a:pt x="511544" y="700884"/>
                </a:lnTo>
                <a:lnTo>
                  <a:pt x="487752" y="741821"/>
                </a:lnTo>
                <a:lnTo>
                  <a:pt x="458463" y="780711"/>
                </a:lnTo>
                <a:lnTo>
                  <a:pt x="426764" y="812530"/>
                </a:lnTo>
                <a:lnTo>
                  <a:pt x="393138" y="837279"/>
                </a:lnTo>
                <a:lnTo>
                  <a:pt x="358066" y="854956"/>
                </a:lnTo>
                <a:lnTo>
                  <a:pt x="285513" y="869098"/>
                </a:lnTo>
                <a:lnTo>
                  <a:pt x="248995" y="865562"/>
                </a:lnTo>
                <a:lnTo>
                  <a:pt x="177887" y="837279"/>
                </a:lnTo>
                <a:lnTo>
                  <a:pt x="144261" y="812530"/>
                </a:lnTo>
                <a:lnTo>
                  <a:pt x="112563" y="780711"/>
                </a:lnTo>
                <a:lnTo>
                  <a:pt x="83274" y="741821"/>
                </a:lnTo>
                <a:lnTo>
                  <a:pt x="59481" y="700884"/>
                </a:lnTo>
                <a:lnTo>
                  <a:pt x="39654" y="656778"/>
                </a:lnTo>
                <a:lnTo>
                  <a:pt x="23792" y="610082"/>
                </a:lnTo>
                <a:lnTo>
                  <a:pt x="11896" y="561369"/>
                </a:lnTo>
                <a:lnTo>
                  <a:pt x="3965" y="511217"/>
                </a:lnTo>
                <a:lnTo>
                  <a:pt x="0" y="460201"/>
                </a:lnTo>
                <a:lnTo>
                  <a:pt x="0" y="408897"/>
                </a:lnTo>
                <a:lnTo>
                  <a:pt x="3965" y="357880"/>
                </a:lnTo>
                <a:lnTo>
                  <a:pt x="11896" y="307728"/>
                </a:lnTo>
                <a:lnTo>
                  <a:pt x="23792" y="259016"/>
                </a:lnTo>
                <a:lnTo>
                  <a:pt x="39654" y="212319"/>
                </a:lnTo>
                <a:lnTo>
                  <a:pt x="59481" y="168214"/>
                </a:lnTo>
                <a:lnTo>
                  <a:pt x="83274" y="127276"/>
                </a:lnTo>
                <a:lnTo>
                  <a:pt x="112563" y="88386"/>
                </a:lnTo>
                <a:lnTo>
                  <a:pt x="144261" y="56567"/>
                </a:lnTo>
                <a:lnTo>
                  <a:pt x="177887" y="31819"/>
                </a:lnTo>
                <a:lnTo>
                  <a:pt x="212959" y="14141"/>
                </a:lnTo>
                <a:lnTo>
                  <a:pt x="285513" y="0"/>
                </a:lnTo>
                <a:lnTo>
                  <a:pt x="322031" y="3535"/>
                </a:lnTo>
                <a:lnTo>
                  <a:pt x="393138" y="31819"/>
                </a:lnTo>
                <a:lnTo>
                  <a:pt x="426764" y="56567"/>
                </a:lnTo>
                <a:lnTo>
                  <a:pt x="458463" y="88386"/>
                </a:lnTo>
                <a:lnTo>
                  <a:pt x="487752" y="12727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44087" y="7048997"/>
            <a:ext cx="9637162" cy="1452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26801" y="7184622"/>
            <a:ext cx="9072245" cy="887094"/>
          </a:xfrm>
          <a:custGeom>
            <a:avLst/>
            <a:gdLst/>
            <a:ahLst/>
            <a:cxnLst/>
            <a:rect l="l" t="t" r="r" b="b"/>
            <a:pathLst>
              <a:path w="9072244" h="887095">
                <a:moveTo>
                  <a:pt x="0" y="886834"/>
                </a:moveTo>
                <a:lnTo>
                  <a:pt x="9071734" y="886834"/>
                </a:lnTo>
                <a:lnTo>
                  <a:pt x="9071734" y="0"/>
                </a:lnTo>
                <a:lnTo>
                  <a:pt x="0" y="0"/>
                </a:lnTo>
                <a:lnTo>
                  <a:pt x="0" y="886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26801" y="7184621"/>
            <a:ext cx="9072245" cy="887094"/>
          </a:xfrm>
          <a:custGeom>
            <a:avLst/>
            <a:gdLst/>
            <a:ahLst/>
            <a:cxnLst/>
            <a:rect l="l" t="t" r="r" b="b"/>
            <a:pathLst>
              <a:path w="9072244" h="887095">
                <a:moveTo>
                  <a:pt x="0" y="0"/>
                </a:moveTo>
                <a:lnTo>
                  <a:pt x="9071734" y="0"/>
                </a:lnTo>
                <a:lnTo>
                  <a:pt x="9071734" y="886834"/>
                </a:lnTo>
                <a:lnTo>
                  <a:pt x="0" y="88683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978205" y="7057476"/>
            <a:ext cx="1166813" cy="1435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266666" y="7198336"/>
            <a:ext cx="589915" cy="859790"/>
          </a:xfrm>
          <a:custGeom>
            <a:avLst/>
            <a:gdLst/>
            <a:ahLst/>
            <a:cxnLst/>
            <a:rect l="l" t="t" r="r" b="b"/>
            <a:pathLst>
              <a:path w="589915" h="859790">
                <a:moveTo>
                  <a:pt x="294946" y="0"/>
                </a:moveTo>
                <a:lnTo>
                  <a:pt x="219996" y="13984"/>
                </a:lnTo>
                <a:lnTo>
                  <a:pt x="183766" y="31464"/>
                </a:lnTo>
                <a:lnTo>
                  <a:pt x="149029" y="55936"/>
                </a:lnTo>
                <a:lnTo>
                  <a:pt x="116285" y="87400"/>
                </a:lnTo>
                <a:lnTo>
                  <a:pt x="86029" y="125857"/>
                </a:lnTo>
                <a:lnTo>
                  <a:pt x="61449" y="166338"/>
                </a:lnTo>
                <a:lnTo>
                  <a:pt x="40966" y="209951"/>
                </a:lnTo>
                <a:lnTo>
                  <a:pt x="24579" y="256127"/>
                </a:lnTo>
                <a:lnTo>
                  <a:pt x="12289" y="304297"/>
                </a:lnTo>
                <a:lnTo>
                  <a:pt x="4096" y="353890"/>
                </a:lnTo>
                <a:lnTo>
                  <a:pt x="0" y="404337"/>
                </a:lnTo>
                <a:lnTo>
                  <a:pt x="0" y="455069"/>
                </a:lnTo>
                <a:lnTo>
                  <a:pt x="4096" y="505516"/>
                </a:lnTo>
                <a:lnTo>
                  <a:pt x="12289" y="555109"/>
                </a:lnTo>
                <a:lnTo>
                  <a:pt x="24579" y="603278"/>
                </a:lnTo>
                <a:lnTo>
                  <a:pt x="40966" y="649455"/>
                </a:lnTo>
                <a:lnTo>
                  <a:pt x="61449" y="693068"/>
                </a:lnTo>
                <a:lnTo>
                  <a:pt x="86029" y="733549"/>
                </a:lnTo>
                <a:lnTo>
                  <a:pt x="116285" y="772006"/>
                </a:lnTo>
                <a:lnTo>
                  <a:pt x="149029" y="803470"/>
                </a:lnTo>
                <a:lnTo>
                  <a:pt x="183766" y="827942"/>
                </a:lnTo>
                <a:lnTo>
                  <a:pt x="219996" y="845422"/>
                </a:lnTo>
                <a:lnTo>
                  <a:pt x="257222" y="855910"/>
                </a:lnTo>
                <a:lnTo>
                  <a:pt x="294946" y="859406"/>
                </a:lnTo>
                <a:lnTo>
                  <a:pt x="332670" y="855910"/>
                </a:lnTo>
                <a:lnTo>
                  <a:pt x="369897" y="845422"/>
                </a:lnTo>
                <a:lnTo>
                  <a:pt x="406128" y="827942"/>
                </a:lnTo>
                <a:lnTo>
                  <a:pt x="440866" y="803470"/>
                </a:lnTo>
                <a:lnTo>
                  <a:pt x="473612" y="772006"/>
                </a:lnTo>
                <a:lnTo>
                  <a:pt x="503870" y="733549"/>
                </a:lnTo>
                <a:lnTo>
                  <a:pt x="528448" y="693068"/>
                </a:lnTo>
                <a:lnTo>
                  <a:pt x="548929" y="649455"/>
                </a:lnTo>
                <a:lnTo>
                  <a:pt x="565314" y="603278"/>
                </a:lnTo>
                <a:lnTo>
                  <a:pt x="577603" y="555109"/>
                </a:lnTo>
                <a:lnTo>
                  <a:pt x="585796" y="505516"/>
                </a:lnTo>
                <a:lnTo>
                  <a:pt x="589892" y="455069"/>
                </a:lnTo>
                <a:lnTo>
                  <a:pt x="589892" y="404337"/>
                </a:lnTo>
                <a:lnTo>
                  <a:pt x="585796" y="353890"/>
                </a:lnTo>
                <a:lnTo>
                  <a:pt x="577603" y="304297"/>
                </a:lnTo>
                <a:lnTo>
                  <a:pt x="565314" y="256127"/>
                </a:lnTo>
                <a:lnTo>
                  <a:pt x="548929" y="209951"/>
                </a:lnTo>
                <a:lnTo>
                  <a:pt x="528448" y="166338"/>
                </a:lnTo>
                <a:lnTo>
                  <a:pt x="503870" y="125857"/>
                </a:lnTo>
                <a:lnTo>
                  <a:pt x="473612" y="87400"/>
                </a:lnTo>
                <a:lnTo>
                  <a:pt x="440866" y="55936"/>
                </a:lnTo>
                <a:lnTo>
                  <a:pt x="406128" y="31464"/>
                </a:lnTo>
                <a:lnTo>
                  <a:pt x="369897" y="13984"/>
                </a:lnTo>
                <a:lnTo>
                  <a:pt x="332670" y="3496"/>
                </a:lnTo>
                <a:lnTo>
                  <a:pt x="2949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266666" y="7198336"/>
            <a:ext cx="589915" cy="859790"/>
          </a:xfrm>
          <a:custGeom>
            <a:avLst/>
            <a:gdLst/>
            <a:ahLst/>
            <a:cxnLst/>
            <a:rect l="l" t="t" r="r" b="b"/>
            <a:pathLst>
              <a:path w="589915" h="859790">
                <a:moveTo>
                  <a:pt x="503865" y="125857"/>
                </a:moveTo>
                <a:lnTo>
                  <a:pt x="528443" y="166338"/>
                </a:lnTo>
                <a:lnTo>
                  <a:pt x="548926" y="209951"/>
                </a:lnTo>
                <a:lnTo>
                  <a:pt x="565311" y="256127"/>
                </a:lnTo>
                <a:lnTo>
                  <a:pt x="577601" y="304297"/>
                </a:lnTo>
                <a:lnTo>
                  <a:pt x="585794" y="353890"/>
                </a:lnTo>
                <a:lnTo>
                  <a:pt x="589890" y="404337"/>
                </a:lnTo>
                <a:lnTo>
                  <a:pt x="589890" y="455069"/>
                </a:lnTo>
                <a:lnTo>
                  <a:pt x="585794" y="505516"/>
                </a:lnTo>
                <a:lnTo>
                  <a:pt x="577601" y="555109"/>
                </a:lnTo>
                <a:lnTo>
                  <a:pt x="565311" y="603279"/>
                </a:lnTo>
                <a:lnTo>
                  <a:pt x="548926" y="649455"/>
                </a:lnTo>
                <a:lnTo>
                  <a:pt x="528443" y="693068"/>
                </a:lnTo>
                <a:lnTo>
                  <a:pt x="503865" y="733549"/>
                </a:lnTo>
                <a:lnTo>
                  <a:pt x="473608" y="772006"/>
                </a:lnTo>
                <a:lnTo>
                  <a:pt x="440863" y="803470"/>
                </a:lnTo>
                <a:lnTo>
                  <a:pt x="406126" y="827942"/>
                </a:lnTo>
                <a:lnTo>
                  <a:pt x="369895" y="845422"/>
                </a:lnTo>
                <a:lnTo>
                  <a:pt x="332669" y="855911"/>
                </a:lnTo>
                <a:lnTo>
                  <a:pt x="294945" y="859407"/>
                </a:lnTo>
                <a:lnTo>
                  <a:pt x="257221" y="855911"/>
                </a:lnTo>
                <a:lnTo>
                  <a:pt x="219994" y="845422"/>
                </a:lnTo>
                <a:lnTo>
                  <a:pt x="183764" y="827942"/>
                </a:lnTo>
                <a:lnTo>
                  <a:pt x="149027" y="803470"/>
                </a:lnTo>
                <a:lnTo>
                  <a:pt x="116281" y="772006"/>
                </a:lnTo>
                <a:lnTo>
                  <a:pt x="86025" y="733549"/>
                </a:lnTo>
                <a:lnTo>
                  <a:pt x="61446" y="693068"/>
                </a:lnTo>
                <a:lnTo>
                  <a:pt x="40964" y="649455"/>
                </a:lnTo>
                <a:lnTo>
                  <a:pt x="24578" y="603279"/>
                </a:lnTo>
                <a:lnTo>
                  <a:pt x="12289" y="555109"/>
                </a:lnTo>
                <a:lnTo>
                  <a:pt x="4096" y="505516"/>
                </a:lnTo>
                <a:lnTo>
                  <a:pt x="0" y="455069"/>
                </a:lnTo>
                <a:lnTo>
                  <a:pt x="0" y="404337"/>
                </a:lnTo>
                <a:lnTo>
                  <a:pt x="4096" y="353890"/>
                </a:lnTo>
                <a:lnTo>
                  <a:pt x="12289" y="304297"/>
                </a:lnTo>
                <a:lnTo>
                  <a:pt x="24578" y="256127"/>
                </a:lnTo>
                <a:lnTo>
                  <a:pt x="40964" y="209951"/>
                </a:lnTo>
                <a:lnTo>
                  <a:pt x="61446" y="166338"/>
                </a:lnTo>
                <a:lnTo>
                  <a:pt x="86025" y="125857"/>
                </a:lnTo>
                <a:lnTo>
                  <a:pt x="116281" y="87400"/>
                </a:lnTo>
                <a:lnTo>
                  <a:pt x="149027" y="55936"/>
                </a:lnTo>
                <a:lnTo>
                  <a:pt x="183764" y="31464"/>
                </a:lnTo>
                <a:lnTo>
                  <a:pt x="219994" y="13984"/>
                </a:lnTo>
                <a:lnTo>
                  <a:pt x="257221" y="3496"/>
                </a:lnTo>
                <a:lnTo>
                  <a:pt x="294945" y="0"/>
                </a:lnTo>
                <a:lnTo>
                  <a:pt x="332669" y="3496"/>
                </a:lnTo>
                <a:lnTo>
                  <a:pt x="369895" y="13984"/>
                </a:lnTo>
                <a:lnTo>
                  <a:pt x="406126" y="31464"/>
                </a:lnTo>
                <a:lnTo>
                  <a:pt x="440863" y="55936"/>
                </a:lnTo>
                <a:lnTo>
                  <a:pt x="473608" y="87400"/>
                </a:lnTo>
                <a:lnTo>
                  <a:pt x="503865" y="125857"/>
                </a:lnTo>
                <a:close/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88843" y="7199193"/>
            <a:ext cx="564515" cy="857885"/>
          </a:xfrm>
          <a:custGeom>
            <a:avLst/>
            <a:gdLst/>
            <a:ahLst/>
            <a:cxnLst/>
            <a:rect l="l" t="t" r="r" b="b"/>
            <a:pathLst>
              <a:path w="564515" h="857884">
                <a:moveTo>
                  <a:pt x="301968" y="0"/>
                </a:moveTo>
                <a:lnTo>
                  <a:pt x="262525" y="0"/>
                </a:lnTo>
                <a:lnTo>
                  <a:pt x="223392" y="8321"/>
                </a:lnTo>
                <a:lnTo>
                  <a:pt x="185187" y="24963"/>
                </a:lnTo>
                <a:lnTo>
                  <a:pt x="148527" y="49926"/>
                </a:lnTo>
                <a:lnTo>
                  <a:pt x="114033" y="83211"/>
                </a:lnTo>
                <a:lnTo>
                  <a:pt x="82322" y="124817"/>
                </a:lnTo>
                <a:lnTo>
                  <a:pt x="58801" y="165298"/>
                </a:lnTo>
                <a:lnTo>
                  <a:pt x="39201" y="208911"/>
                </a:lnTo>
                <a:lnTo>
                  <a:pt x="23520" y="255087"/>
                </a:lnTo>
                <a:lnTo>
                  <a:pt x="11760" y="303256"/>
                </a:lnTo>
                <a:lnTo>
                  <a:pt x="3920" y="352850"/>
                </a:lnTo>
                <a:lnTo>
                  <a:pt x="0" y="403297"/>
                </a:lnTo>
                <a:lnTo>
                  <a:pt x="0" y="454029"/>
                </a:lnTo>
                <a:lnTo>
                  <a:pt x="3920" y="504476"/>
                </a:lnTo>
                <a:lnTo>
                  <a:pt x="11760" y="554069"/>
                </a:lnTo>
                <a:lnTo>
                  <a:pt x="23520" y="602238"/>
                </a:lnTo>
                <a:lnTo>
                  <a:pt x="39201" y="648414"/>
                </a:lnTo>
                <a:lnTo>
                  <a:pt x="58801" y="692028"/>
                </a:lnTo>
                <a:lnTo>
                  <a:pt x="82322" y="732509"/>
                </a:lnTo>
                <a:lnTo>
                  <a:pt x="114033" y="774115"/>
                </a:lnTo>
                <a:lnTo>
                  <a:pt x="148527" y="807399"/>
                </a:lnTo>
                <a:lnTo>
                  <a:pt x="185187" y="832363"/>
                </a:lnTo>
                <a:lnTo>
                  <a:pt x="223392" y="849005"/>
                </a:lnTo>
                <a:lnTo>
                  <a:pt x="262525" y="857326"/>
                </a:lnTo>
                <a:lnTo>
                  <a:pt x="301968" y="857326"/>
                </a:lnTo>
                <a:lnTo>
                  <a:pt x="341101" y="849005"/>
                </a:lnTo>
                <a:lnTo>
                  <a:pt x="379307" y="832363"/>
                </a:lnTo>
                <a:lnTo>
                  <a:pt x="415966" y="807399"/>
                </a:lnTo>
                <a:lnTo>
                  <a:pt x="450460" y="774115"/>
                </a:lnTo>
                <a:lnTo>
                  <a:pt x="482171" y="732509"/>
                </a:lnTo>
                <a:lnTo>
                  <a:pt x="505692" y="692028"/>
                </a:lnTo>
                <a:lnTo>
                  <a:pt x="525292" y="648414"/>
                </a:lnTo>
                <a:lnTo>
                  <a:pt x="540973" y="602238"/>
                </a:lnTo>
                <a:lnTo>
                  <a:pt x="552733" y="554069"/>
                </a:lnTo>
                <a:lnTo>
                  <a:pt x="560573" y="504476"/>
                </a:lnTo>
                <a:lnTo>
                  <a:pt x="564493" y="454029"/>
                </a:lnTo>
                <a:lnTo>
                  <a:pt x="564493" y="403297"/>
                </a:lnTo>
                <a:lnTo>
                  <a:pt x="560573" y="352850"/>
                </a:lnTo>
                <a:lnTo>
                  <a:pt x="552733" y="303256"/>
                </a:lnTo>
                <a:lnTo>
                  <a:pt x="540973" y="255087"/>
                </a:lnTo>
                <a:lnTo>
                  <a:pt x="525292" y="208911"/>
                </a:lnTo>
                <a:lnTo>
                  <a:pt x="505692" y="165298"/>
                </a:lnTo>
                <a:lnTo>
                  <a:pt x="482171" y="124817"/>
                </a:lnTo>
                <a:lnTo>
                  <a:pt x="450460" y="83211"/>
                </a:lnTo>
                <a:lnTo>
                  <a:pt x="415966" y="49926"/>
                </a:lnTo>
                <a:lnTo>
                  <a:pt x="379307" y="24963"/>
                </a:lnTo>
                <a:lnTo>
                  <a:pt x="341101" y="8321"/>
                </a:lnTo>
                <a:lnTo>
                  <a:pt x="301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615411" y="762803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80" h="0">
                <a:moveTo>
                  <a:pt x="0" y="0"/>
                </a:moveTo>
                <a:lnTo>
                  <a:pt x="102070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68393" y="7017088"/>
            <a:ext cx="1597694" cy="1263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67340" y="7195093"/>
            <a:ext cx="1200150" cy="866140"/>
          </a:xfrm>
          <a:custGeom>
            <a:avLst/>
            <a:gdLst/>
            <a:ahLst/>
            <a:cxnLst/>
            <a:rect l="l" t="t" r="r" b="b"/>
            <a:pathLst>
              <a:path w="1200150" h="866140">
                <a:moveTo>
                  <a:pt x="1001252" y="0"/>
                </a:moveTo>
                <a:lnTo>
                  <a:pt x="198548" y="0"/>
                </a:lnTo>
                <a:lnTo>
                  <a:pt x="159039" y="152"/>
                </a:lnTo>
                <a:lnTo>
                  <a:pt x="101867" y="4105"/>
                </a:lnTo>
                <a:lnTo>
                  <a:pt x="58271" y="21460"/>
                </a:lnTo>
                <a:lnTo>
                  <a:pt x="21459" y="58271"/>
                </a:lnTo>
                <a:lnTo>
                  <a:pt x="4105" y="101867"/>
                </a:lnTo>
                <a:lnTo>
                  <a:pt x="152" y="159039"/>
                </a:lnTo>
                <a:lnTo>
                  <a:pt x="0" y="198549"/>
                </a:lnTo>
                <a:lnTo>
                  <a:pt x="0" y="667344"/>
                </a:lnTo>
                <a:lnTo>
                  <a:pt x="152" y="706854"/>
                </a:lnTo>
                <a:lnTo>
                  <a:pt x="4105" y="764026"/>
                </a:lnTo>
                <a:lnTo>
                  <a:pt x="21459" y="807622"/>
                </a:lnTo>
                <a:lnTo>
                  <a:pt x="58271" y="844433"/>
                </a:lnTo>
                <a:lnTo>
                  <a:pt x="101867" y="861788"/>
                </a:lnTo>
                <a:lnTo>
                  <a:pt x="159039" y="865742"/>
                </a:lnTo>
                <a:lnTo>
                  <a:pt x="198548" y="865894"/>
                </a:lnTo>
                <a:lnTo>
                  <a:pt x="1001252" y="865894"/>
                </a:lnTo>
                <a:lnTo>
                  <a:pt x="1040762" y="865742"/>
                </a:lnTo>
                <a:lnTo>
                  <a:pt x="1097934" y="861788"/>
                </a:lnTo>
                <a:lnTo>
                  <a:pt x="1141530" y="844433"/>
                </a:lnTo>
                <a:lnTo>
                  <a:pt x="1178341" y="807622"/>
                </a:lnTo>
                <a:lnTo>
                  <a:pt x="1195696" y="764026"/>
                </a:lnTo>
                <a:lnTo>
                  <a:pt x="1199649" y="706854"/>
                </a:lnTo>
                <a:lnTo>
                  <a:pt x="1199801" y="667344"/>
                </a:lnTo>
                <a:lnTo>
                  <a:pt x="1199801" y="198549"/>
                </a:lnTo>
                <a:lnTo>
                  <a:pt x="1199649" y="159039"/>
                </a:lnTo>
                <a:lnTo>
                  <a:pt x="1195696" y="101867"/>
                </a:lnTo>
                <a:lnTo>
                  <a:pt x="1178341" y="58271"/>
                </a:lnTo>
                <a:lnTo>
                  <a:pt x="1141530" y="21460"/>
                </a:lnTo>
                <a:lnTo>
                  <a:pt x="1097934" y="4105"/>
                </a:lnTo>
                <a:lnTo>
                  <a:pt x="1040762" y="152"/>
                </a:lnTo>
                <a:lnTo>
                  <a:pt x="10012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67340" y="7195093"/>
            <a:ext cx="1200150" cy="866140"/>
          </a:xfrm>
          <a:custGeom>
            <a:avLst/>
            <a:gdLst/>
            <a:ahLst/>
            <a:cxnLst/>
            <a:rect l="l" t="t" r="r" b="b"/>
            <a:pathLst>
              <a:path w="1200150" h="866140">
                <a:moveTo>
                  <a:pt x="198549" y="0"/>
                </a:moveTo>
                <a:lnTo>
                  <a:pt x="1001251" y="0"/>
                </a:lnTo>
                <a:lnTo>
                  <a:pt x="1040761" y="152"/>
                </a:lnTo>
                <a:lnTo>
                  <a:pt x="1097933" y="4104"/>
                </a:lnTo>
                <a:lnTo>
                  <a:pt x="1141529" y="21459"/>
                </a:lnTo>
                <a:lnTo>
                  <a:pt x="1178341" y="58271"/>
                </a:lnTo>
                <a:lnTo>
                  <a:pt x="1195696" y="101867"/>
                </a:lnTo>
                <a:lnTo>
                  <a:pt x="1199649" y="159038"/>
                </a:lnTo>
                <a:lnTo>
                  <a:pt x="1199801" y="198549"/>
                </a:lnTo>
                <a:lnTo>
                  <a:pt x="1199801" y="667344"/>
                </a:lnTo>
                <a:lnTo>
                  <a:pt x="1199649" y="706854"/>
                </a:lnTo>
                <a:lnTo>
                  <a:pt x="1195696" y="764026"/>
                </a:lnTo>
                <a:lnTo>
                  <a:pt x="1178341" y="807621"/>
                </a:lnTo>
                <a:lnTo>
                  <a:pt x="1141529" y="844433"/>
                </a:lnTo>
                <a:lnTo>
                  <a:pt x="1097933" y="861788"/>
                </a:lnTo>
                <a:lnTo>
                  <a:pt x="1040761" y="865741"/>
                </a:lnTo>
                <a:lnTo>
                  <a:pt x="1001251" y="865893"/>
                </a:lnTo>
                <a:lnTo>
                  <a:pt x="198549" y="865893"/>
                </a:lnTo>
                <a:lnTo>
                  <a:pt x="159038" y="865741"/>
                </a:lnTo>
                <a:lnTo>
                  <a:pt x="101867" y="861788"/>
                </a:lnTo>
                <a:lnTo>
                  <a:pt x="58271" y="844433"/>
                </a:lnTo>
                <a:lnTo>
                  <a:pt x="21459" y="807621"/>
                </a:lnTo>
                <a:lnTo>
                  <a:pt x="4104" y="764026"/>
                </a:lnTo>
                <a:lnTo>
                  <a:pt x="152" y="706854"/>
                </a:lnTo>
                <a:lnTo>
                  <a:pt x="0" y="667344"/>
                </a:lnTo>
                <a:lnTo>
                  <a:pt x="0" y="198549"/>
                </a:lnTo>
                <a:lnTo>
                  <a:pt x="152" y="159038"/>
                </a:lnTo>
                <a:lnTo>
                  <a:pt x="4104" y="101867"/>
                </a:lnTo>
                <a:lnTo>
                  <a:pt x="21459" y="58271"/>
                </a:lnTo>
                <a:lnTo>
                  <a:pt x="58271" y="21459"/>
                </a:lnTo>
                <a:lnTo>
                  <a:pt x="101867" y="4104"/>
                </a:lnTo>
                <a:lnTo>
                  <a:pt x="159038" y="152"/>
                </a:lnTo>
                <a:lnTo>
                  <a:pt x="19854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87918" y="7381302"/>
            <a:ext cx="7588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结点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56720" y="7339436"/>
            <a:ext cx="1501140" cy="577215"/>
          </a:xfrm>
          <a:prstGeom prst="rect">
            <a:avLst/>
          </a:prstGeom>
          <a:solidFill>
            <a:srgbClr val="314975"/>
          </a:solidFill>
          <a:ln w="20941">
            <a:solidFill>
              <a:srgbClr val="000000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93828" y="7435105"/>
            <a:ext cx="285750" cy="386080"/>
          </a:xfrm>
          <a:custGeom>
            <a:avLst/>
            <a:gdLst/>
            <a:ahLst/>
            <a:cxnLst/>
            <a:rect l="l" t="t" r="r" b="b"/>
            <a:pathLst>
              <a:path w="285750" h="386079">
                <a:moveTo>
                  <a:pt x="0" y="0"/>
                </a:moveTo>
                <a:lnTo>
                  <a:pt x="0" y="385868"/>
                </a:lnTo>
                <a:lnTo>
                  <a:pt x="285677" y="1929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758803" y="7546085"/>
            <a:ext cx="782955" cy="164465"/>
          </a:xfrm>
          <a:custGeom>
            <a:avLst/>
            <a:gdLst/>
            <a:ahLst/>
            <a:cxnLst/>
            <a:rect l="l" t="t" r="r" b="b"/>
            <a:pathLst>
              <a:path w="782954" h="164465">
                <a:moveTo>
                  <a:pt x="0" y="163910"/>
                </a:moveTo>
                <a:lnTo>
                  <a:pt x="782579" y="163910"/>
                </a:lnTo>
                <a:lnTo>
                  <a:pt x="782579" y="0"/>
                </a:lnTo>
                <a:lnTo>
                  <a:pt x="0" y="0"/>
                </a:lnTo>
                <a:lnTo>
                  <a:pt x="0" y="163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814317" y="715916"/>
            <a:ext cx="647573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数据链路层像个数字管道</a:t>
            </a:r>
          </a:p>
        </p:txBody>
      </p:sp>
      <p:sp>
        <p:nvSpPr>
          <p:cNvPr id="22" name="object 2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83584" y="1790521"/>
            <a:ext cx="13759235" cy="3845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81478" y="2167473"/>
            <a:ext cx="12963525" cy="3050540"/>
          </a:xfrm>
          <a:custGeom>
            <a:avLst/>
            <a:gdLst/>
            <a:ahLst/>
            <a:cxnLst/>
            <a:rect l="l" t="t" r="r" b="b"/>
            <a:pathLst>
              <a:path w="12963525" h="30505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791827"/>
                </a:lnTo>
                <a:lnTo>
                  <a:pt x="197" y="2843196"/>
                </a:lnTo>
                <a:lnTo>
                  <a:pt x="1581" y="2884624"/>
                </a:lnTo>
                <a:lnTo>
                  <a:pt x="12649" y="2943332"/>
                </a:lnTo>
                <a:lnTo>
                  <a:pt x="49226" y="3000745"/>
                </a:lnTo>
                <a:lnTo>
                  <a:pt x="106640" y="3037322"/>
                </a:lnTo>
                <a:lnTo>
                  <a:pt x="165348" y="3048390"/>
                </a:lnTo>
                <a:lnTo>
                  <a:pt x="206776" y="3049774"/>
                </a:lnTo>
                <a:lnTo>
                  <a:pt x="258146" y="3049972"/>
                </a:lnTo>
                <a:lnTo>
                  <a:pt x="12705299" y="3049972"/>
                </a:lnTo>
                <a:lnTo>
                  <a:pt x="12756671" y="3049774"/>
                </a:lnTo>
                <a:lnTo>
                  <a:pt x="12798099" y="3048390"/>
                </a:lnTo>
                <a:lnTo>
                  <a:pt x="12856802" y="3037322"/>
                </a:lnTo>
                <a:lnTo>
                  <a:pt x="12914218" y="3000745"/>
                </a:lnTo>
                <a:lnTo>
                  <a:pt x="12950799" y="2943332"/>
                </a:lnTo>
                <a:lnTo>
                  <a:pt x="12961867" y="2884624"/>
                </a:lnTo>
                <a:lnTo>
                  <a:pt x="12963250" y="2843196"/>
                </a:lnTo>
                <a:lnTo>
                  <a:pt x="12963448" y="279182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81478" y="2167473"/>
            <a:ext cx="12963525" cy="3050540"/>
          </a:xfrm>
          <a:custGeom>
            <a:avLst/>
            <a:gdLst/>
            <a:ahLst/>
            <a:cxnLst/>
            <a:rect l="l" t="t" r="r" b="b"/>
            <a:pathLst>
              <a:path w="12963525" h="30505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791827"/>
                </a:lnTo>
                <a:lnTo>
                  <a:pt x="12963250" y="2843196"/>
                </a:lnTo>
                <a:lnTo>
                  <a:pt x="12961867" y="2884624"/>
                </a:lnTo>
                <a:lnTo>
                  <a:pt x="12950799" y="2943332"/>
                </a:lnTo>
                <a:lnTo>
                  <a:pt x="12914218" y="3000745"/>
                </a:lnTo>
                <a:lnTo>
                  <a:pt x="12856802" y="3037322"/>
                </a:lnTo>
                <a:lnTo>
                  <a:pt x="12798099" y="3048391"/>
                </a:lnTo>
                <a:lnTo>
                  <a:pt x="12756671" y="3049775"/>
                </a:lnTo>
                <a:lnTo>
                  <a:pt x="12705299" y="3049973"/>
                </a:lnTo>
                <a:lnTo>
                  <a:pt x="258145" y="3049973"/>
                </a:lnTo>
                <a:lnTo>
                  <a:pt x="206775" y="3049775"/>
                </a:lnTo>
                <a:lnTo>
                  <a:pt x="165348" y="3048391"/>
                </a:lnTo>
                <a:lnTo>
                  <a:pt x="106640" y="3037322"/>
                </a:lnTo>
                <a:lnTo>
                  <a:pt x="49226" y="3000745"/>
                </a:lnTo>
                <a:lnTo>
                  <a:pt x="12650" y="2943332"/>
                </a:lnTo>
                <a:lnTo>
                  <a:pt x="1581" y="2884624"/>
                </a:lnTo>
                <a:lnTo>
                  <a:pt x="197" y="2843196"/>
                </a:lnTo>
                <a:lnTo>
                  <a:pt x="0" y="279182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363026" y="2753039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63026" y="3456683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93495" y="2491770"/>
            <a:ext cx="10706100" cy="213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100"/>
              </a:spcBef>
            </a:pPr>
            <a:r>
              <a:rPr dirty="0" sz="3300" spc="50">
                <a:latin typeface="Microsoft JhengHei UI"/>
                <a:cs typeface="Microsoft JhengHei UI"/>
              </a:rPr>
              <a:t>数据链路层不必考虑物理层如何实现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⽐特传输的细节</a:t>
            </a:r>
            <a:r>
              <a:rPr dirty="0" sz="3300" spc="-5">
                <a:latin typeface="Microsoft JhengHei UI"/>
                <a:cs typeface="Microsoft JhengHei UI"/>
              </a:rPr>
              <a:t>。 </a:t>
            </a:r>
            <a:r>
              <a:rPr dirty="0" sz="3300" spc="50">
                <a:latin typeface="Microsoft JhengHei UI"/>
                <a:cs typeface="Microsoft JhengHei UI"/>
              </a:rPr>
              <a:t>甚⾄还可以更简单地设想好像是沿着两个数据链路层之间 的⽔平⽅向</a:t>
            </a:r>
            <a:r>
              <a:rPr dirty="0" sz="3300" spc="50">
                <a:solidFill>
                  <a:srgbClr val="FF2600"/>
                </a:solidFill>
                <a:latin typeface="Microsoft JhengHei UI"/>
                <a:cs typeface="Microsoft JhengHei UI"/>
              </a:rPr>
              <a:t>把帧直接发送到对⽅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7860314" y="7017088"/>
            <a:ext cx="1597694" cy="126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059262" y="7195093"/>
            <a:ext cx="1200150" cy="866140"/>
          </a:xfrm>
          <a:custGeom>
            <a:avLst/>
            <a:gdLst/>
            <a:ahLst/>
            <a:cxnLst/>
            <a:rect l="l" t="t" r="r" b="b"/>
            <a:pathLst>
              <a:path w="1200150" h="866140">
                <a:moveTo>
                  <a:pt x="1001247" y="0"/>
                </a:moveTo>
                <a:lnTo>
                  <a:pt x="198548" y="0"/>
                </a:lnTo>
                <a:lnTo>
                  <a:pt x="159040" y="152"/>
                </a:lnTo>
                <a:lnTo>
                  <a:pt x="101866" y="4105"/>
                </a:lnTo>
                <a:lnTo>
                  <a:pt x="58271" y="21460"/>
                </a:lnTo>
                <a:lnTo>
                  <a:pt x="21458" y="58271"/>
                </a:lnTo>
                <a:lnTo>
                  <a:pt x="4103" y="101867"/>
                </a:lnTo>
                <a:lnTo>
                  <a:pt x="151" y="159039"/>
                </a:lnTo>
                <a:lnTo>
                  <a:pt x="0" y="198549"/>
                </a:lnTo>
                <a:lnTo>
                  <a:pt x="0" y="667344"/>
                </a:lnTo>
                <a:lnTo>
                  <a:pt x="151" y="706854"/>
                </a:lnTo>
                <a:lnTo>
                  <a:pt x="4103" y="764026"/>
                </a:lnTo>
                <a:lnTo>
                  <a:pt x="21458" y="807622"/>
                </a:lnTo>
                <a:lnTo>
                  <a:pt x="58271" y="844433"/>
                </a:lnTo>
                <a:lnTo>
                  <a:pt x="101866" y="861788"/>
                </a:lnTo>
                <a:lnTo>
                  <a:pt x="159040" y="865742"/>
                </a:lnTo>
                <a:lnTo>
                  <a:pt x="198548" y="865894"/>
                </a:lnTo>
                <a:lnTo>
                  <a:pt x="1001247" y="865894"/>
                </a:lnTo>
                <a:lnTo>
                  <a:pt x="1040760" y="865742"/>
                </a:lnTo>
                <a:lnTo>
                  <a:pt x="1097930" y="861788"/>
                </a:lnTo>
                <a:lnTo>
                  <a:pt x="1141528" y="844433"/>
                </a:lnTo>
                <a:lnTo>
                  <a:pt x="1178338" y="807622"/>
                </a:lnTo>
                <a:lnTo>
                  <a:pt x="1195692" y="764026"/>
                </a:lnTo>
                <a:lnTo>
                  <a:pt x="1199643" y="706854"/>
                </a:lnTo>
                <a:lnTo>
                  <a:pt x="1199795" y="667344"/>
                </a:lnTo>
                <a:lnTo>
                  <a:pt x="1199795" y="198549"/>
                </a:lnTo>
                <a:lnTo>
                  <a:pt x="1199643" y="159039"/>
                </a:lnTo>
                <a:lnTo>
                  <a:pt x="1195692" y="101867"/>
                </a:lnTo>
                <a:lnTo>
                  <a:pt x="1178338" y="58271"/>
                </a:lnTo>
                <a:lnTo>
                  <a:pt x="1141528" y="21460"/>
                </a:lnTo>
                <a:lnTo>
                  <a:pt x="1097930" y="4105"/>
                </a:lnTo>
                <a:lnTo>
                  <a:pt x="1040760" y="152"/>
                </a:lnTo>
                <a:lnTo>
                  <a:pt x="1001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059262" y="7195093"/>
            <a:ext cx="1200150" cy="866140"/>
          </a:xfrm>
          <a:custGeom>
            <a:avLst/>
            <a:gdLst/>
            <a:ahLst/>
            <a:cxnLst/>
            <a:rect l="l" t="t" r="r" b="b"/>
            <a:pathLst>
              <a:path w="1200150" h="866140">
                <a:moveTo>
                  <a:pt x="198549" y="0"/>
                </a:moveTo>
                <a:lnTo>
                  <a:pt x="1001251" y="0"/>
                </a:lnTo>
                <a:lnTo>
                  <a:pt x="1040761" y="152"/>
                </a:lnTo>
                <a:lnTo>
                  <a:pt x="1097933" y="4104"/>
                </a:lnTo>
                <a:lnTo>
                  <a:pt x="1141529" y="21459"/>
                </a:lnTo>
                <a:lnTo>
                  <a:pt x="1178341" y="58271"/>
                </a:lnTo>
                <a:lnTo>
                  <a:pt x="1195696" y="101867"/>
                </a:lnTo>
                <a:lnTo>
                  <a:pt x="1199649" y="159038"/>
                </a:lnTo>
                <a:lnTo>
                  <a:pt x="1199801" y="198549"/>
                </a:lnTo>
                <a:lnTo>
                  <a:pt x="1199801" y="667344"/>
                </a:lnTo>
                <a:lnTo>
                  <a:pt x="1199649" y="706854"/>
                </a:lnTo>
                <a:lnTo>
                  <a:pt x="1195696" y="764026"/>
                </a:lnTo>
                <a:lnTo>
                  <a:pt x="1178341" y="807621"/>
                </a:lnTo>
                <a:lnTo>
                  <a:pt x="1141529" y="844433"/>
                </a:lnTo>
                <a:lnTo>
                  <a:pt x="1097933" y="861788"/>
                </a:lnTo>
                <a:lnTo>
                  <a:pt x="1040761" y="865741"/>
                </a:lnTo>
                <a:lnTo>
                  <a:pt x="1001251" y="865893"/>
                </a:lnTo>
                <a:lnTo>
                  <a:pt x="198549" y="865893"/>
                </a:lnTo>
                <a:lnTo>
                  <a:pt x="159038" y="865741"/>
                </a:lnTo>
                <a:lnTo>
                  <a:pt x="101867" y="861788"/>
                </a:lnTo>
                <a:lnTo>
                  <a:pt x="58271" y="844433"/>
                </a:lnTo>
                <a:lnTo>
                  <a:pt x="21459" y="807621"/>
                </a:lnTo>
                <a:lnTo>
                  <a:pt x="4104" y="764026"/>
                </a:lnTo>
                <a:lnTo>
                  <a:pt x="152" y="706854"/>
                </a:lnTo>
                <a:lnTo>
                  <a:pt x="0" y="667344"/>
                </a:lnTo>
                <a:lnTo>
                  <a:pt x="0" y="198549"/>
                </a:lnTo>
                <a:lnTo>
                  <a:pt x="152" y="159038"/>
                </a:lnTo>
                <a:lnTo>
                  <a:pt x="4104" y="101867"/>
                </a:lnTo>
                <a:lnTo>
                  <a:pt x="21459" y="58271"/>
                </a:lnTo>
                <a:lnTo>
                  <a:pt x="58271" y="21459"/>
                </a:lnTo>
                <a:lnTo>
                  <a:pt x="101867" y="4104"/>
                </a:lnTo>
                <a:lnTo>
                  <a:pt x="159038" y="152"/>
                </a:lnTo>
                <a:lnTo>
                  <a:pt x="19854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8279842" y="7381302"/>
            <a:ext cx="7588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结点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249787" y="7435105"/>
            <a:ext cx="285750" cy="386080"/>
          </a:xfrm>
          <a:custGeom>
            <a:avLst/>
            <a:gdLst/>
            <a:ahLst/>
            <a:cxnLst/>
            <a:rect l="l" t="t" r="r" b="b"/>
            <a:pathLst>
              <a:path w="285750" h="386079">
                <a:moveTo>
                  <a:pt x="0" y="0"/>
                </a:moveTo>
                <a:lnTo>
                  <a:pt x="0" y="385868"/>
                </a:lnTo>
                <a:lnTo>
                  <a:pt x="285677" y="1929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514752" y="7546085"/>
            <a:ext cx="782955" cy="164465"/>
          </a:xfrm>
          <a:custGeom>
            <a:avLst/>
            <a:gdLst/>
            <a:ahLst/>
            <a:cxnLst/>
            <a:rect l="l" t="t" r="r" b="b"/>
            <a:pathLst>
              <a:path w="782955" h="164465">
                <a:moveTo>
                  <a:pt x="0" y="163910"/>
                </a:moveTo>
                <a:lnTo>
                  <a:pt x="782579" y="163910"/>
                </a:lnTo>
                <a:lnTo>
                  <a:pt x="782579" y="0"/>
                </a:lnTo>
                <a:lnTo>
                  <a:pt x="0" y="0"/>
                </a:lnTo>
                <a:lnTo>
                  <a:pt x="0" y="163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3554394" y="7339436"/>
            <a:ext cx="1501140" cy="577215"/>
          </a:xfrm>
          <a:prstGeom prst="rect">
            <a:avLst/>
          </a:prstGeom>
          <a:solidFill>
            <a:srgbClr val="314975"/>
          </a:solidFill>
          <a:ln w="20941">
            <a:solidFill>
              <a:srgbClr val="000000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69077" y="2690343"/>
            <a:ext cx="4121150" cy="671957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数据链路层概述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信道类型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三个基本功能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封装成帧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透明传输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差错检测</a:t>
            </a:r>
            <a:endParaRPr sz="3600">
              <a:latin typeface="Microsoft JhengHei UI"/>
              <a:cs typeface="Microsoft JhengHei UI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1249680" algn="l"/>
              </a:tabLst>
            </a:pPr>
            <a:r>
              <a:rPr dirty="0" sz="3600" spc="10">
                <a:latin typeface="Arial"/>
                <a:cs typeface="Arial"/>
              </a:rPr>
              <a:t>CRC</a:t>
            </a:r>
            <a:r>
              <a:rPr dirty="0" sz="3600" spc="25">
                <a:latin typeface="Microsoft JhengHei UI"/>
                <a:cs typeface="Microsoft JhengHei UI"/>
              </a:rPr>
              <a:t>检验⽅法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7360" y="5545754"/>
            <a:ext cx="2019300" cy="848994"/>
          </a:xfrm>
          <a:custGeom>
            <a:avLst/>
            <a:gdLst/>
            <a:ahLst/>
            <a:cxnLst/>
            <a:rect l="l" t="t" r="r" b="b"/>
            <a:pathLst>
              <a:path w="2019300" h="848995">
                <a:moveTo>
                  <a:pt x="387836" y="273159"/>
                </a:moveTo>
                <a:lnTo>
                  <a:pt x="335201" y="275786"/>
                </a:lnTo>
                <a:lnTo>
                  <a:pt x="284721" y="283440"/>
                </a:lnTo>
                <a:lnTo>
                  <a:pt x="236857" y="295777"/>
                </a:lnTo>
                <a:lnTo>
                  <a:pt x="192071" y="312454"/>
                </a:lnTo>
                <a:lnTo>
                  <a:pt x="150824" y="333128"/>
                </a:lnTo>
                <a:lnTo>
                  <a:pt x="113580" y="357457"/>
                </a:lnTo>
                <a:lnTo>
                  <a:pt x="80798" y="385096"/>
                </a:lnTo>
                <a:lnTo>
                  <a:pt x="52942" y="415703"/>
                </a:lnTo>
                <a:lnTo>
                  <a:pt x="30472" y="448935"/>
                </a:lnTo>
                <a:lnTo>
                  <a:pt x="13850" y="484449"/>
                </a:lnTo>
                <a:lnTo>
                  <a:pt x="3539" y="521902"/>
                </a:lnTo>
                <a:lnTo>
                  <a:pt x="0" y="560950"/>
                </a:lnTo>
                <a:lnTo>
                  <a:pt x="3539" y="599996"/>
                </a:lnTo>
                <a:lnTo>
                  <a:pt x="13851" y="637443"/>
                </a:lnTo>
                <a:lnTo>
                  <a:pt x="30473" y="672948"/>
                </a:lnTo>
                <a:lnTo>
                  <a:pt x="52943" y="706168"/>
                </a:lnTo>
                <a:lnTo>
                  <a:pt x="80800" y="736763"/>
                </a:lnTo>
                <a:lnTo>
                  <a:pt x="113582" y="764388"/>
                </a:lnTo>
                <a:lnTo>
                  <a:pt x="150827" y="788703"/>
                </a:lnTo>
                <a:lnTo>
                  <a:pt x="192073" y="809364"/>
                </a:lnTo>
                <a:lnTo>
                  <a:pt x="236859" y="826030"/>
                </a:lnTo>
                <a:lnTo>
                  <a:pt x="284723" y="838358"/>
                </a:lnTo>
                <a:lnTo>
                  <a:pt x="335202" y="846006"/>
                </a:lnTo>
                <a:lnTo>
                  <a:pt x="387836" y="848631"/>
                </a:lnTo>
                <a:lnTo>
                  <a:pt x="391884" y="848631"/>
                </a:lnTo>
                <a:lnTo>
                  <a:pt x="394839" y="848538"/>
                </a:lnTo>
                <a:lnTo>
                  <a:pt x="399980" y="848411"/>
                </a:lnTo>
                <a:lnTo>
                  <a:pt x="1699179" y="848411"/>
                </a:lnTo>
                <a:lnTo>
                  <a:pt x="1747956" y="845493"/>
                </a:lnTo>
                <a:lnTo>
                  <a:pt x="1797711" y="836408"/>
                </a:lnTo>
                <a:lnTo>
                  <a:pt x="1844104" y="821869"/>
                </a:lnTo>
                <a:lnTo>
                  <a:pt x="1886470" y="802369"/>
                </a:lnTo>
                <a:lnTo>
                  <a:pt x="1924142" y="778402"/>
                </a:lnTo>
                <a:lnTo>
                  <a:pt x="1956457" y="750459"/>
                </a:lnTo>
                <a:lnTo>
                  <a:pt x="1982749" y="719035"/>
                </a:lnTo>
                <a:lnTo>
                  <a:pt x="2002352" y="684623"/>
                </a:lnTo>
                <a:lnTo>
                  <a:pt x="2014602" y="647715"/>
                </a:lnTo>
                <a:lnTo>
                  <a:pt x="2018833" y="608805"/>
                </a:lnTo>
                <a:lnTo>
                  <a:pt x="2014602" y="569892"/>
                </a:lnTo>
                <a:lnTo>
                  <a:pt x="2002352" y="532976"/>
                </a:lnTo>
                <a:lnTo>
                  <a:pt x="1982749" y="498551"/>
                </a:lnTo>
                <a:lnTo>
                  <a:pt x="1956457" y="467112"/>
                </a:lnTo>
                <a:lnTo>
                  <a:pt x="1924142" y="439154"/>
                </a:lnTo>
                <a:lnTo>
                  <a:pt x="1886470" y="415170"/>
                </a:lnTo>
                <a:lnTo>
                  <a:pt x="1844104" y="395655"/>
                </a:lnTo>
                <a:lnTo>
                  <a:pt x="1828152" y="390651"/>
                </a:lnTo>
                <a:lnTo>
                  <a:pt x="1560968" y="390651"/>
                </a:lnTo>
                <a:lnTo>
                  <a:pt x="1554051" y="350239"/>
                </a:lnTo>
                <a:lnTo>
                  <a:pt x="1542154" y="311102"/>
                </a:lnTo>
                <a:lnTo>
                  <a:pt x="1527301" y="277450"/>
                </a:lnTo>
                <a:lnTo>
                  <a:pt x="454079" y="277450"/>
                </a:lnTo>
                <a:lnTo>
                  <a:pt x="437823" y="275619"/>
                </a:lnTo>
                <a:lnTo>
                  <a:pt x="421355" y="274273"/>
                </a:lnTo>
                <a:lnTo>
                  <a:pt x="404688" y="273443"/>
                </a:lnTo>
                <a:lnTo>
                  <a:pt x="387836" y="273159"/>
                </a:lnTo>
                <a:close/>
              </a:path>
              <a:path w="2019300" h="848995">
                <a:moveTo>
                  <a:pt x="1699179" y="848411"/>
                </a:moveTo>
                <a:lnTo>
                  <a:pt x="399980" y="848411"/>
                </a:lnTo>
                <a:lnTo>
                  <a:pt x="986578" y="848539"/>
                </a:lnTo>
                <a:lnTo>
                  <a:pt x="988742" y="848631"/>
                </a:lnTo>
                <a:lnTo>
                  <a:pt x="993143" y="848631"/>
                </a:lnTo>
                <a:lnTo>
                  <a:pt x="995254" y="848539"/>
                </a:lnTo>
                <a:lnTo>
                  <a:pt x="1697342" y="848521"/>
                </a:lnTo>
                <a:lnTo>
                  <a:pt x="1699179" y="848411"/>
                </a:lnTo>
                <a:close/>
              </a:path>
              <a:path w="2019300" h="848995">
                <a:moveTo>
                  <a:pt x="1697342" y="848521"/>
                </a:moveTo>
                <a:lnTo>
                  <a:pt x="997429" y="848521"/>
                </a:lnTo>
                <a:lnTo>
                  <a:pt x="1695504" y="848631"/>
                </a:lnTo>
                <a:lnTo>
                  <a:pt x="1697342" y="848521"/>
                </a:lnTo>
                <a:close/>
              </a:path>
              <a:path w="2019300" h="848995">
                <a:moveTo>
                  <a:pt x="1695504" y="368870"/>
                </a:moveTo>
                <a:lnTo>
                  <a:pt x="1659993" y="370316"/>
                </a:lnTo>
                <a:lnTo>
                  <a:pt x="1625596" y="374542"/>
                </a:lnTo>
                <a:lnTo>
                  <a:pt x="1592518" y="381377"/>
                </a:lnTo>
                <a:lnTo>
                  <a:pt x="1560968" y="390651"/>
                </a:lnTo>
                <a:lnTo>
                  <a:pt x="1828152" y="390651"/>
                </a:lnTo>
                <a:lnTo>
                  <a:pt x="1797711" y="381104"/>
                </a:lnTo>
                <a:lnTo>
                  <a:pt x="1747956" y="372011"/>
                </a:lnTo>
                <a:lnTo>
                  <a:pt x="1695504" y="368870"/>
                </a:lnTo>
                <a:close/>
              </a:path>
              <a:path w="2019300" h="848995">
                <a:moveTo>
                  <a:pt x="990962" y="0"/>
                </a:moveTo>
                <a:lnTo>
                  <a:pt x="934808" y="2018"/>
                </a:lnTo>
                <a:lnTo>
                  <a:pt x="880197" y="7949"/>
                </a:lnTo>
                <a:lnTo>
                  <a:pt x="827383" y="17602"/>
                </a:lnTo>
                <a:lnTo>
                  <a:pt x="776622" y="30791"/>
                </a:lnTo>
                <a:lnTo>
                  <a:pt x="728167" y="47325"/>
                </a:lnTo>
                <a:lnTo>
                  <a:pt x="682273" y="67018"/>
                </a:lnTo>
                <a:lnTo>
                  <a:pt x="639194" y="89679"/>
                </a:lnTo>
                <a:lnTo>
                  <a:pt x="599184" y="115122"/>
                </a:lnTo>
                <a:lnTo>
                  <a:pt x="562498" y="143157"/>
                </a:lnTo>
                <a:lnTo>
                  <a:pt x="529390" y="173595"/>
                </a:lnTo>
                <a:lnTo>
                  <a:pt x="500115" y="206249"/>
                </a:lnTo>
                <a:lnTo>
                  <a:pt x="474926" y="240930"/>
                </a:lnTo>
                <a:lnTo>
                  <a:pt x="454079" y="277450"/>
                </a:lnTo>
                <a:lnTo>
                  <a:pt x="1527301" y="277450"/>
                </a:lnTo>
                <a:lnTo>
                  <a:pt x="1504407" y="237388"/>
                </a:lnTo>
                <a:lnTo>
                  <a:pt x="1479050" y="203179"/>
                </a:lnTo>
                <a:lnTo>
                  <a:pt x="1449701" y="170980"/>
                </a:lnTo>
                <a:lnTo>
                  <a:pt x="1416606" y="140975"/>
                </a:lnTo>
                <a:lnTo>
                  <a:pt x="1380012" y="113349"/>
                </a:lnTo>
                <a:lnTo>
                  <a:pt x="1340167" y="88284"/>
                </a:lnTo>
                <a:lnTo>
                  <a:pt x="1297318" y="65964"/>
                </a:lnTo>
                <a:lnTo>
                  <a:pt x="1251711" y="46574"/>
                </a:lnTo>
                <a:lnTo>
                  <a:pt x="1203594" y="30298"/>
                </a:lnTo>
                <a:lnTo>
                  <a:pt x="1153214" y="17318"/>
                </a:lnTo>
                <a:lnTo>
                  <a:pt x="1100817" y="7819"/>
                </a:lnTo>
                <a:lnTo>
                  <a:pt x="1046650" y="1985"/>
                </a:lnTo>
                <a:lnTo>
                  <a:pt x="9909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97360" y="5545754"/>
            <a:ext cx="2019300" cy="848994"/>
          </a:xfrm>
          <a:custGeom>
            <a:avLst/>
            <a:gdLst/>
            <a:ahLst/>
            <a:cxnLst/>
            <a:rect l="l" t="t" r="r" b="b"/>
            <a:pathLst>
              <a:path w="2019300" h="848995">
                <a:moveTo>
                  <a:pt x="990963" y="0"/>
                </a:moveTo>
                <a:lnTo>
                  <a:pt x="934808" y="2018"/>
                </a:lnTo>
                <a:lnTo>
                  <a:pt x="880197" y="7949"/>
                </a:lnTo>
                <a:lnTo>
                  <a:pt x="827384" y="17602"/>
                </a:lnTo>
                <a:lnTo>
                  <a:pt x="776623" y="30790"/>
                </a:lnTo>
                <a:lnTo>
                  <a:pt x="728168" y="47325"/>
                </a:lnTo>
                <a:lnTo>
                  <a:pt x="682273" y="67017"/>
                </a:lnTo>
                <a:lnTo>
                  <a:pt x="639194" y="89679"/>
                </a:lnTo>
                <a:lnTo>
                  <a:pt x="599185" y="115121"/>
                </a:lnTo>
                <a:lnTo>
                  <a:pt x="562499" y="143156"/>
                </a:lnTo>
                <a:lnTo>
                  <a:pt x="529391" y="173595"/>
                </a:lnTo>
                <a:lnTo>
                  <a:pt x="500116" y="206249"/>
                </a:lnTo>
                <a:lnTo>
                  <a:pt x="474927" y="240930"/>
                </a:lnTo>
                <a:lnTo>
                  <a:pt x="454079" y="277449"/>
                </a:lnTo>
                <a:lnTo>
                  <a:pt x="437824" y="275619"/>
                </a:lnTo>
                <a:lnTo>
                  <a:pt x="421355" y="274273"/>
                </a:lnTo>
                <a:lnTo>
                  <a:pt x="404688" y="273443"/>
                </a:lnTo>
                <a:lnTo>
                  <a:pt x="387836" y="273159"/>
                </a:lnTo>
                <a:lnTo>
                  <a:pt x="335201" y="275786"/>
                </a:lnTo>
                <a:lnTo>
                  <a:pt x="284721" y="283440"/>
                </a:lnTo>
                <a:lnTo>
                  <a:pt x="236857" y="295777"/>
                </a:lnTo>
                <a:lnTo>
                  <a:pt x="192071" y="312454"/>
                </a:lnTo>
                <a:lnTo>
                  <a:pt x="150825" y="333128"/>
                </a:lnTo>
                <a:lnTo>
                  <a:pt x="113580" y="357456"/>
                </a:lnTo>
                <a:lnTo>
                  <a:pt x="80799" y="385096"/>
                </a:lnTo>
                <a:lnTo>
                  <a:pt x="52942" y="415703"/>
                </a:lnTo>
                <a:lnTo>
                  <a:pt x="30472" y="448935"/>
                </a:lnTo>
                <a:lnTo>
                  <a:pt x="13851" y="484449"/>
                </a:lnTo>
                <a:lnTo>
                  <a:pt x="3539" y="521901"/>
                </a:lnTo>
                <a:lnTo>
                  <a:pt x="0" y="560950"/>
                </a:lnTo>
                <a:lnTo>
                  <a:pt x="3539" y="599996"/>
                </a:lnTo>
                <a:lnTo>
                  <a:pt x="13851" y="637442"/>
                </a:lnTo>
                <a:lnTo>
                  <a:pt x="30473" y="672947"/>
                </a:lnTo>
                <a:lnTo>
                  <a:pt x="52943" y="706168"/>
                </a:lnTo>
                <a:lnTo>
                  <a:pt x="80800" y="736762"/>
                </a:lnTo>
                <a:lnTo>
                  <a:pt x="113582" y="764388"/>
                </a:lnTo>
                <a:lnTo>
                  <a:pt x="150827" y="788702"/>
                </a:lnTo>
                <a:lnTo>
                  <a:pt x="192073" y="809364"/>
                </a:lnTo>
                <a:lnTo>
                  <a:pt x="236859" y="826030"/>
                </a:lnTo>
                <a:lnTo>
                  <a:pt x="284723" y="838357"/>
                </a:lnTo>
                <a:lnTo>
                  <a:pt x="335202" y="846005"/>
                </a:lnTo>
                <a:lnTo>
                  <a:pt x="387836" y="848631"/>
                </a:lnTo>
                <a:lnTo>
                  <a:pt x="391884" y="848631"/>
                </a:lnTo>
                <a:lnTo>
                  <a:pt x="395968" y="848502"/>
                </a:lnTo>
                <a:lnTo>
                  <a:pt x="399981" y="848410"/>
                </a:lnTo>
                <a:lnTo>
                  <a:pt x="984339" y="848520"/>
                </a:lnTo>
                <a:lnTo>
                  <a:pt x="986554" y="848538"/>
                </a:lnTo>
                <a:lnTo>
                  <a:pt x="988742" y="848630"/>
                </a:lnTo>
                <a:lnTo>
                  <a:pt x="990963" y="848631"/>
                </a:lnTo>
                <a:lnTo>
                  <a:pt x="993143" y="848631"/>
                </a:lnTo>
                <a:lnTo>
                  <a:pt x="995254" y="848538"/>
                </a:lnTo>
                <a:lnTo>
                  <a:pt x="997430" y="848520"/>
                </a:lnTo>
                <a:lnTo>
                  <a:pt x="1695504" y="848631"/>
                </a:lnTo>
                <a:lnTo>
                  <a:pt x="1747956" y="845493"/>
                </a:lnTo>
                <a:lnTo>
                  <a:pt x="1797711" y="836408"/>
                </a:lnTo>
                <a:lnTo>
                  <a:pt x="1844104" y="821869"/>
                </a:lnTo>
                <a:lnTo>
                  <a:pt x="1886470" y="802369"/>
                </a:lnTo>
                <a:lnTo>
                  <a:pt x="1924142" y="778401"/>
                </a:lnTo>
                <a:lnTo>
                  <a:pt x="1956457" y="750459"/>
                </a:lnTo>
                <a:lnTo>
                  <a:pt x="1982749" y="719035"/>
                </a:lnTo>
                <a:lnTo>
                  <a:pt x="2002352" y="684623"/>
                </a:lnTo>
                <a:lnTo>
                  <a:pt x="2014602" y="647715"/>
                </a:lnTo>
                <a:lnTo>
                  <a:pt x="2018833" y="608805"/>
                </a:lnTo>
                <a:lnTo>
                  <a:pt x="2014602" y="569892"/>
                </a:lnTo>
                <a:lnTo>
                  <a:pt x="2002352" y="532975"/>
                </a:lnTo>
                <a:lnTo>
                  <a:pt x="1982749" y="498551"/>
                </a:lnTo>
                <a:lnTo>
                  <a:pt x="1956457" y="467112"/>
                </a:lnTo>
                <a:lnTo>
                  <a:pt x="1924142" y="439153"/>
                </a:lnTo>
                <a:lnTo>
                  <a:pt x="1886470" y="415169"/>
                </a:lnTo>
                <a:lnTo>
                  <a:pt x="1844104" y="395654"/>
                </a:lnTo>
                <a:lnTo>
                  <a:pt x="1797711" y="381103"/>
                </a:lnTo>
                <a:lnTo>
                  <a:pt x="1747956" y="372010"/>
                </a:lnTo>
                <a:lnTo>
                  <a:pt x="1695504" y="368869"/>
                </a:lnTo>
                <a:lnTo>
                  <a:pt x="1659993" y="370316"/>
                </a:lnTo>
                <a:lnTo>
                  <a:pt x="1625596" y="374542"/>
                </a:lnTo>
                <a:lnTo>
                  <a:pt x="1592518" y="381377"/>
                </a:lnTo>
                <a:lnTo>
                  <a:pt x="1560968" y="390651"/>
                </a:lnTo>
                <a:lnTo>
                  <a:pt x="1554051" y="350239"/>
                </a:lnTo>
                <a:lnTo>
                  <a:pt x="1542154" y="311102"/>
                </a:lnTo>
                <a:lnTo>
                  <a:pt x="1525524" y="273424"/>
                </a:lnTo>
                <a:lnTo>
                  <a:pt x="1504407" y="237388"/>
                </a:lnTo>
                <a:lnTo>
                  <a:pt x="1479050" y="203179"/>
                </a:lnTo>
                <a:lnTo>
                  <a:pt x="1449701" y="170980"/>
                </a:lnTo>
                <a:lnTo>
                  <a:pt x="1416606" y="140975"/>
                </a:lnTo>
                <a:lnTo>
                  <a:pt x="1380012" y="113349"/>
                </a:lnTo>
                <a:lnTo>
                  <a:pt x="1340167" y="88284"/>
                </a:lnTo>
                <a:lnTo>
                  <a:pt x="1297318" y="65964"/>
                </a:lnTo>
                <a:lnTo>
                  <a:pt x="1251712" y="46574"/>
                </a:lnTo>
                <a:lnTo>
                  <a:pt x="1203594" y="30298"/>
                </a:lnTo>
                <a:lnTo>
                  <a:pt x="1153214" y="17318"/>
                </a:lnTo>
                <a:lnTo>
                  <a:pt x="1100817" y="7819"/>
                </a:lnTo>
                <a:lnTo>
                  <a:pt x="1046651" y="1985"/>
                </a:lnTo>
                <a:lnTo>
                  <a:pt x="99096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22052" y="6004074"/>
            <a:ext cx="2019300" cy="848994"/>
          </a:xfrm>
          <a:custGeom>
            <a:avLst/>
            <a:gdLst/>
            <a:ahLst/>
            <a:cxnLst/>
            <a:rect l="l" t="t" r="r" b="b"/>
            <a:pathLst>
              <a:path w="2019300" h="848995">
                <a:moveTo>
                  <a:pt x="1527300" y="571181"/>
                </a:moveTo>
                <a:lnTo>
                  <a:pt x="454079" y="571181"/>
                </a:lnTo>
                <a:lnTo>
                  <a:pt x="474926" y="607700"/>
                </a:lnTo>
                <a:lnTo>
                  <a:pt x="500115" y="642381"/>
                </a:lnTo>
                <a:lnTo>
                  <a:pt x="529390" y="675035"/>
                </a:lnTo>
                <a:lnTo>
                  <a:pt x="562498" y="705474"/>
                </a:lnTo>
                <a:lnTo>
                  <a:pt x="599184" y="733509"/>
                </a:lnTo>
                <a:lnTo>
                  <a:pt x="639194" y="758951"/>
                </a:lnTo>
                <a:lnTo>
                  <a:pt x="682273" y="781613"/>
                </a:lnTo>
                <a:lnTo>
                  <a:pt x="728168" y="801305"/>
                </a:lnTo>
                <a:lnTo>
                  <a:pt x="776623" y="817839"/>
                </a:lnTo>
                <a:lnTo>
                  <a:pt x="827384" y="831028"/>
                </a:lnTo>
                <a:lnTo>
                  <a:pt x="880197" y="840681"/>
                </a:lnTo>
                <a:lnTo>
                  <a:pt x="934809" y="846612"/>
                </a:lnTo>
                <a:lnTo>
                  <a:pt x="990963" y="848630"/>
                </a:lnTo>
                <a:lnTo>
                  <a:pt x="1046651" y="846645"/>
                </a:lnTo>
                <a:lnTo>
                  <a:pt x="1100817" y="840811"/>
                </a:lnTo>
                <a:lnTo>
                  <a:pt x="1153214" y="831312"/>
                </a:lnTo>
                <a:lnTo>
                  <a:pt x="1203594" y="818332"/>
                </a:lnTo>
                <a:lnTo>
                  <a:pt x="1251712" y="802055"/>
                </a:lnTo>
                <a:lnTo>
                  <a:pt x="1297318" y="782665"/>
                </a:lnTo>
                <a:lnTo>
                  <a:pt x="1340167" y="760346"/>
                </a:lnTo>
                <a:lnTo>
                  <a:pt x="1380012" y="735281"/>
                </a:lnTo>
                <a:lnTo>
                  <a:pt x="1416606" y="707654"/>
                </a:lnTo>
                <a:lnTo>
                  <a:pt x="1449701" y="677650"/>
                </a:lnTo>
                <a:lnTo>
                  <a:pt x="1479050" y="645451"/>
                </a:lnTo>
                <a:lnTo>
                  <a:pt x="1504407" y="611242"/>
                </a:lnTo>
                <a:lnTo>
                  <a:pt x="1525532" y="575187"/>
                </a:lnTo>
                <a:lnTo>
                  <a:pt x="1527300" y="571181"/>
                </a:lnTo>
                <a:close/>
              </a:path>
              <a:path w="2019300" h="848995">
                <a:moveTo>
                  <a:pt x="391884" y="0"/>
                </a:moveTo>
                <a:lnTo>
                  <a:pt x="387836" y="0"/>
                </a:lnTo>
                <a:lnTo>
                  <a:pt x="335202" y="2625"/>
                </a:lnTo>
                <a:lnTo>
                  <a:pt x="284723" y="10273"/>
                </a:lnTo>
                <a:lnTo>
                  <a:pt x="236859" y="22600"/>
                </a:lnTo>
                <a:lnTo>
                  <a:pt x="192073" y="39266"/>
                </a:lnTo>
                <a:lnTo>
                  <a:pt x="150827" y="59927"/>
                </a:lnTo>
                <a:lnTo>
                  <a:pt x="113582" y="84242"/>
                </a:lnTo>
                <a:lnTo>
                  <a:pt x="80800" y="111867"/>
                </a:lnTo>
                <a:lnTo>
                  <a:pt x="52943" y="142462"/>
                </a:lnTo>
                <a:lnTo>
                  <a:pt x="30473" y="175682"/>
                </a:lnTo>
                <a:lnTo>
                  <a:pt x="13851" y="211187"/>
                </a:lnTo>
                <a:lnTo>
                  <a:pt x="3539" y="248634"/>
                </a:lnTo>
                <a:lnTo>
                  <a:pt x="0" y="287680"/>
                </a:lnTo>
                <a:lnTo>
                  <a:pt x="3539" y="326728"/>
                </a:lnTo>
                <a:lnTo>
                  <a:pt x="13851" y="364181"/>
                </a:lnTo>
                <a:lnTo>
                  <a:pt x="30472" y="399695"/>
                </a:lnTo>
                <a:lnTo>
                  <a:pt x="52942" y="432927"/>
                </a:lnTo>
                <a:lnTo>
                  <a:pt x="80799" y="463534"/>
                </a:lnTo>
                <a:lnTo>
                  <a:pt x="113580" y="491173"/>
                </a:lnTo>
                <a:lnTo>
                  <a:pt x="150825" y="515502"/>
                </a:lnTo>
                <a:lnTo>
                  <a:pt x="192071" y="536176"/>
                </a:lnTo>
                <a:lnTo>
                  <a:pt x="236857" y="552853"/>
                </a:lnTo>
                <a:lnTo>
                  <a:pt x="284721" y="565190"/>
                </a:lnTo>
                <a:lnTo>
                  <a:pt x="335201" y="572844"/>
                </a:lnTo>
                <a:lnTo>
                  <a:pt x="387836" y="575471"/>
                </a:lnTo>
                <a:lnTo>
                  <a:pt x="404688" y="575187"/>
                </a:lnTo>
                <a:lnTo>
                  <a:pt x="421355" y="574357"/>
                </a:lnTo>
                <a:lnTo>
                  <a:pt x="437823" y="573011"/>
                </a:lnTo>
                <a:lnTo>
                  <a:pt x="454079" y="571181"/>
                </a:lnTo>
                <a:lnTo>
                  <a:pt x="1527300" y="571181"/>
                </a:lnTo>
                <a:lnTo>
                  <a:pt x="1542154" y="537528"/>
                </a:lnTo>
                <a:lnTo>
                  <a:pt x="1554051" y="498390"/>
                </a:lnTo>
                <a:lnTo>
                  <a:pt x="1560968" y="457978"/>
                </a:lnTo>
                <a:lnTo>
                  <a:pt x="1828153" y="457978"/>
                </a:lnTo>
                <a:lnTo>
                  <a:pt x="1886470" y="433460"/>
                </a:lnTo>
                <a:lnTo>
                  <a:pt x="1924142" y="409477"/>
                </a:lnTo>
                <a:lnTo>
                  <a:pt x="1956457" y="381518"/>
                </a:lnTo>
                <a:lnTo>
                  <a:pt x="1982749" y="350079"/>
                </a:lnTo>
                <a:lnTo>
                  <a:pt x="2002352" y="315654"/>
                </a:lnTo>
                <a:lnTo>
                  <a:pt x="2014602" y="278738"/>
                </a:lnTo>
                <a:lnTo>
                  <a:pt x="2018833" y="239825"/>
                </a:lnTo>
                <a:lnTo>
                  <a:pt x="2014602" y="200915"/>
                </a:lnTo>
                <a:lnTo>
                  <a:pt x="2002352" y="164007"/>
                </a:lnTo>
                <a:lnTo>
                  <a:pt x="1982749" y="129595"/>
                </a:lnTo>
                <a:lnTo>
                  <a:pt x="1956457" y="98171"/>
                </a:lnTo>
                <a:lnTo>
                  <a:pt x="1924142" y="70229"/>
                </a:lnTo>
                <a:lnTo>
                  <a:pt x="1886470" y="46261"/>
                </a:lnTo>
                <a:lnTo>
                  <a:pt x="1844104" y="26761"/>
                </a:lnTo>
                <a:lnTo>
                  <a:pt x="1797711" y="12222"/>
                </a:lnTo>
                <a:lnTo>
                  <a:pt x="1747956" y="3137"/>
                </a:lnTo>
                <a:lnTo>
                  <a:pt x="1699179" y="219"/>
                </a:lnTo>
                <a:lnTo>
                  <a:pt x="399981" y="219"/>
                </a:lnTo>
                <a:lnTo>
                  <a:pt x="391884" y="0"/>
                </a:lnTo>
                <a:close/>
              </a:path>
              <a:path w="2019300" h="848995">
                <a:moveTo>
                  <a:pt x="1828153" y="457978"/>
                </a:moveTo>
                <a:lnTo>
                  <a:pt x="1560968" y="457978"/>
                </a:lnTo>
                <a:lnTo>
                  <a:pt x="1592518" y="467252"/>
                </a:lnTo>
                <a:lnTo>
                  <a:pt x="1625596" y="474088"/>
                </a:lnTo>
                <a:lnTo>
                  <a:pt x="1659993" y="478314"/>
                </a:lnTo>
                <a:lnTo>
                  <a:pt x="1695504" y="479761"/>
                </a:lnTo>
                <a:lnTo>
                  <a:pt x="1747956" y="476620"/>
                </a:lnTo>
                <a:lnTo>
                  <a:pt x="1797711" y="467527"/>
                </a:lnTo>
                <a:lnTo>
                  <a:pt x="1828153" y="457978"/>
                </a:lnTo>
                <a:close/>
              </a:path>
              <a:path w="2019300" h="848995">
                <a:moveTo>
                  <a:pt x="993143" y="0"/>
                </a:moveTo>
                <a:lnTo>
                  <a:pt x="988742" y="0"/>
                </a:lnTo>
                <a:lnTo>
                  <a:pt x="986554" y="92"/>
                </a:lnTo>
                <a:lnTo>
                  <a:pt x="399981" y="219"/>
                </a:lnTo>
                <a:lnTo>
                  <a:pt x="1699179" y="219"/>
                </a:lnTo>
                <a:lnTo>
                  <a:pt x="1697342" y="109"/>
                </a:lnTo>
                <a:lnTo>
                  <a:pt x="997430" y="109"/>
                </a:lnTo>
                <a:lnTo>
                  <a:pt x="995254" y="92"/>
                </a:lnTo>
                <a:lnTo>
                  <a:pt x="993143" y="0"/>
                </a:lnTo>
                <a:close/>
              </a:path>
              <a:path w="2019300" h="848995">
                <a:moveTo>
                  <a:pt x="1695504" y="0"/>
                </a:moveTo>
                <a:lnTo>
                  <a:pt x="997430" y="109"/>
                </a:lnTo>
                <a:lnTo>
                  <a:pt x="1697342" y="109"/>
                </a:lnTo>
                <a:lnTo>
                  <a:pt x="1695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22052" y="6004074"/>
            <a:ext cx="2019300" cy="848994"/>
          </a:xfrm>
          <a:custGeom>
            <a:avLst/>
            <a:gdLst/>
            <a:ahLst/>
            <a:cxnLst/>
            <a:rect l="l" t="t" r="r" b="b"/>
            <a:pathLst>
              <a:path w="2019300" h="848995">
                <a:moveTo>
                  <a:pt x="990963" y="848631"/>
                </a:moveTo>
                <a:lnTo>
                  <a:pt x="934808" y="846612"/>
                </a:lnTo>
                <a:lnTo>
                  <a:pt x="880197" y="840682"/>
                </a:lnTo>
                <a:lnTo>
                  <a:pt x="827384" y="831028"/>
                </a:lnTo>
                <a:lnTo>
                  <a:pt x="776623" y="817840"/>
                </a:lnTo>
                <a:lnTo>
                  <a:pt x="728168" y="801305"/>
                </a:lnTo>
                <a:lnTo>
                  <a:pt x="682273" y="781613"/>
                </a:lnTo>
                <a:lnTo>
                  <a:pt x="639194" y="758951"/>
                </a:lnTo>
                <a:lnTo>
                  <a:pt x="599185" y="733509"/>
                </a:lnTo>
                <a:lnTo>
                  <a:pt x="562499" y="705474"/>
                </a:lnTo>
                <a:lnTo>
                  <a:pt x="529391" y="675035"/>
                </a:lnTo>
                <a:lnTo>
                  <a:pt x="500116" y="642381"/>
                </a:lnTo>
                <a:lnTo>
                  <a:pt x="474927" y="607700"/>
                </a:lnTo>
                <a:lnTo>
                  <a:pt x="454079" y="571181"/>
                </a:lnTo>
                <a:lnTo>
                  <a:pt x="437824" y="573011"/>
                </a:lnTo>
                <a:lnTo>
                  <a:pt x="421355" y="574357"/>
                </a:lnTo>
                <a:lnTo>
                  <a:pt x="404688" y="575187"/>
                </a:lnTo>
                <a:lnTo>
                  <a:pt x="387836" y="575471"/>
                </a:lnTo>
                <a:lnTo>
                  <a:pt x="335201" y="572844"/>
                </a:lnTo>
                <a:lnTo>
                  <a:pt x="284721" y="565190"/>
                </a:lnTo>
                <a:lnTo>
                  <a:pt x="236857" y="552853"/>
                </a:lnTo>
                <a:lnTo>
                  <a:pt x="192071" y="536176"/>
                </a:lnTo>
                <a:lnTo>
                  <a:pt x="150825" y="515502"/>
                </a:lnTo>
                <a:lnTo>
                  <a:pt x="113580" y="491174"/>
                </a:lnTo>
                <a:lnTo>
                  <a:pt x="80799" y="463534"/>
                </a:lnTo>
                <a:lnTo>
                  <a:pt x="52942" y="432927"/>
                </a:lnTo>
                <a:lnTo>
                  <a:pt x="30472" y="399695"/>
                </a:lnTo>
                <a:lnTo>
                  <a:pt x="13851" y="364181"/>
                </a:lnTo>
                <a:lnTo>
                  <a:pt x="3539" y="326729"/>
                </a:lnTo>
                <a:lnTo>
                  <a:pt x="0" y="287680"/>
                </a:lnTo>
                <a:lnTo>
                  <a:pt x="3539" y="248634"/>
                </a:lnTo>
                <a:lnTo>
                  <a:pt x="13851" y="211188"/>
                </a:lnTo>
                <a:lnTo>
                  <a:pt x="30473" y="175683"/>
                </a:lnTo>
                <a:lnTo>
                  <a:pt x="52943" y="142462"/>
                </a:lnTo>
                <a:lnTo>
                  <a:pt x="80800" y="111868"/>
                </a:lnTo>
                <a:lnTo>
                  <a:pt x="113582" y="84242"/>
                </a:lnTo>
                <a:lnTo>
                  <a:pt x="150827" y="59928"/>
                </a:lnTo>
                <a:lnTo>
                  <a:pt x="192073" y="39266"/>
                </a:lnTo>
                <a:lnTo>
                  <a:pt x="236859" y="22601"/>
                </a:lnTo>
                <a:lnTo>
                  <a:pt x="284723" y="10273"/>
                </a:lnTo>
                <a:lnTo>
                  <a:pt x="335202" y="2625"/>
                </a:lnTo>
                <a:lnTo>
                  <a:pt x="387836" y="0"/>
                </a:lnTo>
                <a:lnTo>
                  <a:pt x="391884" y="0"/>
                </a:lnTo>
                <a:lnTo>
                  <a:pt x="395968" y="128"/>
                </a:lnTo>
                <a:lnTo>
                  <a:pt x="399981" y="220"/>
                </a:lnTo>
                <a:lnTo>
                  <a:pt x="984339" y="110"/>
                </a:lnTo>
                <a:lnTo>
                  <a:pt x="986554" y="92"/>
                </a:lnTo>
                <a:lnTo>
                  <a:pt x="988742" y="0"/>
                </a:lnTo>
                <a:lnTo>
                  <a:pt x="990963" y="0"/>
                </a:lnTo>
                <a:lnTo>
                  <a:pt x="993143" y="0"/>
                </a:lnTo>
                <a:lnTo>
                  <a:pt x="995254" y="92"/>
                </a:lnTo>
                <a:lnTo>
                  <a:pt x="997430" y="110"/>
                </a:lnTo>
                <a:lnTo>
                  <a:pt x="1695504" y="0"/>
                </a:lnTo>
                <a:lnTo>
                  <a:pt x="1747956" y="3137"/>
                </a:lnTo>
                <a:lnTo>
                  <a:pt x="1797711" y="12222"/>
                </a:lnTo>
                <a:lnTo>
                  <a:pt x="1844104" y="26761"/>
                </a:lnTo>
                <a:lnTo>
                  <a:pt x="1886470" y="46261"/>
                </a:lnTo>
                <a:lnTo>
                  <a:pt x="1924142" y="70229"/>
                </a:lnTo>
                <a:lnTo>
                  <a:pt x="1956457" y="98171"/>
                </a:lnTo>
                <a:lnTo>
                  <a:pt x="1982749" y="129595"/>
                </a:lnTo>
                <a:lnTo>
                  <a:pt x="2002352" y="164007"/>
                </a:lnTo>
                <a:lnTo>
                  <a:pt x="2014602" y="200915"/>
                </a:lnTo>
                <a:lnTo>
                  <a:pt x="2018833" y="239825"/>
                </a:lnTo>
                <a:lnTo>
                  <a:pt x="2014602" y="278738"/>
                </a:lnTo>
                <a:lnTo>
                  <a:pt x="2002352" y="315655"/>
                </a:lnTo>
                <a:lnTo>
                  <a:pt x="1982749" y="350079"/>
                </a:lnTo>
                <a:lnTo>
                  <a:pt x="1956457" y="381518"/>
                </a:lnTo>
                <a:lnTo>
                  <a:pt x="1924142" y="409477"/>
                </a:lnTo>
                <a:lnTo>
                  <a:pt x="1886470" y="433461"/>
                </a:lnTo>
                <a:lnTo>
                  <a:pt x="1844104" y="452976"/>
                </a:lnTo>
                <a:lnTo>
                  <a:pt x="1797711" y="467527"/>
                </a:lnTo>
                <a:lnTo>
                  <a:pt x="1747956" y="476620"/>
                </a:lnTo>
                <a:lnTo>
                  <a:pt x="1695504" y="479761"/>
                </a:lnTo>
                <a:lnTo>
                  <a:pt x="1659993" y="478314"/>
                </a:lnTo>
                <a:lnTo>
                  <a:pt x="1625596" y="474088"/>
                </a:lnTo>
                <a:lnTo>
                  <a:pt x="1592518" y="467253"/>
                </a:lnTo>
                <a:lnTo>
                  <a:pt x="1560968" y="457979"/>
                </a:lnTo>
                <a:lnTo>
                  <a:pt x="1554051" y="498391"/>
                </a:lnTo>
                <a:lnTo>
                  <a:pt x="1542154" y="537528"/>
                </a:lnTo>
                <a:lnTo>
                  <a:pt x="1525524" y="575206"/>
                </a:lnTo>
                <a:lnTo>
                  <a:pt x="1504407" y="611242"/>
                </a:lnTo>
                <a:lnTo>
                  <a:pt x="1479050" y="645451"/>
                </a:lnTo>
                <a:lnTo>
                  <a:pt x="1449701" y="677650"/>
                </a:lnTo>
                <a:lnTo>
                  <a:pt x="1416606" y="707655"/>
                </a:lnTo>
                <a:lnTo>
                  <a:pt x="1380012" y="735281"/>
                </a:lnTo>
                <a:lnTo>
                  <a:pt x="1340167" y="760346"/>
                </a:lnTo>
                <a:lnTo>
                  <a:pt x="1297318" y="782666"/>
                </a:lnTo>
                <a:lnTo>
                  <a:pt x="1251712" y="802056"/>
                </a:lnTo>
                <a:lnTo>
                  <a:pt x="1203594" y="818333"/>
                </a:lnTo>
                <a:lnTo>
                  <a:pt x="1153214" y="831312"/>
                </a:lnTo>
                <a:lnTo>
                  <a:pt x="1100817" y="840811"/>
                </a:lnTo>
                <a:lnTo>
                  <a:pt x="1046651" y="846645"/>
                </a:lnTo>
                <a:lnTo>
                  <a:pt x="990963" y="8486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55411" y="5985034"/>
            <a:ext cx="1976120" cy="382905"/>
          </a:xfrm>
          <a:custGeom>
            <a:avLst/>
            <a:gdLst/>
            <a:ahLst/>
            <a:cxnLst/>
            <a:rect l="l" t="t" r="r" b="b"/>
            <a:pathLst>
              <a:path w="1976120" h="382904">
                <a:moveTo>
                  <a:pt x="1683640" y="0"/>
                </a:moveTo>
                <a:lnTo>
                  <a:pt x="292351" y="0"/>
                </a:lnTo>
                <a:lnTo>
                  <a:pt x="235891" y="180"/>
                </a:lnTo>
                <a:lnTo>
                  <a:pt x="190360" y="1441"/>
                </a:lnTo>
                <a:lnTo>
                  <a:pt x="125835" y="11532"/>
                </a:lnTo>
                <a:lnTo>
                  <a:pt x="88284" y="30079"/>
                </a:lnTo>
                <a:lnTo>
                  <a:pt x="56014" y="56014"/>
                </a:lnTo>
                <a:lnTo>
                  <a:pt x="30079" y="88284"/>
                </a:lnTo>
                <a:lnTo>
                  <a:pt x="11532" y="125835"/>
                </a:lnTo>
                <a:lnTo>
                  <a:pt x="728" y="174561"/>
                </a:lnTo>
                <a:lnTo>
                  <a:pt x="0" y="191245"/>
                </a:lnTo>
                <a:lnTo>
                  <a:pt x="728" y="207929"/>
                </a:lnTo>
                <a:lnTo>
                  <a:pt x="11532" y="256656"/>
                </a:lnTo>
                <a:lnTo>
                  <a:pt x="30079" y="294207"/>
                </a:lnTo>
                <a:lnTo>
                  <a:pt x="56014" y="326477"/>
                </a:lnTo>
                <a:lnTo>
                  <a:pt x="88284" y="352411"/>
                </a:lnTo>
                <a:lnTo>
                  <a:pt x="125835" y="370958"/>
                </a:lnTo>
                <a:lnTo>
                  <a:pt x="190360" y="381050"/>
                </a:lnTo>
                <a:lnTo>
                  <a:pt x="235891" y="382311"/>
                </a:lnTo>
                <a:lnTo>
                  <a:pt x="292351" y="382492"/>
                </a:lnTo>
                <a:lnTo>
                  <a:pt x="1683640" y="382492"/>
                </a:lnTo>
                <a:lnTo>
                  <a:pt x="1740100" y="382311"/>
                </a:lnTo>
                <a:lnTo>
                  <a:pt x="1785631" y="381050"/>
                </a:lnTo>
                <a:lnTo>
                  <a:pt x="1850156" y="370958"/>
                </a:lnTo>
                <a:lnTo>
                  <a:pt x="1887707" y="352411"/>
                </a:lnTo>
                <a:lnTo>
                  <a:pt x="1919977" y="326477"/>
                </a:lnTo>
                <a:lnTo>
                  <a:pt x="1945912" y="294207"/>
                </a:lnTo>
                <a:lnTo>
                  <a:pt x="1964458" y="256656"/>
                </a:lnTo>
                <a:lnTo>
                  <a:pt x="1975263" y="207929"/>
                </a:lnTo>
                <a:lnTo>
                  <a:pt x="1975992" y="191245"/>
                </a:lnTo>
                <a:lnTo>
                  <a:pt x="1975263" y="174561"/>
                </a:lnTo>
                <a:lnTo>
                  <a:pt x="1964458" y="125835"/>
                </a:lnTo>
                <a:lnTo>
                  <a:pt x="1945912" y="88284"/>
                </a:lnTo>
                <a:lnTo>
                  <a:pt x="1919977" y="56014"/>
                </a:lnTo>
                <a:lnTo>
                  <a:pt x="1887707" y="30079"/>
                </a:lnTo>
                <a:lnTo>
                  <a:pt x="1850156" y="11532"/>
                </a:lnTo>
                <a:lnTo>
                  <a:pt x="1785631" y="1441"/>
                </a:lnTo>
                <a:lnTo>
                  <a:pt x="1740100" y="180"/>
                </a:lnTo>
                <a:lnTo>
                  <a:pt x="1683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685059" y="8277627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90" h="0">
                <a:moveTo>
                  <a:pt x="0" y="0"/>
                </a:moveTo>
                <a:lnTo>
                  <a:pt x="149468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352544" y="8277627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90" h="0">
                <a:moveTo>
                  <a:pt x="0" y="0"/>
                </a:moveTo>
                <a:lnTo>
                  <a:pt x="149468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868250" y="6513796"/>
            <a:ext cx="0" cy="1414145"/>
          </a:xfrm>
          <a:custGeom>
            <a:avLst/>
            <a:gdLst/>
            <a:ahLst/>
            <a:cxnLst/>
            <a:rect l="l" t="t" r="r" b="b"/>
            <a:pathLst>
              <a:path w="0" h="1414145">
                <a:moveTo>
                  <a:pt x="0" y="141356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17078" y="6557795"/>
            <a:ext cx="0" cy="1414145"/>
          </a:xfrm>
          <a:custGeom>
            <a:avLst/>
            <a:gdLst/>
            <a:ahLst/>
            <a:cxnLst/>
            <a:rect l="l" t="t" r="r" b="b"/>
            <a:pathLst>
              <a:path w="0" h="1414145">
                <a:moveTo>
                  <a:pt x="0" y="1413569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165871" y="5985489"/>
            <a:ext cx="24872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473960" algn="l"/>
              </a:tabLst>
            </a:pPr>
            <a:r>
              <a:rPr dirty="0" sz="2450" spc="15">
                <a:latin typeface="Microsoft JhengHei UI"/>
                <a:cs typeface="Microsoft JhengHei UI"/>
              </a:rPr>
              <a:t>中国电信</a:t>
            </a:r>
            <a:r>
              <a:rPr dirty="0" sz="2450" spc="15" strike="sngStrike">
                <a:latin typeface="Microsoft JhengHei UI"/>
                <a:cs typeface="Microsoft JhengHei UI"/>
              </a:rPr>
              <a:t>⽹</a:t>
            </a:r>
            <a:r>
              <a:rPr dirty="0" sz="2450" spc="15" strike="sngStrike">
                <a:latin typeface="Microsoft JhengHei UI"/>
                <a:cs typeface="Microsoft JhengHei UI"/>
              </a:rPr>
              <a:t>	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59007" y="715916"/>
            <a:ext cx="45866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以太⽹的</a:t>
            </a:r>
            <a:r>
              <a:rPr dirty="0" spc="85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10"/>
              <a:t>层</a:t>
            </a:r>
          </a:p>
        </p:txBody>
      </p:sp>
      <p:sp>
        <p:nvSpPr>
          <p:cNvPr id="14" name="object 1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83584" y="1790521"/>
            <a:ext cx="13759235" cy="3370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81478" y="2167473"/>
            <a:ext cx="12963525" cy="2574925"/>
          </a:xfrm>
          <a:custGeom>
            <a:avLst/>
            <a:gdLst/>
            <a:ahLst/>
            <a:cxnLst/>
            <a:rect l="l" t="t" r="r" b="b"/>
            <a:pathLst>
              <a:path w="12963525" h="25749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316258"/>
                </a:lnTo>
                <a:lnTo>
                  <a:pt x="197" y="2367628"/>
                </a:lnTo>
                <a:lnTo>
                  <a:pt x="1581" y="2409055"/>
                </a:lnTo>
                <a:lnTo>
                  <a:pt x="12649" y="2467763"/>
                </a:lnTo>
                <a:lnTo>
                  <a:pt x="49226" y="2525177"/>
                </a:lnTo>
                <a:lnTo>
                  <a:pt x="106640" y="2561753"/>
                </a:lnTo>
                <a:lnTo>
                  <a:pt x="165348" y="2572822"/>
                </a:lnTo>
                <a:lnTo>
                  <a:pt x="206776" y="2574206"/>
                </a:lnTo>
                <a:lnTo>
                  <a:pt x="258146" y="2574404"/>
                </a:lnTo>
                <a:lnTo>
                  <a:pt x="12705299" y="2574404"/>
                </a:lnTo>
                <a:lnTo>
                  <a:pt x="12756671" y="2574206"/>
                </a:lnTo>
                <a:lnTo>
                  <a:pt x="12798099" y="2572822"/>
                </a:lnTo>
                <a:lnTo>
                  <a:pt x="12856802" y="2561753"/>
                </a:lnTo>
                <a:lnTo>
                  <a:pt x="12914218" y="2525177"/>
                </a:lnTo>
                <a:lnTo>
                  <a:pt x="12950799" y="2467763"/>
                </a:lnTo>
                <a:lnTo>
                  <a:pt x="12961867" y="2409055"/>
                </a:lnTo>
                <a:lnTo>
                  <a:pt x="12963250" y="2367628"/>
                </a:lnTo>
                <a:lnTo>
                  <a:pt x="12963448" y="231625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81478" y="2167473"/>
            <a:ext cx="12963525" cy="2574925"/>
          </a:xfrm>
          <a:custGeom>
            <a:avLst/>
            <a:gdLst/>
            <a:ahLst/>
            <a:cxnLst/>
            <a:rect l="l" t="t" r="r" b="b"/>
            <a:pathLst>
              <a:path w="12963525" h="25749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316258"/>
                </a:lnTo>
                <a:lnTo>
                  <a:pt x="12963250" y="2367628"/>
                </a:lnTo>
                <a:lnTo>
                  <a:pt x="12961867" y="2409055"/>
                </a:lnTo>
                <a:lnTo>
                  <a:pt x="12950799" y="2467763"/>
                </a:lnTo>
                <a:lnTo>
                  <a:pt x="12914218" y="2525177"/>
                </a:lnTo>
                <a:lnTo>
                  <a:pt x="12856802" y="2561753"/>
                </a:lnTo>
                <a:lnTo>
                  <a:pt x="12798099" y="2572822"/>
                </a:lnTo>
                <a:lnTo>
                  <a:pt x="12756671" y="2574206"/>
                </a:lnTo>
                <a:lnTo>
                  <a:pt x="12705299" y="2574404"/>
                </a:lnTo>
                <a:lnTo>
                  <a:pt x="258145" y="2574404"/>
                </a:lnTo>
                <a:lnTo>
                  <a:pt x="206775" y="2574206"/>
                </a:lnTo>
                <a:lnTo>
                  <a:pt x="165348" y="2572822"/>
                </a:lnTo>
                <a:lnTo>
                  <a:pt x="106640" y="2561753"/>
                </a:lnTo>
                <a:lnTo>
                  <a:pt x="49226" y="2525177"/>
                </a:lnTo>
                <a:lnTo>
                  <a:pt x="12650" y="2467763"/>
                </a:lnTo>
                <a:lnTo>
                  <a:pt x="1581" y="2409055"/>
                </a:lnTo>
                <a:lnTo>
                  <a:pt x="197" y="2367628"/>
                </a:lnTo>
                <a:lnTo>
                  <a:pt x="0" y="231625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166645" y="270035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97115" y="2641110"/>
            <a:ext cx="91065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在局域⽹中，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硬件地址⼜称为物理地址</a:t>
            </a:r>
            <a:r>
              <a:rPr dirty="0" sz="2850" spc="30">
                <a:latin typeface="Microsoft JhengHei UI"/>
                <a:cs typeface="Microsoft JhengHei UI"/>
              </a:rPr>
              <a:t>，或</a:t>
            </a:r>
            <a:r>
              <a:rPr dirty="0" sz="2850" spc="40">
                <a:latin typeface="Microsoft JhengHei UI"/>
                <a:cs typeface="Microsoft JhengHei UI"/>
              </a:rPr>
              <a:t> </a:t>
            </a: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-3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地址：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4068" y="327672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84538" y="3092876"/>
            <a:ext cx="10653395" cy="11544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9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如果连接在局域⽹上的主机或路由器安装有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多个适配器</a:t>
            </a:r>
            <a:r>
              <a:rPr dirty="0" sz="2850" spc="25">
                <a:latin typeface="Microsoft JhengHei UI"/>
                <a:cs typeface="Microsoft JhengHei UI"/>
              </a:rPr>
              <a:t>，那么这样 </a:t>
            </a:r>
            <a:r>
              <a:rPr dirty="0" sz="2850" spc="30">
                <a:latin typeface="Microsoft JhengHei UI"/>
                <a:cs typeface="Microsoft JhengHei UI"/>
              </a:rPr>
              <a:t>的主机或路由器就有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多个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地址</a:t>
            </a:r>
            <a:r>
              <a:rPr dirty="0" sz="2850" spc="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58138" y="5813247"/>
            <a:ext cx="1458591" cy="1002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52379" y="5886940"/>
            <a:ext cx="1270063" cy="813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138889" y="5674980"/>
            <a:ext cx="1458591" cy="1002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233133" y="5748673"/>
            <a:ext cx="1270060" cy="8133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520889" y="7780997"/>
            <a:ext cx="1269871" cy="10690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381572" y="7859235"/>
            <a:ext cx="2033969" cy="8782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475809" y="7932743"/>
            <a:ext cx="1845426" cy="689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641052" y="7859235"/>
            <a:ext cx="2033969" cy="8782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735289" y="7932743"/>
            <a:ext cx="1845430" cy="6896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885516" y="5545754"/>
            <a:ext cx="2019300" cy="848994"/>
          </a:xfrm>
          <a:custGeom>
            <a:avLst/>
            <a:gdLst/>
            <a:ahLst/>
            <a:cxnLst/>
            <a:rect l="l" t="t" r="r" b="b"/>
            <a:pathLst>
              <a:path w="2019300" h="848995">
                <a:moveTo>
                  <a:pt x="387841" y="273159"/>
                </a:moveTo>
                <a:lnTo>
                  <a:pt x="335206" y="275786"/>
                </a:lnTo>
                <a:lnTo>
                  <a:pt x="284725" y="283440"/>
                </a:lnTo>
                <a:lnTo>
                  <a:pt x="236861" y="295777"/>
                </a:lnTo>
                <a:lnTo>
                  <a:pt x="192074" y="312454"/>
                </a:lnTo>
                <a:lnTo>
                  <a:pt x="150828" y="333128"/>
                </a:lnTo>
                <a:lnTo>
                  <a:pt x="113582" y="357457"/>
                </a:lnTo>
                <a:lnTo>
                  <a:pt x="80800" y="385096"/>
                </a:lnTo>
                <a:lnTo>
                  <a:pt x="52943" y="415703"/>
                </a:lnTo>
                <a:lnTo>
                  <a:pt x="30473" y="448935"/>
                </a:lnTo>
                <a:lnTo>
                  <a:pt x="13851" y="484449"/>
                </a:lnTo>
                <a:lnTo>
                  <a:pt x="3539" y="521902"/>
                </a:lnTo>
                <a:lnTo>
                  <a:pt x="0" y="560950"/>
                </a:lnTo>
                <a:lnTo>
                  <a:pt x="3539" y="599996"/>
                </a:lnTo>
                <a:lnTo>
                  <a:pt x="13851" y="637443"/>
                </a:lnTo>
                <a:lnTo>
                  <a:pt x="30473" y="672948"/>
                </a:lnTo>
                <a:lnTo>
                  <a:pt x="52943" y="706168"/>
                </a:lnTo>
                <a:lnTo>
                  <a:pt x="80800" y="736763"/>
                </a:lnTo>
                <a:lnTo>
                  <a:pt x="113582" y="764388"/>
                </a:lnTo>
                <a:lnTo>
                  <a:pt x="150828" y="788703"/>
                </a:lnTo>
                <a:lnTo>
                  <a:pt x="192074" y="809364"/>
                </a:lnTo>
                <a:lnTo>
                  <a:pt x="236861" y="826030"/>
                </a:lnTo>
                <a:lnTo>
                  <a:pt x="284725" y="838358"/>
                </a:lnTo>
                <a:lnTo>
                  <a:pt x="335206" y="846006"/>
                </a:lnTo>
                <a:lnTo>
                  <a:pt x="387841" y="848631"/>
                </a:lnTo>
                <a:lnTo>
                  <a:pt x="391883" y="848631"/>
                </a:lnTo>
                <a:lnTo>
                  <a:pt x="394838" y="848538"/>
                </a:lnTo>
                <a:lnTo>
                  <a:pt x="399977" y="848411"/>
                </a:lnTo>
                <a:lnTo>
                  <a:pt x="1699184" y="848411"/>
                </a:lnTo>
                <a:lnTo>
                  <a:pt x="1747959" y="845493"/>
                </a:lnTo>
                <a:lnTo>
                  <a:pt x="1797712" y="836408"/>
                </a:lnTo>
                <a:lnTo>
                  <a:pt x="1844104" y="821869"/>
                </a:lnTo>
                <a:lnTo>
                  <a:pt x="1886468" y="802369"/>
                </a:lnTo>
                <a:lnTo>
                  <a:pt x="1924140" y="778402"/>
                </a:lnTo>
                <a:lnTo>
                  <a:pt x="1956454" y="750459"/>
                </a:lnTo>
                <a:lnTo>
                  <a:pt x="1982745" y="719035"/>
                </a:lnTo>
                <a:lnTo>
                  <a:pt x="2002348" y="684623"/>
                </a:lnTo>
                <a:lnTo>
                  <a:pt x="2014597" y="647715"/>
                </a:lnTo>
                <a:lnTo>
                  <a:pt x="2018828" y="608805"/>
                </a:lnTo>
                <a:lnTo>
                  <a:pt x="2014597" y="569892"/>
                </a:lnTo>
                <a:lnTo>
                  <a:pt x="2002348" y="532976"/>
                </a:lnTo>
                <a:lnTo>
                  <a:pt x="1982745" y="498551"/>
                </a:lnTo>
                <a:lnTo>
                  <a:pt x="1956454" y="467112"/>
                </a:lnTo>
                <a:lnTo>
                  <a:pt x="1924140" y="439154"/>
                </a:lnTo>
                <a:lnTo>
                  <a:pt x="1886468" y="415170"/>
                </a:lnTo>
                <a:lnTo>
                  <a:pt x="1844104" y="395655"/>
                </a:lnTo>
                <a:lnTo>
                  <a:pt x="1828152" y="390651"/>
                </a:lnTo>
                <a:lnTo>
                  <a:pt x="1560968" y="390651"/>
                </a:lnTo>
                <a:lnTo>
                  <a:pt x="1554052" y="350239"/>
                </a:lnTo>
                <a:lnTo>
                  <a:pt x="1542156" y="311102"/>
                </a:lnTo>
                <a:lnTo>
                  <a:pt x="1527302" y="277450"/>
                </a:lnTo>
                <a:lnTo>
                  <a:pt x="454080" y="277450"/>
                </a:lnTo>
                <a:lnTo>
                  <a:pt x="437824" y="275619"/>
                </a:lnTo>
                <a:lnTo>
                  <a:pt x="421357" y="274273"/>
                </a:lnTo>
                <a:lnTo>
                  <a:pt x="404692" y="273443"/>
                </a:lnTo>
                <a:lnTo>
                  <a:pt x="387841" y="273159"/>
                </a:lnTo>
                <a:close/>
              </a:path>
              <a:path w="2019300" h="848995">
                <a:moveTo>
                  <a:pt x="1699184" y="848411"/>
                </a:moveTo>
                <a:lnTo>
                  <a:pt x="399977" y="848411"/>
                </a:lnTo>
                <a:lnTo>
                  <a:pt x="986580" y="848539"/>
                </a:lnTo>
                <a:lnTo>
                  <a:pt x="988744" y="848631"/>
                </a:lnTo>
                <a:lnTo>
                  <a:pt x="993142" y="848631"/>
                </a:lnTo>
                <a:lnTo>
                  <a:pt x="995257" y="848539"/>
                </a:lnTo>
                <a:lnTo>
                  <a:pt x="1697346" y="848521"/>
                </a:lnTo>
                <a:lnTo>
                  <a:pt x="1699184" y="848411"/>
                </a:lnTo>
                <a:close/>
              </a:path>
              <a:path w="2019300" h="848995">
                <a:moveTo>
                  <a:pt x="1697346" y="848521"/>
                </a:moveTo>
                <a:lnTo>
                  <a:pt x="997425" y="848521"/>
                </a:lnTo>
                <a:lnTo>
                  <a:pt x="1695508" y="848631"/>
                </a:lnTo>
                <a:lnTo>
                  <a:pt x="1697346" y="848521"/>
                </a:lnTo>
                <a:close/>
              </a:path>
              <a:path w="2019300" h="848995">
                <a:moveTo>
                  <a:pt x="1695508" y="368870"/>
                </a:moveTo>
                <a:lnTo>
                  <a:pt x="1659997" y="370316"/>
                </a:lnTo>
                <a:lnTo>
                  <a:pt x="1625599" y="374542"/>
                </a:lnTo>
                <a:lnTo>
                  <a:pt x="1592521" y="381377"/>
                </a:lnTo>
                <a:lnTo>
                  <a:pt x="1560968" y="390651"/>
                </a:lnTo>
                <a:lnTo>
                  <a:pt x="1828152" y="390651"/>
                </a:lnTo>
                <a:lnTo>
                  <a:pt x="1797712" y="381104"/>
                </a:lnTo>
                <a:lnTo>
                  <a:pt x="1747959" y="372011"/>
                </a:lnTo>
                <a:lnTo>
                  <a:pt x="1695508" y="368870"/>
                </a:lnTo>
                <a:close/>
              </a:path>
              <a:path w="2019300" h="848995">
                <a:moveTo>
                  <a:pt x="990964" y="0"/>
                </a:moveTo>
                <a:lnTo>
                  <a:pt x="934809" y="2018"/>
                </a:lnTo>
                <a:lnTo>
                  <a:pt x="880197" y="7949"/>
                </a:lnTo>
                <a:lnTo>
                  <a:pt x="827383" y="17602"/>
                </a:lnTo>
                <a:lnTo>
                  <a:pt x="776621" y="30791"/>
                </a:lnTo>
                <a:lnTo>
                  <a:pt x="728166" y="47325"/>
                </a:lnTo>
                <a:lnTo>
                  <a:pt x="682272" y="67018"/>
                </a:lnTo>
                <a:lnTo>
                  <a:pt x="639192" y="89679"/>
                </a:lnTo>
                <a:lnTo>
                  <a:pt x="599183" y="115122"/>
                </a:lnTo>
                <a:lnTo>
                  <a:pt x="562497" y="143157"/>
                </a:lnTo>
                <a:lnTo>
                  <a:pt x="529390" y="173595"/>
                </a:lnTo>
                <a:lnTo>
                  <a:pt x="500115" y="206249"/>
                </a:lnTo>
                <a:lnTo>
                  <a:pt x="474927" y="240930"/>
                </a:lnTo>
                <a:lnTo>
                  <a:pt x="454080" y="277450"/>
                </a:lnTo>
                <a:lnTo>
                  <a:pt x="1527302" y="277450"/>
                </a:lnTo>
                <a:lnTo>
                  <a:pt x="1504408" y="237388"/>
                </a:lnTo>
                <a:lnTo>
                  <a:pt x="1479051" y="203179"/>
                </a:lnTo>
                <a:lnTo>
                  <a:pt x="1449701" y="170980"/>
                </a:lnTo>
                <a:lnTo>
                  <a:pt x="1416606" y="140975"/>
                </a:lnTo>
                <a:lnTo>
                  <a:pt x="1380012" y="113349"/>
                </a:lnTo>
                <a:lnTo>
                  <a:pt x="1340167" y="88284"/>
                </a:lnTo>
                <a:lnTo>
                  <a:pt x="1297318" y="65964"/>
                </a:lnTo>
                <a:lnTo>
                  <a:pt x="1251711" y="46574"/>
                </a:lnTo>
                <a:lnTo>
                  <a:pt x="1203594" y="30298"/>
                </a:lnTo>
                <a:lnTo>
                  <a:pt x="1153213" y="17318"/>
                </a:lnTo>
                <a:lnTo>
                  <a:pt x="1100817" y="7819"/>
                </a:lnTo>
                <a:lnTo>
                  <a:pt x="1046652" y="1985"/>
                </a:lnTo>
                <a:lnTo>
                  <a:pt x="9909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885516" y="5545754"/>
            <a:ext cx="2019300" cy="848994"/>
          </a:xfrm>
          <a:custGeom>
            <a:avLst/>
            <a:gdLst/>
            <a:ahLst/>
            <a:cxnLst/>
            <a:rect l="l" t="t" r="r" b="b"/>
            <a:pathLst>
              <a:path w="2019300" h="848995">
                <a:moveTo>
                  <a:pt x="990963" y="0"/>
                </a:moveTo>
                <a:lnTo>
                  <a:pt x="934808" y="2018"/>
                </a:lnTo>
                <a:lnTo>
                  <a:pt x="880197" y="7949"/>
                </a:lnTo>
                <a:lnTo>
                  <a:pt x="827384" y="17602"/>
                </a:lnTo>
                <a:lnTo>
                  <a:pt x="776623" y="30790"/>
                </a:lnTo>
                <a:lnTo>
                  <a:pt x="728168" y="47325"/>
                </a:lnTo>
                <a:lnTo>
                  <a:pt x="682273" y="67017"/>
                </a:lnTo>
                <a:lnTo>
                  <a:pt x="639194" y="89679"/>
                </a:lnTo>
                <a:lnTo>
                  <a:pt x="599185" y="115121"/>
                </a:lnTo>
                <a:lnTo>
                  <a:pt x="562499" y="143156"/>
                </a:lnTo>
                <a:lnTo>
                  <a:pt x="529391" y="173595"/>
                </a:lnTo>
                <a:lnTo>
                  <a:pt x="500116" y="206249"/>
                </a:lnTo>
                <a:lnTo>
                  <a:pt x="474927" y="240930"/>
                </a:lnTo>
                <a:lnTo>
                  <a:pt x="454079" y="277449"/>
                </a:lnTo>
                <a:lnTo>
                  <a:pt x="437824" y="275619"/>
                </a:lnTo>
                <a:lnTo>
                  <a:pt x="421355" y="274273"/>
                </a:lnTo>
                <a:lnTo>
                  <a:pt x="404688" y="273443"/>
                </a:lnTo>
                <a:lnTo>
                  <a:pt x="387836" y="273159"/>
                </a:lnTo>
                <a:lnTo>
                  <a:pt x="335201" y="275786"/>
                </a:lnTo>
                <a:lnTo>
                  <a:pt x="284721" y="283440"/>
                </a:lnTo>
                <a:lnTo>
                  <a:pt x="236857" y="295777"/>
                </a:lnTo>
                <a:lnTo>
                  <a:pt x="192071" y="312454"/>
                </a:lnTo>
                <a:lnTo>
                  <a:pt x="150825" y="333128"/>
                </a:lnTo>
                <a:lnTo>
                  <a:pt x="113580" y="357456"/>
                </a:lnTo>
                <a:lnTo>
                  <a:pt x="80799" y="385096"/>
                </a:lnTo>
                <a:lnTo>
                  <a:pt x="52942" y="415703"/>
                </a:lnTo>
                <a:lnTo>
                  <a:pt x="30472" y="448935"/>
                </a:lnTo>
                <a:lnTo>
                  <a:pt x="13851" y="484449"/>
                </a:lnTo>
                <a:lnTo>
                  <a:pt x="3539" y="521901"/>
                </a:lnTo>
                <a:lnTo>
                  <a:pt x="0" y="560950"/>
                </a:lnTo>
                <a:lnTo>
                  <a:pt x="3539" y="599996"/>
                </a:lnTo>
                <a:lnTo>
                  <a:pt x="13851" y="637442"/>
                </a:lnTo>
                <a:lnTo>
                  <a:pt x="30473" y="672947"/>
                </a:lnTo>
                <a:lnTo>
                  <a:pt x="52943" y="706168"/>
                </a:lnTo>
                <a:lnTo>
                  <a:pt x="80800" y="736762"/>
                </a:lnTo>
                <a:lnTo>
                  <a:pt x="113582" y="764388"/>
                </a:lnTo>
                <a:lnTo>
                  <a:pt x="150827" y="788702"/>
                </a:lnTo>
                <a:lnTo>
                  <a:pt x="192073" y="809364"/>
                </a:lnTo>
                <a:lnTo>
                  <a:pt x="236859" y="826030"/>
                </a:lnTo>
                <a:lnTo>
                  <a:pt x="284723" y="838357"/>
                </a:lnTo>
                <a:lnTo>
                  <a:pt x="335202" y="846005"/>
                </a:lnTo>
                <a:lnTo>
                  <a:pt x="387836" y="848631"/>
                </a:lnTo>
                <a:lnTo>
                  <a:pt x="391884" y="848631"/>
                </a:lnTo>
                <a:lnTo>
                  <a:pt x="395968" y="848502"/>
                </a:lnTo>
                <a:lnTo>
                  <a:pt x="399981" y="848410"/>
                </a:lnTo>
                <a:lnTo>
                  <a:pt x="984339" y="848520"/>
                </a:lnTo>
                <a:lnTo>
                  <a:pt x="986554" y="848538"/>
                </a:lnTo>
                <a:lnTo>
                  <a:pt x="988742" y="848630"/>
                </a:lnTo>
                <a:lnTo>
                  <a:pt x="990963" y="848631"/>
                </a:lnTo>
                <a:lnTo>
                  <a:pt x="993143" y="848631"/>
                </a:lnTo>
                <a:lnTo>
                  <a:pt x="995254" y="848538"/>
                </a:lnTo>
                <a:lnTo>
                  <a:pt x="997430" y="848520"/>
                </a:lnTo>
                <a:lnTo>
                  <a:pt x="1695504" y="848631"/>
                </a:lnTo>
                <a:lnTo>
                  <a:pt x="1747956" y="845493"/>
                </a:lnTo>
                <a:lnTo>
                  <a:pt x="1797711" y="836408"/>
                </a:lnTo>
                <a:lnTo>
                  <a:pt x="1844104" y="821869"/>
                </a:lnTo>
                <a:lnTo>
                  <a:pt x="1886470" y="802369"/>
                </a:lnTo>
                <a:lnTo>
                  <a:pt x="1924142" y="778401"/>
                </a:lnTo>
                <a:lnTo>
                  <a:pt x="1956457" y="750459"/>
                </a:lnTo>
                <a:lnTo>
                  <a:pt x="1982749" y="719035"/>
                </a:lnTo>
                <a:lnTo>
                  <a:pt x="2002352" y="684623"/>
                </a:lnTo>
                <a:lnTo>
                  <a:pt x="2014602" y="647715"/>
                </a:lnTo>
                <a:lnTo>
                  <a:pt x="2018833" y="608805"/>
                </a:lnTo>
                <a:lnTo>
                  <a:pt x="2014602" y="569892"/>
                </a:lnTo>
                <a:lnTo>
                  <a:pt x="2002352" y="532975"/>
                </a:lnTo>
                <a:lnTo>
                  <a:pt x="1982749" y="498551"/>
                </a:lnTo>
                <a:lnTo>
                  <a:pt x="1956457" y="467112"/>
                </a:lnTo>
                <a:lnTo>
                  <a:pt x="1924142" y="439153"/>
                </a:lnTo>
                <a:lnTo>
                  <a:pt x="1886470" y="415169"/>
                </a:lnTo>
                <a:lnTo>
                  <a:pt x="1844104" y="395654"/>
                </a:lnTo>
                <a:lnTo>
                  <a:pt x="1797711" y="381103"/>
                </a:lnTo>
                <a:lnTo>
                  <a:pt x="1747956" y="372010"/>
                </a:lnTo>
                <a:lnTo>
                  <a:pt x="1695504" y="368869"/>
                </a:lnTo>
                <a:lnTo>
                  <a:pt x="1659993" y="370316"/>
                </a:lnTo>
                <a:lnTo>
                  <a:pt x="1625596" y="374542"/>
                </a:lnTo>
                <a:lnTo>
                  <a:pt x="1592518" y="381377"/>
                </a:lnTo>
                <a:lnTo>
                  <a:pt x="1560968" y="390651"/>
                </a:lnTo>
                <a:lnTo>
                  <a:pt x="1554051" y="350239"/>
                </a:lnTo>
                <a:lnTo>
                  <a:pt x="1542154" y="311102"/>
                </a:lnTo>
                <a:lnTo>
                  <a:pt x="1525524" y="273424"/>
                </a:lnTo>
                <a:lnTo>
                  <a:pt x="1504407" y="237388"/>
                </a:lnTo>
                <a:lnTo>
                  <a:pt x="1479050" y="203179"/>
                </a:lnTo>
                <a:lnTo>
                  <a:pt x="1449701" y="170980"/>
                </a:lnTo>
                <a:lnTo>
                  <a:pt x="1416606" y="140975"/>
                </a:lnTo>
                <a:lnTo>
                  <a:pt x="1380012" y="113349"/>
                </a:lnTo>
                <a:lnTo>
                  <a:pt x="1340167" y="88284"/>
                </a:lnTo>
                <a:lnTo>
                  <a:pt x="1297318" y="65964"/>
                </a:lnTo>
                <a:lnTo>
                  <a:pt x="1251712" y="46574"/>
                </a:lnTo>
                <a:lnTo>
                  <a:pt x="1203594" y="30298"/>
                </a:lnTo>
                <a:lnTo>
                  <a:pt x="1153214" y="17318"/>
                </a:lnTo>
                <a:lnTo>
                  <a:pt x="1100817" y="7819"/>
                </a:lnTo>
                <a:lnTo>
                  <a:pt x="1046651" y="1985"/>
                </a:lnTo>
                <a:lnTo>
                  <a:pt x="99096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010205" y="6004074"/>
            <a:ext cx="2019300" cy="848994"/>
          </a:xfrm>
          <a:custGeom>
            <a:avLst/>
            <a:gdLst/>
            <a:ahLst/>
            <a:cxnLst/>
            <a:rect l="l" t="t" r="r" b="b"/>
            <a:pathLst>
              <a:path w="2019300" h="848995">
                <a:moveTo>
                  <a:pt x="1527302" y="571181"/>
                </a:moveTo>
                <a:lnTo>
                  <a:pt x="454080" y="571181"/>
                </a:lnTo>
                <a:lnTo>
                  <a:pt x="474929" y="607700"/>
                </a:lnTo>
                <a:lnTo>
                  <a:pt x="500119" y="642381"/>
                </a:lnTo>
                <a:lnTo>
                  <a:pt x="529395" y="675035"/>
                </a:lnTo>
                <a:lnTo>
                  <a:pt x="562504" y="705474"/>
                </a:lnTo>
                <a:lnTo>
                  <a:pt x="599190" y="733509"/>
                </a:lnTo>
                <a:lnTo>
                  <a:pt x="639200" y="758951"/>
                </a:lnTo>
                <a:lnTo>
                  <a:pt x="682279" y="781613"/>
                </a:lnTo>
                <a:lnTo>
                  <a:pt x="728173" y="801305"/>
                </a:lnTo>
                <a:lnTo>
                  <a:pt x="776628" y="817839"/>
                </a:lnTo>
                <a:lnTo>
                  <a:pt x="827388" y="831028"/>
                </a:lnTo>
                <a:lnTo>
                  <a:pt x="880201" y="840681"/>
                </a:lnTo>
                <a:lnTo>
                  <a:pt x="934811" y="846612"/>
                </a:lnTo>
                <a:lnTo>
                  <a:pt x="990964" y="848630"/>
                </a:lnTo>
                <a:lnTo>
                  <a:pt x="1046653" y="846645"/>
                </a:lnTo>
                <a:lnTo>
                  <a:pt x="1100820" y="840811"/>
                </a:lnTo>
                <a:lnTo>
                  <a:pt x="1153217" y="831312"/>
                </a:lnTo>
                <a:lnTo>
                  <a:pt x="1203598" y="818332"/>
                </a:lnTo>
                <a:lnTo>
                  <a:pt x="1251716" y="802055"/>
                </a:lnTo>
                <a:lnTo>
                  <a:pt x="1297322" y="782665"/>
                </a:lnTo>
                <a:lnTo>
                  <a:pt x="1340172" y="760346"/>
                </a:lnTo>
                <a:lnTo>
                  <a:pt x="1380016" y="735281"/>
                </a:lnTo>
                <a:lnTo>
                  <a:pt x="1416610" y="707654"/>
                </a:lnTo>
                <a:lnTo>
                  <a:pt x="1449704" y="677650"/>
                </a:lnTo>
                <a:lnTo>
                  <a:pt x="1479053" y="645451"/>
                </a:lnTo>
                <a:lnTo>
                  <a:pt x="1504409" y="611242"/>
                </a:lnTo>
                <a:lnTo>
                  <a:pt x="1525534" y="575187"/>
                </a:lnTo>
                <a:lnTo>
                  <a:pt x="1527302" y="571181"/>
                </a:lnTo>
                <a:close/>
              </a:path>
              <a:path w="2019300" h="848995">
                <a:moveTo>
                  <a:pt x="391893" y="0"/>
                </a:moveTo>
                <a:lnTo>
                  <a:pt x="387841" y="0"/>
                </a:lnTo>
                <a:lnTo>
                  <a:pt x="335208" y="2625"/>
                </a:lnTo>
                <a:lnTo>
                  <a:pt x="284729" y="10273"/>
                </a:lnTo>
                <a:lnTo>
                  <a:pt x="236865" y="22600"/>
                </a:lnTo>
                <a:lnTo>
                  <a:pt x="192079" y="39266"/>
                </a:lnTo>
                <a:lnTo>
                  <a:pt x="150832" y="59927"/>
                </a:lnTo>
                <a:lnTo>
                  <a:pt x="113586" y="84242"/>
                </a:lnTo>
                <a:lnTo>
                  <a:pt x="80804" y="111867"/>
                </a:lnTo>
                <a:lnTo>
                  <a:pt x="52946" y="142462"/>
                </a:lnTo>
                <a:lnTo>
                  <a:pt x="30475" y="175682"/>
                </a:lnTo>
                <a:lnTo>
                  <a:pt x="13852" y="211187"/>
                </a:lnTo>
                <a:lnTo>
                  <a:pt x="3540" y="248634"/>
                </a:lnTo>
                <a:lnTo>
                  <a:pt x="0" y="287680"/>
                </a:lnTo>
                <a:lnTo>
                  <a:pt x="3539" y="326728"/>
                </a:lnTo>
                <a:lnTo>
                  <a:pt x="13851" y="364181"/>
                </a:lnTo>
                <a:lnTo>
                  <a:pt x="30473" y="399695"/>
                </a:lnTo>
                <a:lnTo>
                  <a:pt x="52943" y="432927"/>
                </a:lnTo>
                <a:lnTo>
                  <a:pt x="80800" y="463534"/>
                </a:lnTo>
                <a:lnTo>
                  <a:pt x="113582" y="491173"/>
                </a:lnTo>
                <a:lnTo>
                  <a:pt x="150828" y="515502"/>
                </a:lnTo>
                <a:lnTo>
                  <a:pt x="192074" y="536176"/>
                </a:lnTo>
                <a:lnTo>
                  <a:pt x="236861" y="552853"/>
                </a:lnTo>
                <a:lnTo>
                  <a:pt x="284725" y="565190"/>
                </a:lnTo>
                <a:lnTo>
                  <a:pt x="335206" y="572844"/>
                </a:lnTo>
                <a:lnTo>
                  <a:pt x="387841" y="575471"/>
                </a:lnTo>
                <a:lnTo>
                  <a:pt x="404693" y="575187"/>
                </a:lnTo>
                <a:lnTo>
                  <a:pt x="421361" y="574357"/>
                </a:lnTo>
                <a:lnTo>
                  <a:pt x="437828" y="573011"/>
                </a:lnTo>
                <a:lnTo>
                  <a:pt x="454080" y="571181"/>
                </a:lnTo>
                <a:lnTo>
                  <a:pt x="1527302" y="571181"/>
                </a:lnTo>
                <a:lnTo>
                  <a:pt x="1542156" y="537528"/>
                </a:lnTo>
                <a:lnTo>
                  <a:pt x="1554052" y="498390"/>
                </a:lnTo>
                <a:lnTo>
                  <a:pt x="1560968" y="457978"/>
                </a:lnTo>
                <a:lnTo>
                  <a:pt x="1828156" y="457978"/>
                </a:lnTo>
                <a:lnTo>
                  <a:pt x="1886472" y="433460"/>
                </a:lnTo>
                <a:lnTo>
                  <a:pt x="1924145" y="409477"/>
                </a:lnTo>
                <a:lnTo>
                  <a:pt x="1956461" y="381518"/>
                </a:lnTo>
                <a:lnTo>
                  <a:pt x="1982753" y="350079"/>
                </a:lnTo>
                <a:lnTo>
                  <a:pt x="2002357" y="315654"/>
                </a:lnTo>
                <a:lnTo>
                  <a:pt x="2014607" y="278738"/>
                </a:lnTo>
                <a:lnTo>
                  <a:pt x="2018839" y="239825"/>
                </a:lnTo>
                <a:lnTo>
                  <a:pt x="2014607" y="200915"/>
                </a:lnTo>
                <a:lnTo>
                  <a:pt x="2002357" y="164007"/>
                </a:lnTo>
                <a:lnTo>
                  <a:pt x="1982753" y="129595"/>
                </a:lnTo>
                <a:lnTo>
                  <a:pt x="1956461" y="98171"/>
                </a:lnTo>
                <a:lnTo>
                  <a:pt x="1924145" y="70229"/>
                </a:lnTo>
                <a:lnTo>
                  <a:pt x="1886472" y="46261"/>
                </a:lnTo>
                <a:lnTo>
                  <a:pt x="1844106" y="26761"/>
                </a:lnTo>
                <a:lnTo>
                  <a:pt x="1797714" y="12222"/>
                </a:lnTo>
                <a:lnTo>
                  <a:pt x="1747959" y="3137"/>
                </a:lnTo>
                <a:lnTo>
                  <a:pt x="1699184" y="219"/>
                </a:lnTo>
                <a:lnTo>
                  <a:pt x="399987" y="219"/>
                </a:lnTo>
                <a:lnTo>
                  <a:pt x="391893" y="0"/>
                </a:lnTo>
                <a:close/>
              </a:path>
              <a:path w="2019300" h="848995">
                <a:moveTo>
                  <a:pt x="1828156" y="457978"/>
                </a:moveTo>
                <a:lnTo>
                  <a:pt x="1560968" y="457978"/>
                </a:lnTo>
                <a:lnTo>
                  <a:pt x="1592521" y="467252"/>
                </a:lnTo>
                <a:lnTo>
                  <a:pt x="1625599" y="474088"/>
                </a:lnTo>
                <a:lnTo>
                  <a:pt x="1659997" y="478314"/>
                </a:lnTo>
                <a:lnTo>
                  <a:pt x="1695508" y="479761"/>
                </a:lnTo>
                <a:lnTo>
                  <a:pt x="1747959" y="476620"/>
                </a:lnTo>
                <a:lnTo>
                  <a:pt x="1797714" y="467527"/>
                </a:lnTo>
                <a:lnTo>
                  <a:pt x="1828156" y="457978"/>
                </a:lnTo>
                <a:close/>
              </a:path>
              <a:path w="2019300" h="848995">
                <a:moveTo>
                  <a:pt x="993153" y="0"/>
                </a:moveTo>
                <a:lnTo>
                  <a:pt x="988744" y="0"/>
                </a:lnTo>
                <a:lnTo>
                  <a:pt x="986556" y="92"/>
                </a:lnTo>
                <a:lnTo>
                  <a:pt x="399987" y="219"/>
                </a:lnTo>
                <a:lnTo>
                  <a:pt x="1699184" y="219"/>
                </a:lnTo>
                <a:lnTo>
                  <a:pt x="1697346" y="109"/>
                </a:lnTo>
                <a:lnTo>
                  <a:pt x="997435" y="109"/>
                </a:lnTo>
                <a:lnTo>
                  <a:pt x="995257" y="92"/>
                </a:lnTo>
                <a:lnTo>
                  <a:pt x="993153" y="0"/>
                </a:lnTo>
                <a:close/>
              </a:path>
              <a:path w="2019300" h="848995">
                <a:moveTo>
                  <a:pt x="1695508" y="0"/>
                </a:moveTo>
                <a:lnTo>
                  <a:pt x="997435" y="109"/>
                </a:lnTo>
                <a:lnTo>
                  <a:pt x="1697346" y="109"/>
                </a:lnTo>
                <a:lnTo>
                  <a:pt x="16955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010205" y="6004074"/>
            <a:ext cx="2019300" cy="848994"/>
          </a:xfrm>
          <a:custGeom>
            <a:avLst/>
            <a:gdLst/>
            <a:ahLst/>
            <a:cxnLst/>
            <a:rect l="l" t="t" r="r" b="b"/>
            <a:pathLst>
              <a:path w="2019300" h="848995">
                <a:moveTo>
                  <a:pt x="990963" y="848631"/>
                </a:moveTo>
                <a:lnTo>
                  <a:pt x="934808" y="846612"/>
                </a:lnTo>
                <a:lnTo>
                  <a:pt x="880197" y="840682"/>
                </a:lnTo>
                <a:lnTo>
                  <a:pt x="827384" y="831028"/>
                </a:lnTo>
                <a:lnTo>
                  <a:pt x="776623" y="817840"/>
                </a:lnTo>
                <a:lnTo>
                  <a:pt x="728168" y="801305"/>
                </a:lnTo>
                <a:lnTo>
                  <a:pt x="682273" y="781613"/>
                </a:lnTo>
                <a:lnTo>
                  <a:pt x="639194" y="758951"/>
                </a:lnTo>
                <a:lnTo>
                  <a:pt x="599185" y="733509"/>
                </a:lnTo>
                <a:lnTo>
                  <a:pt x="562499" y="705474"/>
                </a:lnTo>
                <a:lnTo>
                  <a:pt x="529391" y="675035"/>
                </a:lnTo>
                <a:lnTo>
                  <a:pt x="500116" y="642381"/>
                </a:lnTo>
                <a:lnTo>
                  <a:pt x="474927" y="607700"/>
                </a:lnTo>
                <a:lnTo>
                  <a:pt x="454079" y="571181"/>
                </a:lnTo>
                <a:lnTo>
                  <a:pt x="437824" y="573011"/>
                </a:lnTo>
                <a:lnTo>
                  <a:pt x="421355" y="574357"/>
                </a:lnTo>
                <a:lnTo>
                  <a:pt x="404688" y="575187"/>
                </a:lnTo>
                <a:lnTo>
                  <a:pt x="387836" y="575471"/>
                </a:lnTo>
                <a:lnTo>
                  <a:pt x="335201" y="572844"/>
                </a:lnTo>
                <a:lnTo>
                  <a:pt x="284721" y="565190"/>
                </a:lnTo>
                <a:lnTo>
                  <a:pt x="236857" y="552853"/>
                </a:lnTo>
                <a:lnTo>
                  <a:pt x="192071" y="536176"/>
                </a:lnTo>
                <a:lnTo>
                  <a:pt x="150825" y="515502"/>
                </a:lnTo>
                <a:lnTo>
                  <a:pt x="113580" y="491174"/>
                </a:lnTo>
                <a:lnTo>
                  <a:pt x="80799" y="463534"/>
                </a:lnTo>
                <a:lnTo>
                  <a:pt x="52942" y="432927"/>
                </a:lnTo>
                <a:lnTo>
                  <a:pt x="30472" y="399695"/>
                </a:lnTo>
                <a:lnTo>
                  <a:pt x="13851" y="364181"/>
                </a:lnTo>
                <a:lnTo>
                  <a:pt x="3539" y="326729"/>
                </a:lnTo>
                <a:lnTo>
                  <a:pt x="0" y="287680"/>
                </a:lnTo>
                <a:lnTo>
                  <a:pt x="3539" y="248634"/>
                </a:lnTo>
                <a:lnTo>
                  <a:pt x="13851" y="211188"/>
                </a:lnTo>
                <a:lnTo>
                  <a:pt x="30473" y="175683"/>
                </a:lnTo>
                <a:lnTo>
                  <a:pt x="52943" y="142462"/>
                </a:lnTo>
                <a:lnTo>
                  <a:pt x="80800" y="111868"/>
                </a:lnTo>
                <a:lnTo>
                  <a:pt x="113582" y="84242"/>
                </a:lnTo>
                <a:lnTo>
                  <a:pt x="150827" y="59928"/>
                </a:lnTo>
                <a:lnTo>
                  <a:pt x="192073" y="39266"/>
                </a:lnTo>
                <a:lnTo>
                  <a:pt x="236859" y="22601"/>
                </a:lnTo>
                <a:lnTo>
                  <a:pt x="284723" y="10273"/>
                </a:lnTo>
                <a:lnTo>
                  <a:pt x="335202" y="2625"/>
                </a:lnTo>
                <a:lnTo>
                  <a:pt x="387836" y="0"/>
                </a:lnTo>
                <a:lnTo>
                  <a:pt x="391884" y="0"/>
                </a:lnTo>
                <a:lnTo>
                  <a:pt x="395968" y="128"/>
                </a:lnTo>
                <a:lnTo>
                  <a:pt x="399981" y="220"/>
                </a:lnTo>
                <a:lnTo>
                  <a:pt x="984339" y="110"/>
                </a:lnTo>
                <a:lnTo>
                  <a:pt x="986554" y="92"/>
                </a:lnTo>
                <a:lnTo>
                  <a:pt x="988742" y="0"/>
                </a:lnTo>
                <a:lnTo>
                  <a:pt x="990963" y="0"/>
                </a:lnTo>
                <a:lnTo>
                  <a:pt x="993143" y="0"/>
                </a:lnTo>
                <a:lnTo>
                  <a:pt x="995254" y="92"/>
                </a:lnTo>
                <a:lnTo>
                  <a:pt x="997430" y="110"/>
                </a:lnTo>
                <a:lnTo>
                  <a:pt x="1695504" y="0"/>
                </a:lnTo>
                <a:lnTo>
                  <a:pt x="1747956" y="3137"/>
                </a:lnTo>
                <a:lnTo>
                  <a:pt x="1797711" y="12222"/>
                </a:lnTo>
                <a:lnTo>
                  <a:pt x="1844104" y="26761"/>
                </a:lnTo>
                <a:lnTo>
                  <a:pt x="1886470" y="46261"/>
                </a:lnTo>
                <a:lnTo>
                  <a:pt x="1924142" y="70229"/>
                </a:lnTo>
                <a:lnTo>
                  <a:pt x="1956457" y="98171"/>
                </a:lnTo>
                <a:lnTo>
                  <a:pt x="1982749" y="129595"/>
                </a:lnTo>
                <a:lnTo>
                  <a:pt x="2002352" y="164007"/>
                </a:lnTo>
                <a:lnTo>
                  <a:pt x="2014602" y="200915"/>
                </a:lnTo>
                <a:lnTo>
                  <a:pt x="2018833" y="239825"/>
                </a:lnTo>
                <a:lnTo>
                  <a:pt x="2014602" y="278738"/>
                </a:lnTo>
                <a:lnTo>
                  <a:pt x="2002352" y="315655"/>
                </a:lnTo>
                <a:lnTo>
                  <a:pt x="1982749" y="350079"/>
                </a:lnTo>
                <a:lnTo>
                  <a:pt x="1956457" y="381518"/>
                </a:lnTo>
                <a:lnTo>
                  <a:pt x="1924142" y="409477"/>
                </a:lnTo>
                <a:lnTo>
                  <a:pt x="1886470" y="433461"/>
                </a:lnTo>
                <a:lnTo>
                  <a:pt x="1844104" y="452976"/>
                </a:lnTo>
                <a:lnTo>
                  <a:pt x="1797711" y="467527"/>
                </a:lnTo>
                <a:lnTo>
                  <a:pt x="1747956" y="476620"/>
                </a:lnTo>
                <a:lnTo>
                  <a:pt x="1695504" y="479761"/>
                </a:lnTo>
                <a:lnTo>
                  <a:pt x="1659993" y="478314"/>
                </a:lnTo>
                <a:lnTo>
                  <a:pt x="1625596" y="474088"/>
                </a:lnTo>
                <a:lnTo>
                  <a:pt x="1592518" y="467253"/>
                </a:lnTo>
                <a:lnTo>
                  <a:pt x="1560968" y="457979"/>
                </a:lnTo>
                <a:lnTo>
                  <a:pt x="1554051" y="498391"/>
                </a:lnTo>
                <a:lnTo>
                  <a:pt x="1542154" y="537528"/>
                </a:lnTo>
                <a:lnTo>
                  <a:pt x="1525524" y="575206"/>
                </a:lnTo>
                <a:lnTo>
                  <a:pt x="1504407" y="611242"/>
                </a:lnTo>
                <a:lnTo>
                  <a:pt x="1479050" y="645451"/>
                </a:lnTo>
                <a:lnTo>
                  <a:pt x="1449701" y="677650"/>
                </a:lnTo>
                <a:lnTo>
                  <a:pt x="1416606" y="707655"/>
                </a:lnTo>
                <a:lnTo>
                  <a:pt x="1380012" y="735281"/>
                </a:lnTo>
                <a:lnTo>
                  <a:pt x="1340167" y="760346"/>
                </a:lnTo>
                <a:lnTo>
                  <a:pt x="1297318" y="782666"/>
                </a:lnTo>
                <a:lnTo>
                  <a:pt x="1251712" y="802056"/>
                </a:lnTo>
                <a:lnTo>
                  <a:pt x="1203594" y="818333"/>
                </a:lnTo>
                <a:lnTo>
                  <a:pt x="1153214" y="831312"/>
                </a:lnTo>
                <a:lnTo>
                  <a:pt x="1100817" y="840811"/>
                </a:lnTo>
                <a:lnTo>
                  <a:pt x="1046651" y="846645"/>
                </a:lnTo>
                <a:lnTo>
                  <a:pt x="990963" y="84863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943567" y="5985034"/>
            <a:ext cx="1976120" cy="382905"/>
          </a:xfrm>
          <a:custGeom>
            <a:avLst/>
            <a:gdLst/>
            <a:ahLst/>
            <a:cxnLst/>
            <a:rect l="l" t="t" r="r" b="b"/>
            <a:pathLst>
              <a:path w="1976119" h="382904">
                <a:moveTo>
                  <a:pt x="1683645" y="0"/>
                </a:moveTo>
                <a:lnTo>
                  <a:pt x="292347" y="0"/>
                </a:lnTo>
                <a:lnTo>
                  <a:pt x="235889" y="180"/>
                </a:lnTo>
                <a:lnTo>
                  <a:pt x="190359" y="1441"/>
                </a:lnTo>
                <a:lnTo>
                  <a:pt x="125839" y="11532"/>
                </a:lnTo>
                <a:lnTo>
                  <a:pt x="88283" y="30079"/>
                </a:lnTo>
                <a:lnTo>
                  <a:pt x="56012" y="56014"/>
                </a:lnTo>
                <a:lnTo>
                  <a:pt x="30077" y="88284"/>
                </a:lnTo>
                <a:lnTo>
                  <a:pt x="11528" y="125835"/>
                </a:lnTo>
                <a:lnTo>
                  <a:pt x="729" y="174561"/>
                </a:lnTo>
                <a:lnTo>
                  <a:pt x="0" y="191245"/>
                </a:lnTo>
                <a:lnTo>
                  <a:pt x="729" y="207929"/>
                </a:lnTo>
                <a:lnTo>
                  <a:pt x="11528" y="256656"/>
                </a:lnTo>
                <a:lnTo>
                  <a:pt x="30077" y="294207"/>
                </a:lnTo>
                <a:lnTo>
                  <a:pt x="56012" y="326477"/>
                </a:lnTo>
                <a:lnTo>
                  <a:pt x="88283" y="352411"/>
                </a:lnTo>
                <a:lnTo>
                  <a:pt x="125839" y="370958"/>
                </a:lnTo>
                <a:lnTo>
                  <a:pt x="190359" y="381050"/>
                </a:lnTo>
                <a:lnTo>
                  <a:pt x="235889" y="382311"/>
                </a:lnTo>
                <a:lnTo>
                  <a:pt x="292347" y="382492"/>
                </a:lnTo>
                <a:lnTo>
                  <a:pt x="1683645" y="382492"/>
                </a:lnTo>
                <a:lnTo>
                  <a:pt x="1740102" y="382311"/>
                </a:lnTo>
                <a:lnTo>
                  <a:pt x="1785632" y="381050"/>
                </a:lnTo>
                <a:lnTo>
                  <a:pt x="1850153" y="370958"/>
                </a:lnTo>
                <a:lnTo>
                  <a:pt x="1887708" y="352411"/>
                </a:lnTo>
                <a:lnTo>
                  <a:pt x="1919979" y="326477"/>
                </a:lnTo>
                <a:lnTo>
                  <a:pt x="1945915" y="294207"/>
                </a:lnTo>
                <a:lnTo>
                  <a:pt x="1964463" y="256656"/>
                </a:lnTo>
                <a:lnTo>
                  <a:pt x="1975262" y="207929"/>
                </a:lnTo>
                <a:lnTo>
                  <a:pt x="1975992" y="191245"/>
                </a:lnTo>
                <a:lnTo>
                  <a:pt x="1975262" y="174561"/>
                </a:lnTo>
                <a:lnTo>
                  <a:pt x="1964463" y="125835"/>
                </a:lnTo>
                <a:lnTo>
                  <a:pt x="1945915" y="88284"/>
                </a:lnTo>
                <a:lnTo>
                  <a:pt x="1919979" y="56014"/>
                </a:lnTo>
                <a:lnTo>
                  <a:pt x="1887708" y="30079"/>
                </a:lnTo>
                <a:lnTo>
                  <a:pt x="1850153" y="11532"/>
                </a:lnTo>
                <a:lnTo>
                  <a:pt x="1785632" y="1441"/>
                </a:lnTo>
                <a:lnTo>
                  <a:pt x="1740102" y="180"/>
                </a:lnTo>
                <a:lnTo>
                  <a:pt x="1683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6465384" y="5985489"/>
            <a:ext cx="22847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01040" algn="l"/>
              </a:tabLst>
            </a:pPr>
            <a:r>
              <a:rPr dirty="0" sz="2450" spc="1855" strike="sngStrike">
                <a:latin typeface="Microsoft JhengHei UI"/>
                <a:cs typeface="Microsoft JhengHei UI"/>
              </a:rPr>
              <a:t> </a:t>
            </a:r>
            <a:r>
              <a:rPr dirty="0" sz="2450" spc="1855" strike="sngStrike">
                <a:latin typeface="Microsoft JhengHei UI"/>
                <a:cs typeface="Microsoft JhengHei UI"/>
              </a:rPr>
              <a:t>	</a:t>
            </a:r>
            <a:r>
              <a:rPr dirty="0" sz="2450" spc="15" strike="sngStrike">
                <a:latin typeface="Microsoft JhengHei UI"/>
                <a:cs typeface="Microsoft JhengHei UI"/>
              </a:rPr>
              <a:t>教育</a:t>
            </a:r>
            <a:r>
              <a:rPr dirty="0" sz="2450" spc="15" strike="noStrike">
                <a:latin typeface="Microsoft JhengHei UI"/>
                <a:cs typeface="Microsoft JhengHei UI"/>
              </a:rPr>
              <a:t>科研⽹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911030" y="5309547"/>
            <a:ext cx="3232785" cy="1122680"/>
          </a:xfrm>
          <a:custGeom>
            <a:avLst/>
            <a:gdLst/>
            <a:ahLst/>
            <a:cxnLst/>
            <a:rect l="l" t="t" r="r" b="b"/>
            <a:pathLst>
              <a:path w="3232784" h="1122679">
                <a:moveTo>
                  <a:pt x="2003530" y="0"/>
                </a:moveTo>
                <a:lnTo>
                  <a:pt x="58898" y="0"/>
                </a:lnTo>
                <a:lnTo>
                  <a:pt x="36001" y="4639"/>
                </a:lnTo>
                <a:lnTo>
                  <a:pt x="17276" y="17278"/>
                </a:lnTo>
                <a:lnTo>
                  <a:pt x="4638" y="36004"/>
                </a:lnTo>
                <a:lnTo>
                  <a:pt x="0" y="58898"/>
                </a:lnTo>
                <a:lnTo>
                  <a:pt x="0" y="1063775"/>
                </a:lnTo>
                <a:lnTo>
                  <a:pt x="4638" y="1086619"/>
                </a:lnTo>
                <a:lnTo>
                  <a:pt x="17276" y="1105232"/>
                </a:lnTo>
                <a:lnTo>
                  <a:pt x="36001" y="1117760"/>
                </a:lnTo>
                <a:lnTo>
                  <a:pt x="58898" y="1122348"/>
                </a:lnTo>
                <a:lnTo>
                  <a:pt x="2003530" y="1122348"/>
                </a:lnTo>
                <a:lnTo>
                  <a:pt x="2026376" y="1117760"/>
                </a:lnTo>
                <a:lnTo>
                  <a:pt x="2044990" y="1105232"/>
                </a:lnTo>
                <a:lnTo>
                  <a:pt x="2057517" y="1086619"/>
                </a:lnTo>
                <a:lnTo>
                  <a:pt x="2062104" y="1063775"/>
                </a:lnTo>
                <a:lnTo>
                  <a:pt x="2062104" y="861557"/>
                </a:lnTo>
                <a:lnTo>
                  <a:pt x="3232226" y="766010"/>
                </a:lnTo>
                <a:lnTo>
                  <a:pt x="2062104" y="670463"/>
                </a:lnTo>
                <a:lnTo>
                  <a:pt x="2062104" y="58898"/>
                </a:lnTo>
                <a:lnTo>
                  <a:pt x="2057517" y="36004"/>
                </a:lnTo>
                <a:lnTo>
                  <a:pt x="2044990" y="17278"/>
                </a:lnTo>
                <a:lnTo>
                  <a:pt x="2026376" y="4639"/>
                </a:lnTo>
                <a:lnTo>
                  <a:pt x="2003530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1986997" y="5374429"/>
            <a:ext cx="1910714" cy="90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6390" marR="5080" indent="-314325">
              <a:lnSpc>
                <a:spcPct val="117800"/>
              </a:lnSpc>
              <a:spcBef>
                <a:spcPts val="9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拥有两个接⼝ 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的路由器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062116" y="8633393"/>
            <a:ext cx="2464435" cy="1333500"/>
          </a:xfrm>
          <a:custGeom>
            <a:avLst/>
            <a:gdLst/>
            <a:ahLst/>
            <a:cxnLst/>
            <a:rect l="l" t="t" r="r" b="b"/>
            <a:pathLst>
              <a:path w="2464434" h="1333500">
                <a:moveTo>
                  <a:pt x="2464255" y="0"/>
                </a:moveTo>
                <a:lnTo>
                  <a:pt x="1849751" y="211053"/>
                </a:lnTo>
                <a:lnTo>
                  <a:pt x="58898" y="211053"/>
                </a:lnTo>
                <a:lnTo>
                  <a:pt x="36004" y="215692"/>
                </a:lnTo>
                <a:lnTo>
                  <a:pt x="17278" y="228332"/>
                </a:lnTo>
                <a:lnTo>
                  <a:pt x="4639" y="247057"/>
                </a:lnTo>
                <a:lnTo>
                  <a:pt x="0" y="269951"/>
                </a:lnTo>
                <a:lnTo>
                  <a:pt x="0" y="1274830"/>
                </a:lnTo>
                <a:lnTo>
                  <a:pt x="4639" y="1297673"/>
                </a:lnTo>
                <a:lnTo>
                  <a:pt x="17279" y="1316286"/>
                </a:lnTo>
                <a:lnTo>
                  <a:pt x="36004" y="1328813"/>
                </a:lnTo>
                <a:lnTo>
                  <a:pt x="58898" y="1333401"/>
                </a:lnTo>
                <a:lnTo>
                  <a:pt x="2003536" y="1333401"/>
                </a:lnTo>
                <a:lnTo>
                  <a:pt x="2026383" y="1328813"/>
                </a:lnTo>
                <a:lnTo>
                  <a:pt x="2044996" y="1316285"/>
                </a:lnTo>
                <a:lnTo>
                  <a:pt x="2057523" y="1297673"/>
                </a:lnTo>
                <a:lnTo>
                  <a:pt x="2062111" y="1274830"/>
                </a:lnTo>
                <a:lnTo>
                  <a:pt x="2062111" y="358954"/>
                </a:lnTo>
                <a:lnTo>
                  <a:pt x="2464255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0138092" y="8909329"/>
            <a:ext cx="1910714" cy="90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6390" marR="5080" indent="-314325">
              <a:lnSpc>
                <a:spcPct val="117800"/>
              </a:lnSpc>
              <a:spcBef>
                <a:spcPts val="9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拥有两块⽹卡 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的计算机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0143" y="2496897"/>
            <a:ext cx="4223385" cy="5902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MA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地址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硬件地址的构成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查询⽣产⼚商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地址分类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全球</a:t>
            </a:r>
            <a:r>
              <a:rPr dirty="0" sz="3600" spc="0">
                <a:latin typeface="Arial"/>
                <a:cs typeface="Arial"/>
              </a:rPr>
              <a:t>/</a:t>
            </a:r>
            <a:r>
              <a:rPr dirty="0" sz="3600" spc="25">
                <a:latin typeface="Microsoft JhengHei UI"/>
                <a:cs typeface="Microsoft JhengHei UI"/>
              </a:rPr>
              <a:t>本地管理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帧的分类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669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874135"/>
          </a:xfrm>
          <a:custGeom>
            <a:avLst/>
            <a:gdLst/>
            <a:ahLst/>
            <a:cxnLst/>
            <a:rect l="l" t="t" r="r" b="b"/>
            <a:pathLst>
              <a:path w="12963525" h="387413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15623"/>
                </a:lnTo>
                <a:lnTo>
                  <a:pt x="197" y="3666993"/>
                </a:lnTo>
                <a:lnTo>
                  <a:pt x="1581" y="3708421"/>
                </a:lnTo>
                <a:lnTo>
                  <a:pt x="12649" y="3767129"/>
                </a:lnTo>
                <a:lnTo>
                  <a:pt x="49226" y="3824543"/>
                </a:lnTo>
                <a:lnTo>
                  <a:pt x="106640" y="3861120"/>
                </a:lnTo>
                <a:lnTo>
                  <a:pt x="165348" y="3872188"/>
                </a:lnTo>
                <a:lnTo>
                  <a:pt x="206776" y="3873572"/>
                </a:lnTo>
                <a:lnTo>
                  <a:pt x="258146" y="3873770"/>
                </a:lnTo>
                <a:lnTo>
                  <a:pt x="12705299" y="3873770"/>
                </a:lnTo>
                <a:lnTo>
                  <a:pt x="12756671" y="3873572"/>
                </a:lnTo>
                <a:lnTo>
                  <a:pt x="12798099" y="3872188"/>
                </a:lnTo>
                <a:lnTo>
                  <a:pt x="12856802" y="3861120"/>
                </a:lnTo>
                <a:lnTo>
                  <a:pt x="12914218" y="3824543"/>
                </a:lnTo>
                <a:lnTo>
                  <a:pt x="12950799" y="3767129"/>
                </a:lnTo>
                <a:lnTo>
                  <a:pt x="12961867" y="3708421"/>
                </a:lnTo>
                <a:lnTo>
                  <a:pt x="12963250" y="3666993"/>
                </a:lnTo>
                <a:lnTo>
                  <a:pt x="12963448" y="361562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874135"/>
          </a:xfrm>
          <a:custGeom>
            <a:avLst/>
            <a:gdLst/>
            <a:ahLst/>
            <a:cxnLst/>
            <a:rect l="l" t="t" r="r" b="b"/>
            <a:pathLst>
              <a:path w="12963525" h="387413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15623"/>
                </a:lnTo>
                <a:lnTo>
                  <a:pt x="12963250" y="3666993"/>
                </a:lnTo>
                <a:lnTo>
                  <a:pt x="12961867" y="3708421"/>
                </a:lnTo>
                <a:lnTo>
                  <a:pt x="12950799" y="3767129"/>
                </a:lnTo>
                <a:lnTo>
                  <a:pt x="12914218" y="3824543"/>
                </a:lnTo>
                <a:lnTo>
                  <a:pt x="12856802" y="3861120"/>
                </a:lnTo>
                <a:lnTo>
                  <a:pt x="12798099" y="3872188"/>
                </a:lnTo>
                <a:lnTo>
                  <a:pt x="12756671" y="3873572"/>
                </a:lnTo>
                <a:lnTo>
                  <a:pt x="12705299" y="3873770"/>
                </a:lnTo>
                <a:lnTo>
                  <a:pt x="258145" y="3873770"/>
                </a:lnTo>
                <a:lnTo>
                  <a:pt x="206775" y="3873572"/>
                </a:lnTo>
                <a:lnTo>
                  <a:pt x="165348" y="3872188"/>
                </a:lnTo>
                <a:lnTo>
                  <a:pt x="106640" y="3861120"/>
                </a:lnTo>
                <a:lnTo>
                  <a:pt x="49226" y="3824543"/>
                </a:lnTo>
                <a:lnTo>
                  <a:pt x="12650" y="3767129"/>
                </a:lnTo>
                <a:lnTo>
                  <a:pt x="1581" y="3708421"/>
                </a:lnTo>
                <a:lnTo>
                  <a:pt x="197" y="3666993"/>
                </a:lnTo>
                <a:lnTo>
                  <a:pt x="0" y="361562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95090" y="268542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71751" y="2626182"/>
            <a:ext cx="58902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以太⽹</a:t>
            </a: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30">
                <a:latin typeface="Microsoft JhengHei UI"/>
                <a:cs typeface="Microsoft JhengHei UI"/>
              </a:rPr>
              <a:t>地址共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6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字节</a:t>
            </a:r>
            <a:r>
              <a:rPr dirty="0" sz="2850" spc="65"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(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48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bit)</a:t>
            </a:r>
            <a:r>
              <a:rPr dirty="0" sz="2850" spc="1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2513" y="441453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2513" y="3065960"/>
            <a:ext cx="11071225" cy="2331085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210"/>
              </a:spcBef>
              <a:buSzPct val="75438"/>
              <a:buChar char="•"/>
              <a:tabLst>
                <a:tab pos="389255" algn="l"/>
                <a:tab pos="389890" algn="l"/>
              </a:tabLst>
            </a:pPr>
            <a:r>
              <a:rPr dirty="0" sz="2850" spc="10">
                <a:latin typeface="Arial"/>
                <a:cs typeface="Arial"/>
              </a:rPr>
              <a:t>IEEE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注册管理机构</a:t>
            </a:r>
            <a:r>
              <a:rPr dirty="0" sz="2850" spc="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RA</a:t>
            </a:r>
            <a:r>
              <a:rPr dirty="0" sz="2850" spc="-16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负责向⼚家分配</a:t>
            </a: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30">
                <a:latin typeface="Microsoft JhengHei UI"/>
                <a:cs typeface="Microsoft JhengHei UI"/>
              </a:rPr>
              <a:t>地址的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前三个字节</a:t>
            </a:r>
            <a:endParaRPr sz="2850">
              <a:latin typeface="Microsoft JhengHei UI"/>
              <a:cs typeface="Microsoft JhengHei UI"/>
            </a:endParaRPr>
          </a:p>
          <a:p>
            <a:pPr marL="389255">
              <a:lnSpc>
                <a:spcPct val="100000"/>
              </a:lnSpc>
              <a:spcBef>
                <a:spcPts val="1120"/>
              </a:spcBef>
            </a:pPr>
            <a:r>
              <a:rPr dirty="0" sz="2850" spc="5">
                <a:latin typeface="Arial"/>
                <a:cs typeface="Arial"/>
              </a:rPr>
              <a:t>(</a:t>
            </a:r>
            <a:r>
              <a:rPr dirty="0" sz="2850" spc="30">
                <a:latin typeface="Microsoft JhengHei UI"/>
                <a:cs typeface="Microsoft JhengHei UI"/>
              </a:rPr>
              <a:t>即⾼位</a:t>
            </a:r>
            <a:r>
              <a:rPr dirty="0" sz="2850" spc="75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24</a:t>
            </a:r>
            <a:r>
              <a:rPr dirty="0" sz="2850" spc="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位</a:t>
            </a:r>
            <a:r>
              <a:rPr dirty="0" sz="2850" spc="15">
                <a:latin typeface="Arial"/>
                <a:cs typeface="Arial"/>
              </a:rPr>
              <a:t>)</a:t>
            </a:r>
            <a:r>
              <a:rPr dirty="0" sz="2850" spc="1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称为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组织唯⼀标识符</a:t>
            </a:r>
            <a:r>
              <a:rPr dirty="0" sz="2850" spc="30">
                <a:latin typeface="Microsoft JhengHei UI"/>
                <a:cs typeface="Microsoft JhengHei UI"/>
              </a:rPr>
              <a:t>；</a:t>
            </a:r>
            <a:endParaRPr sz="2850">
              <a:latin typeface="Microsoft JhengHei UI"/>
              <a:cs typeface="Microsoft JhengHei UI"/>
            </a:endParaRPr>
          </a:p>
          <a:p>
            <a:pPr marL="389255" marR="5080">
              <a:lnSpc>
                <a:spcPct val="132700"/>
              </a:lnSpc>
            </a:pP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30">
                <a:latin typeface="Microsoft JhengHei UI"/>
                <a:cs typeface="Microsoft JhengHei UI"/>
              </a:rPr>
              <a:t>地址的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后三个字节</a:t>
            </a:r>
            <a:r>
              <a:rPr dirty="0" sz="2850" spc="6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850" spc="5">
                <a:latin typeface="Arial"/>
                <a:cs typeface="Arial"/>
              </a:rPr>
              <a:t>(</a:t>
            </a:r>
            <a:r>
              <a:rPr dirty="0" sz="2850" spc="30">
                <a:latin typeface="Microsoft JhengHei UI"/>
                <a:cs typeface="Microsoft JhengHei UI"/>
              </a:rPr>
              <a:t>即低位</a:t>
            </a:r>
            <a:r>
              <a:rPr dirty="0" sz="2850" spc="60">
                <a:latin typeface="Microsoft JhengHei UI"/>
                <a:cs typeface="Microsoft JhengHei UI"/>
              </a:rPr>
              <a:t> </a:t>
            </a:r>
            <a:r>
              <a:rPr dirty="0" sz="2850" spc="10">
                <a:latin typeface="Arial"/>
                <a:cs typeface="Arial"/>
              </a:rPr>
              <a:t>24</a:t>
            </a:r>
            <a:r>
              <a:rPr dirty="0" sz="2850" spc="-10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位</a:t>
            </a:r>
            <a:r>
              <a:rPr dirty="0" sz="2850" spc="5">
                <a:latin typeface="Arial"/>
                <a:cs typeface="Arial"/>
              </a:rPr>
              <a:t>)</a:t>
            </a:r>
            <a:r>
              <a:rPr dirty="0" sz="2850" spc="-15">
                <a:latin typeface="Arial"/>
                <a:cs typeface="Arial"/>
              </a:rPr>
              <a:t> </a:t>
            </a:r>
            <a:r>
              <a:rPr dirty="0" sz="2850" spc="30">
                <a:latin typeface="Microsoft JhengHei UI"/>
                <a:cs typeface="Microsoft JhengHei UI"/>
              </a:rPr>
              <a:t>由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⼚家⾃⾏指派</a:t>
            </a:r>
            <a:r>
              <a:rPr dirty="0" sz="2850" spc="30">
                <a:latin typeface="Microsoft JhengHei UI"/>
                <a:cs typeface="Microsoft JhengHei UI"/>
              </a:rPr>
              <a:t>，称为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扩展 唯⼀标识符</a:t>
            </a:r>
            <a:r>
              <a:rPr dirty="0" sz="2850" spc="30">
                <a:latin typeface="Microsoft JhengHei UI"/>
                <a:cs typeface="Microsoft JhengHei UI"/>
              </a:rPr>
              <a:t>，必须保证⽣产出的适配器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没有重复地址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23793" y="7691737"/>
            <a:ext cx="972819" cy="0"/>
          </a:xfrm>
          <a:custGeom>
            <a:avLst/>
            <a:gdLst/>
            <a:ahLst/>
            <a:cxnLst/>
            <a:rect l="l" t="t" r="r" b="b"/>
            <a:pathLst>
              <a:path w="972820" h="0">
                <a:moveTo>
                  <a:pt x="0" y="0"/>
                </a:moveTo>
                <a:lnTo>
                  <a:pt x="972314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86849" y="7691737"/>
            <a:ext cx="1119505" cy="0"/>
          </a:xfrm>
          <a:custGeom>
            <a:avLst/>
            <a:gdLst/>
            <a:ahLst/>
            <a:cxnLst/>
            <a:rect l="l" t="t" r="r" b="b"/>
            <a:pathLst>
              <a:path w="1119504" h="0">
                <a:moveTo>
                  <a:pt x="0" y="0"/>
                </a:moveTo>
                <a:lnTo>
                  <a:pt x="111890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785631" y="764147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96800" y="764147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714434" y="7691737"/>
            <a:ext cx="1042669" cy="0"/>
          </a:xfrm>
          <a:custGeom>
            <a:avLst/>
            <a:gdLst/>
            <a:ahLst/>
            <a:cxnLst/>
            <a:rect l="l" t="t" r="r" b="b"/>
            <a:pathLst>
              <a:path w="1042669" h="0">
                <a:moveTo>
                  <a:pt x="0" y="0"/>
                </a:moveTo>
                <a:lnTo>
                  <a:pt x="1042091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047267" y="7691737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 h="0">
                <a:moveTo>
                  <a:pt x="0" y="0"/>
                </a:moveTo>
                <a:lnTo>
                  <a:pt x="113199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746056" y="764147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957218" y="764147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944176" y="7310558"/>
          <a:ext cx="10000615" cy="1650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4275"/>
                <a:gridCol w="4974590"/>
              </a:tblGrid>
              <a:tr h="751205">
                <a:tc>
                  <a:txBody>
                    <a:bodyPr/>
                    <a:lstStyle/>
                    <a:p>
                      <a:pPr algn="ctr" marL="4064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280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2800">
                          <a:latin typeface="Microsoft JhengHei UI"/>
                          <a:cs typeface="Microsoft JhengHei UI"/>
                        </a:rPr>
                        <a:t>字节（</a:t>
                      </a:r>
                      <a:r>
                        <a:rPr dirty="0" sz="2800">
                          <a:latin typeface="Arial"/>
                          <a:cs typeface="Arial"/>
                        </a:rPr>
                        <a:t>24bit</a:t>
                      </a:r>
                      <a:r>
                        <a:rPr dirty="0" sz="280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8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5621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80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2800">
                          <a:latin typeface="Microsoft JhengHei UI"/>
                          <a:cs typeface="Microsoft JhengHei UI"/>
                        </a:rPr>
                        <a:t>字节（</a:t>
                      </a:r>
                      <a:r>
                        <a:rPr dirty="0" sz="2800">
                          <a:latin typeface="Arial"/>
                          <a:cs typeface="Arial"/>
                        </a:rPr>
                        <a:t>24bit</a:t>
                      </a:r>
                      <a:r>
                        <a:rPr dirty="0" sz="2800">
                          <a:latin typeface="Microsoft JhengHei UI"/>
                          <a:cs typeface="Microsoft JhengHei UI"/>
                        </a:rPr>
                        <a:t>）</a:t>
                      </a:r>
                      <a:endParaRPr sz="28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414141"/>
                      </a:solidFill>
                      <a:prstDash val="solid"/>
                    </a:lnL>
                    <a:lnR w="28575">
                      <a:solidFill>
                        <a:srgbClr val="414141"/>
                      </a:solidFill>
                      <a:prstDash val="solid"/>
                    </a:lnR>
                  </a:tcPr>
                </a:tc>
              </a:tr>
              <a:tr h="8769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dirty="0" sz="3300" spc="-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组织唯⼀标识符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7640">
                    <a:solidFill>
                      <a:srgbClr val="438F8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dirty="0" sz="3300" spc="-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扩展唯⼀标识符</a:t>
                      </a:r>
                      <a:endParaRPr sz="3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167640">
                    <a:solidFill>
                      <a:srgbClr val="BB371B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1048910" y="9137681"/>
            <a:ext cx="27133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latin typeface="Arial"/>
                <a:cs typeface="Arial"/>
              </a:rPr>
              <a:t>4</a:t>
            </a:r>
            <a:r>
              <a:rPr dirty="0" sz="2850" spc="5">
                <a:latin typeface="Arial"/>
                <a:cs typeface="Arial"/>
              </a:rPr>
              <a:t>8</a:t>
            </a:r>
            <a:r>
              <a:rPr dirty="0" sz="2850" spc="30">
                <a:latin typeface="Microsoft JhengHei UI"/>
                <a:cs typeface="Microsoft JhengHei UI"/>
              </a:rPr>
              <a:t>位的</a:t>
            </a:r>
            <a:r>
              <a:rPr dirty="0" sz="2850" spc="20">
                <a:latin typeface="Arial"/>
                <a:cs typeface="Arial"/>
              </a:rPr>
              <a:t>MA</a:t>
            </a:r>
            <a:r>
              <a:rPr dirty="0" sz="2850" spc="25">
                <a:latin typeface="Arial"/>
                <a:cs typeface="Arial"/>
              </a:rPr>
              <a:t>C</a:t>
            </a:r>
            <a:r>
              <a:rPr dirty="0" sz="2850" spc="30">
                <a:latin typeface="Microsoft JhengHei UI"/>
                <a:cs typeface="Microsoft JhengHei UI"/>
              </a:rPr>
              <a:t>地址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644626" y="715916"/>
            <a:ext cx="48152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48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10"/>
              <a:t>位的</a:t>
            </a:r>
            <a:r>
              <a:rPr dirty="0" spc="100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10"/>
              <a:t>地址</a:t>
            </a:r>
          </a:p>
        </p:txBody>
      </p:sp>
      <p:sp>
        <p:nvSpPr>
          <p:cNvPr id="21" name="object 2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200143" y="2496897"/>
            <a:ext cx="4223385" cy="5902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硬件地址的构成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查询⽣产⼚商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地址分类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全球</a:t>
            </a:r>
            <a:r>
              <a:rPr dirty="0" sz="3600" spc="0">
                <a:latin typeface="Arial"/>
                <a:cs typeface="Arial"/>
              </a:rPr>
              <a:t>/</a:t>
            </a:r>
            <a:r>
              <a:rPr dirty="0" sz="3600" spc="25">
                <a:latin typeface="Microsoft JhengHei UI"/>
                <a:cs typeface="Microsoft JhengHei UI"/>
              </a:rPr>
              <a:t>本地管理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帧的分类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01474" y="715916"/>
            <a:ext cx="25012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MA</a:t>
            </a:r>
            <a:r>
              <a:rPr dirty="0" spc="5">
                <a:latin typeface="Arial"/>
                <a:cs typeface="Arial"/>
              </a:rPr>
              <a:t>C</a:t>
            </a:r>
            <a:r>
              <a:rPr dirty="0" spc="10"/>
              <a:t>地址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82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767878"/>
                </a:lnTo>
                <a:lnTo>
                  <a:pt x="197" y="4819248"/>
                </a:lnTo>
                <a:lnTo>
                  <a:pt x="1581" y="4860676"/>
                </a:lnTo>
                <a:lnTo>
                  <a:pt x="12649" y="4919384"/>
                </a:lnTo>
                <a:lnTo>
                  <a:pt x="49226" y="4976798"/>
                </a:lnTo>
                <a:lnTo>
                  <a:pt x="106640" y="5013375"/>
                </a:lnTo>
                <a:lnTo>
                  <a:pt x="165348" y="5024443"/>
                </a:lnTo>
                <a:lnTo>
                  <a:pt x="206776" y="5025827"/>
                </a:lnTo>
                <a:lnTo>
                  <a:pt x="258146" y="5026024"/>
                </a:lnTo>
                <a:lnTo>
                  <a:pt x="12705299" y="5026024"/>
                </a:lnTo>
                <a:lnTo>
                  <a:pt x="12756671" y="5025827"/>
                </a:lnTo>
                <a:lnTo>
                  <a:pt x="12798099" y="5024443"/>
                </a:lnTo>
                <a:lnTo>
                  <a:pt x="12856802" y="5013375"/>
                </a:lnTo>
                <a:lnTo>
                  <a:pt x="12914218" y="4976798"/>
                </a:lnTo>
                <a:lnTo>
                  <a:pt x="12950799" y="4919384"/>
                </a:lnTo>
                <a:lnTo>
                  <a:pt x="12961867" y="4860676"/>
                </a:lnTo>
                <a:lnTo>
                  <a:pt x="12963250" y="4819248"/>
                </a:lnTo>
                <a:lnTo>
                  <a:pt x="12963448" y="476787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026025"/>
          </a:xfrm>
          <a:custGeom>
            <a:avLst/>
            <a:gdLst/>
            <a:ahLst/>
            <a:cxnLst/>
            <a:rect l="l" t="t" r="r" b="b"/>
            <a:pathLst>
              <a:path w="12963525" h="5026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767878"/>
                </a:lnTo>
                <a:lnTo>
                  <a:pt x="12963250" y="4819248"/>
                </a:lnTo>
                <a:lnTo>
                  <a:pt x="12961867" y="4860676"/>
                </a:lnTo>
                <a:lnTo>
                  <a:pt x="12950799" y="4919384"/>
                </a:lnTo>
                <a:lnTo>
                  <a:pt x="12914218" y="4976798"/>
                </a:lnTo>
                <a:lnTo>
                  <a:pt x="12856802" y="5013375"/>
                </a:lnTo>
                <a:lnTo>
                  <a:pt x="12798099" y="5024443"/>
                </a:lnTo>
                <a:lnTo>
                  <a:pt x="12756671" y="5025827"/>
                </a:lnTo>
                <a:lnTo>
                  <a:pt x="12705299" y="5026024"/>
                </a:lnTo>
                <a:lnTo>
                  <a:pt x="258145" y="5026024"/>
                </a:lnTo>
                <a:lnTo>
                  <a:pt x="206775" y="5025827"/>
                </a:lnTo>
                <a:lnTo>
                  <a:pt x="165348" y="5024443"/>
                </a:lnTo>
                <a:lnTo>
                  <a:pt x="106640" y="5013375"/>
                </a:lnTo>
                <a:lnTo>
                  <a:pt x="49226" y="4976798"/>
                </a:lnTo>
                <a:lnTo>
                  <a:pt x="12650" y="4919384"/>
                </a:lnTo>
                <a:lnTo>
                  <a:pt x="1581" y="4860676"/>
                </a:lnTo>
                <a:lnTo>
                  <a:pt x="197" y="4819248"/>
                </a:lnTo>
                <a:lnTo>
                  <a:pt x="0" y="476787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947816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684394"/>
            <a:ext cx="11035030" cy="2062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90"/>
              </a:spcBef>
            </a:pPr>
            <a:r>
              <a:rPr dirty="0" sz="3100" spc="25">
                <a:latin typeface="Microsoft JhengHei UI"/>
                <a:cs typeface="Microsoft JhengHei UI"/>
              </a:rPr>
              <a:t>⼀个地址块可以⽣成</a:t>
            </a:r>
            <a:r>
              <a:rPr dirty="0" sz="3100" spc="85">
                <a:latin typeface="Microsoft JhengHei UI"/>
                <a:cs typeface="Microsoft JhengHei UI"/>
              </a:rPr>
              <a:t> </a:t>
            </a:r>
            <a:r>
              <a:rPr dirty="0" sz="3100" spc="15">
                <a:solidFill>
                  <a:srgbClr val="FF2600"/>
                </a:solidFill>
                <a:latin typeface="Arial"/>
                <a:cs typeface="Arial"/>
              </a:rPr>
              <a:t>2</a:t>
            </a:r>
            <a:r>
              <a:rPr dirty="0" baseline="24390" sz="3075" spc="22">
                <a:solidFill>
                  <a:srgbClr val="FF2600"/>
                </a:solidFill>
                <a:latin typeface="Arial"/>
                <a:cs typeface="Arial"/>
              </a:rPr>
              <a:t>24</a:t>
            </a:r>
            <a:r>
              <a:rPr dirty="0" baseline="24390" sz="3075" spc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个不同的地址</a:t>
            </a:r>
            <a:r>
              <a:rPr dirty="0" sz="3100" spc="25">
                <a:latin typeface="Microsoft JhengHei UI"/>
                <a:cs typeface="Microsoft JhengHei UI"/>
              </a:rPr>
              <a:t>。这种</a:t>
            </a:r>
            <a:r>
              <a:rPr dirty="0" sz="3100" spc="85">
                <a:latin typeface="Microsoft JhengHei UI"/>
                <a:cs typeface="Microsoft JhengHei UI"/>
              </a:rPr>
              <a:t> </a:t>
            </a:r>
            <a:r>
              <a:rPr dirty="0" sz="3100" spc="10">
                <a:latin typeface="Arial"/>
                <a:cs typeface="Arial"/>
              </a:rPr>
              <a:t>48</a:t>
            </a:r>
            <a:r>
              <a:rPr dirty="0" sz="3100" spc="0">
                <a:latin typeface="Arial"/>
                <a:cs typeface="Arial"/>
              </a:rPr>
              <a:t> </a:t>
            </a:r>
            <a:r>
              <a:rPr dirty="0" sz="3100" spc="25">
                <a:latin typeface="Microsoft JhengHei UI"/>
                <a:cs typeface="Microsoft JhengHei UI"/>
              </a:rPr>
              <a:t>位地址称为 </a:t>
            </a:r>
            <a:r>
              <a:rPr dirty="0" sz="3100" spc="10">
                <a:latin typeface="Arial"/>
                <a:cs typeface="Arial"/>
              </a:rPr>
              <a:t>MAC-48</a:t>
            </a:r>
            <a:r>
              <a:rPr dirty="0" sz="3100" spc="10">
                <a:latin typeface="Microsoft JhengHei UI"/>
                <a:cs typeface="Microsoft JhengHei UI"/>
              </a:rPr>
              <a:t>，</a:t>
            </a:r>
            <a:r>
              <a:rPr dirty="0" sz="3100" spc="25">
                <a:latin typeface="Microsoft JhengHei UI"/>
                <a:cs typeface="Microsoft JhengHei UI"/>
              </a:rPr>
              <a:t>它的通⽤名称是</a:t>
            </a:r>
            <a:r>
              <a:rPr dirty="0" sz="3100" spc="85">
                <a:latin typeface="Microsoft JhengHei UI"/>
                <a:cs typeface="Microsoft JhengHei UI"/>
              </a:rPr>
              <a:t> </a:t>
            </a:r>
            <a:r>
              <a:rPr dirty="0" sz="3100" spc="10">
                <a:latin typeface="Arial"/>
                <a:cs typeface="Arial"/>
              </a:rPr>
              <a:t>EUI-48</a:t>
            </a:r>
            <a:r>
              <a:rPr dirty="0" sz="3100" spc="10">
                <a:latin typeface="Microsoft JhengHei UI"/>
                <a:cs typeface="Microsoft JhengHei UI"/>
              </a:rPr>
              <a:t>：</a:t>
            </a:r>
            <a:r>
              <a:rPr dirty="0" sz="3100" spc="10">
                <a:latin typeface="Arial"/>
                <a:cs typeface="Arial"/>
              </a:rPr>
              <a:t>6</a:t>
            </a:r>
            <a:r>
              <a:rPr dirty="0" sz="3100">
                <a:latin typeface="Arial"/>
                <a:cs typeface="Arial"/>
              </a:rPr>
              <a:t> </a:t>
            </a:r>
            <a:r>
              <a:rPr dirty="0" sz="3100" spc="25">
                <a:latin typeface="Microsoft JhengHei UI"/>
                <a:cs typeface="Microsoft JhengHei UI"/>
              </a:rPr>
              <a:t>字节的</a:t>
            </a:r>
            <a:r>
              <a:rPr dirty="0" sz="3100" spc="85">
                <a:latin typeface="Microsoft JhengHei UI"/>
                <a:cs typeface="Microsoft JhengHei UI"/>
              </a:rPr>
              <a:t> </a:t>
            </a:r>
            <a:r>
              <a:rPr dirty="0" sz="3100" spc="15">
                <a:latin typeface="Arial"/>
                <a:cs typeface="Arial"/>
              </a:rPr>
              <a:t>MAC</a:t>
            </a:r>
            <a:r>
              <a:rPr dirty="0" sz="3100">
                <a:latin typeface="Arial"/>
                <a:cs typeface="Arial"/>
              </a:rPr>
              <a:t> </a:t>
            </a:r>
            <a:r>
              <a:rPr dirty="0" sz="3100" spc="25">
                <a:latin typeface="Microsoft JhengHei UI"/>
                <a:cs typeface="Microsoft JhengHei UI"/>
              </a:rPr>
              <a:t>地址已</a:t>
            </a:r>
            <a:r>
              <a:rPr dirty="0" sz="3100" spc="25">
                <a:latin typeface="Microsoft JhengHei UI"/>
                <a:cs typeface="Microsoft JhengHei UI"/>
              </a:rPr>
              <a:t>被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固 化在适配器的</a:t>
            </a:r>
            <a:r>
              <a:rPr dirty="0" sz="3100" spc="8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100" spc="25">
                <a:solidFill>
                  <a:srgbClr val="FF2600"/>
                </a:solidFill>
                <a:latin typeface="Arial"/>
                <a:cs typeface="Arial"/>
              </a:rPr>
              <a:t>ROM</a:t>
            </a:r>
            <a:r>
              <a:rPr dirty="0" sz="3100" spc="25">
                <a:latin typeface="Microsoft JhengHei UI"/>
                <a:cs typeface="Microsoft JhengHei UI"/>
              </a:rPr>
              <a:t>；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6329626"/>
            <a:ext cx="1301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4721291"/>
            <a:ext cx="10979785" cy="20497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2595" marR="5080" indent="-429895">
              <a:lnSpc>
                <a:spcPct val="143700"/>
              </a:lnSpc>
              <a:spcBef>
                <a:spcPts val="90"/>
              </a:spcBef>
              <a:buSzPct val="75806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100" spc="25">
                <a:latin typeface="Microsoft JhengHei UI"/>
                <a:cs typeface="Microsoft JhengHei UI"/>
              </a:rPr>
              <a:t>因此</a:t>
            </a:r>
            <a:r>
              <a:rPr dirty="0" sz="3100" spc="15">
                <a:latin typeface="Microsoft JhengHei UI"/>
                <a:cs typeface="Microsoft JhengHei UI"/>
              </a:rPr>
              <a:t>，</a:t>
            </a:r>
            <a:r>
              <a:rPr dirty="0" sz="3100" spc="15">
                <a:latin typeface="Arial"/>
                <a:cs typeface="Arial"/>
              </a:rPr>
              <a:t>MAC</a:t>
            </a:r>
            <a:r>
              <a:rPr dirty="0" sz="3100" spc="10">
                <a:latin typeface="Arial"/>
                <a:cs typeface="Arial"/>
              </a:rPr>
              <a:t> </a:t>
            </a:r>
            <a:r>
              <a:rPr dirty="0" sz="3100" spc="25">
                <a:latin typeface="Microsoft JhengHei UI"/>
                <a:cs typeface="Microsoft JhengHei UI"/>
              </a:rPr>
              <a:t>地址也叫作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硬件地址</a:t>
            </a:r>
            <a:r>
              <a:rPr dirty="0" sz="3100" spc="1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100" spc="5">
                <a:latin typeface="Arial"/>
                <a:cs typeface="Arial"/>
              </a:rPr>
              <a:t>(hardware</a:t>
            </a:r>
            <a:r>
              <a:rPr dirty="0" sz="3100" spc="10">
                <a:latin typeface="Arial"/>
                <a:cs typeface="Arial"/>
              </a:rPr>
              <a:t> </a:t>
            </a:r>
            <a:r>
              <a:rPr dirty="0" sz="3100" spc="5">
                <a:latin typeface="Arial"/>
                <a:cs typeface="Arial"/>
              </a:rPr>
              <a:t>address)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或物理 地址</a:t>
            </a:r>
            <a:r>
              <a:rPr dirty="0" sz="3100" spc="25">
                <a:latin typeface="Microsoft JhengHei UI"/>
                <a:cs typeface="Microsoft JhengHei UI"/>
              </a:rPr>
              <a:t>；</a:t>
            </a:r>
            <a:endParaRPr sz="3100">
              <a:latin typeface="Microsoft JhengHei UI"/>
              <a:cs typeface="Microsoft JhengHei UI"/>
            </a:endParaRPr>
          </a:p>
          <a:p>
            <a:pPr marL="442595">
              <a:lnSpc>
                <a:spcPct val="100000"/>
              </a:lnSpc>
              <a:spcBef>
                <a:spcPts val="1525"/>
              </a:spcBef>
            </a:pPr>
            <a:r>
              <a:rPr dirty="0" sz="3100" spc="10">
                <a:latin typeface="Arial"/>
                <a:cs typeface="Arial"/>
              </a:rPr>
              <a:t>“MAC</a:t>
            </a:r>
            <a:r>
              <a:rPr dirty="0" sz="3100" spc="25">
                <a:latin typeface="Microsoft JhengHei UI"/>
                <a:cs typeface="Microsoft JhengHei UI"/>
              </a:rPr>
              <a:t>地址</a:t>
            </a:r>
            <a:r>
              <a:rPr dirty="0" sz="3100" spc="5">
                <a:latin typeface="Arial"/>
                <a:cs typeface="Arial"/>
              </a:rPr>
              <a:t>”</a:t>
            </a:r>
            <a:r>
              <a:rPr dirty="0" sz="3100" spc="25">
                <a:latin typeface="Microsoft JhengHei UI"/>
                <a:cs typeface="Microsoft JhengHei UI"/>
              </a:rPr>
              <a:t>实际上就是适配器地址或</a:t>
            </a:r>
            <a:r>
              <a:rPr dirty="0" sz="3100" spc="25">
                <a:solidFill>
                  <a:srgbClr val="FF2600"/>
                </a:solidFill>
                <a:latin typeface="Microsoft JhengHei UI"/>
                <a:cs typeface="Microsoft JhengHei UI"/>
              </a:rPr>
              <a:t>适配器标识符</a:t>
            </a:r>
            <a:r>
              <a:rPr dirty="0" sz="3100" spc="8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100" spc="5">
                <a:solidFill>
                  <a:srgbClr val="FF2600"/>
                </a:solidFill>
                <a:latin typeface="Arial"/>
                <a:cs typeface="Arial"/>
              </a:rPr>
              <a:t>EUI-48</a:t>
            </a:r>
            <a:r>
              <a:rPr dirty="0" sz="3100" spc="25">
                <a:latin typeface="Microsoft JhengHei UI"/>
                <a:cs typeface="Microsoft JhengHei UI"/>
              </a:rPr>
              <a:t>。</a:t>
            </a:r>
            <a:endParaRPr sz="31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0143" y="2496897"/>
            <a:ext cx="4223385" cy="5902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硬件地址的构成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查询⽣产⼚商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地址分类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全球</a:t>
            </a:r>
            <a:r>
              <a:rPr dirty="0" sz="3600" spc="0">
                <a:latin typeface="Arial"/>
                <a:cs typeface="Arial"/>
              </a:rPr>
              <a:t>/</a:t>
            </a:r>
            <a:r>
              <a:rPr dirty="0" sz="3600" spc="25">
                <a:latin typeface="Microsoft JhengHei UI"/>
                <a:cs typeface="Microsoft JhengHei UI"/>
              </a:rPr>
              <a:t>本地管理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帧的分类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71384" y="6107045"/>
            <a:ext cx="7440523" cy="3659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71384" y="6107045"/>
            <a:ext cx="7440930" cy="3659504"/>
          </a:xfrm>
          <a:custGeom>
            <a:avLst/>
            <a:gdLst/>
            <a:ahLst/>
            <a:cxnLst/>
            <a:rect l="l" t="t" r="r" b="b"/>
            <a:pathLst>
              <a:path w="7440930" h="3659504">
                <a:moveTo>
                  <a:pt x="0" y="0"/>
                </a:moveTo>
                <a:lnTo>
                  <a:pt x="7440523" y="0"/>
                </a:lnTo>
                <a:lnTo>
                  <a:pt x="7440523" y="3659273"/>
                </a:lnTo>
                <a:lnTo>
                  <a:pt x="0" y="365927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07439" y="715916"/>
            <a:ext cx="1468945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OUI</a:t>
            </a:r>
            <a:r>
              <a:rPr dirty="0" spc="0"/>
              <a:t>（</a:t>
            </a:r>
            <a:r>
              <a:rPr dirty="0" spc="0">
                <a:latin typeface="Arial"/>
                <a:cs typeface="Arial"/>
              </a:rPr>
              <a:t>Organization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Unique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0">
                <a:latin typeface="Arial"/>
                <a:cs typeface="Arial"/>
              </a:rPr>
              <a:t>Identifier</a:t>
            </a:r>
            <a:r>
              <a:rPr dirty="0" spc="0"/>
              <a:t>，</a:t>
            </a:r>
            <a:r>
              <a:rPr dirty="0" spc="10"/>
              <a:t>组织唯⼀识别符）</a:t>
            </a: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83584" y="1790521"/>
            <a:ext cx="13759235" cy="4157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3362325"/>
          </a:xfrm>
          <a:custGeom>
            <a:avLst/>
            <a:gdLst/>
            <a:ahLst/>
            <a:cxnLst/>
            <a:rect l="l" t="t" r="r" b="b"/>
            <a:pathLst>
              <a:path w="12963525" h="33623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103973"/>
                </a:lnTo>
                <a:lnTo>
                  <a:pt x="197" y="3155343"/>
                </a:lnTo>
                <a:lnTo>
                  <a:pt x="1581" y="3196770"/>
                </a:lnTo>
                <a:lnTo>
                  <a:pt x="12649" y="3255478"/>
                </a:lnTo>
                <a:lnTo>
                  <a:pt x="49226" y="3312892"/>
                </a:lnTo>
                <a:lnTo>
                  <a:pt x="106640" y="3349468"/>
                </a:lnTo>
                <a:lnTo>
                  <a:pt x="165348" y="3360537"/>
                </a:lnTo>
                <a:lnTo>
                  <a:pt x="206776" y="3361920"/>
                </a:lnTo>
                <a:lnTo>
                  <a:pt x="258146" y="3362118"/>
                </a:lnTo>
                <a:lnTo>
                  <a:pt x="12705299" y="3362118"/>
                </a:lnTo>
                <a:lnTo>
                  <a:pt x="12756671" y="3361920"/>
                </a:lnTo>
                <a:lnTo>
                  <a:pt x="12798099" y="3360537"/>
                </a:lnTo>
                <a:lnTo>
                  <a:pt x="12856802" y="3349468"/>
                </a:lnTo>
                <a:lnTo>
                  <a:pt x="12914218" y="3312892"/>
                </a:lnTo>
                <a:lnTo>
                  <a:pt x="12950799" y="3255478"/>
                </a:lnTo>
                <a:lnTo>
                  <a:pt x="12961867" y="3196770"/>
                </a:lnTo>
                <a:lnTo>
                  <a:pt x="12963250" y="3155343"/>
                </a:lnTo>
                <a:lnTo>
                  <a:pt x="12963448" y="310397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81478" y="2167473"/>
            <a:ext cx="12963525" cy="3362325"/>
          </a:xfrm>
          <a:custGeom>
            <a:avLst/>
            <a:gdLst/>
            <a:ahLst/>
            <a:cxnLst/>
            <a:rect l="l" t="t" r="r" b="b"/>
            <a:pathLst>
              <a:path w="12963525" h="33623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103973"/>
                </a:lnTo>
                <a:lnTo>
                  <a:pt x="12963250" y="3155343"/>
                </a:lnTo>
                <a:lnTo>
                  <a:pt x="12961867" y="3196770"/>
                </a:lnTo>
                <a:lnTo>
                  <a:pt x="12950799" y="3255478"/>
                </a:lnTo>
                <a:lnTo>
                  <a:pt x="12914218" y="3312892"/>
                </a:lnTo>
                <a:lnTo>
                  <a:pt x="12856802" y="3349468"/>
                </a:lnTo>
                <a:lnTo>
                  <a:pt x="12798099" y="3360537"/>
                </a:lnTo>
                <a:lnTo>
                  <a:pt x="12756671" y="3361920"/>
                </a:lnTo>
                <a:lnTo>
                  <a:pt x="12705299" y="3362118"/>
                </a:lnTo>
                <a:lnTo>
                  <a:pt x="258145" y="3362118"/>
                </a:lnTo>
                <a:lnTo>
                  <a:pt x="206775" y="3361920"/>
                </a:lnTo>
                <a:lnTo>
                  <a:pt x="165348" y="3360537"/>
                </a:lnTo>
                <a:lnTo>
                  <a:pt x="106640" y="3349468"/>
                </a:lnTo>
                <a:lnTo>
                  <a:pt x="49226" y="3312892"/>
                </a:lnTo>
                <a:lnTo>
                  <a:pt x="12650" y="3255478"/>
                </a:lnTo>
                <a:lnTo>
                  <a:pt x="1581" y="3196770"/>
                </a:lnTo>
                <a:lnTo>
                  <a:pt x="197" y="3155343"/>
                </a:lnTo>
                <a:lnTo>
                  <a:pt x="0" y="310397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095090" y="268542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71751" y="2626182"/>
            <a:ext cx="662241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根据</a:t>
            </a: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30">
                <a:latin typeface="Microsoft JhengHei UI"/>
                <a:cs typeface="Microsoft JhengHei UI"/>
              </a:rPr>
              <a:t>地址的</a:t>
            </a:r>
            <a:r>
              <a:rPr dirty="0" sz="2850" spc="10">
                <a:latin typeface="Arial"/>
                <a:cs typeface="Arial"/>
              </a:rPr>
              <a:t>OUI</a:t>
            </a:r>
            <a:r>
              <a:rPr dirty="0" sz="2850" spc="30">
                <a:latin typeface="Microsoft JhengHei UI"/>
                <a:cs typeface="Microsoft JhengHei UI"/>
              </a:rPr>
              <a:t>查询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⽣产⼚商信息</a:t>
            </a:r>
            <a:r>
              <a:rPr dirty="0" sz="2850" spc="30">
                <a:latin typeface="Microsoft JhengHei UI"/>
                <a:cs typeface="Microsoft JhengHei UI"/>
              </a:rPr>
              <a:t>：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2513" y="394078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82513" y="456845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82513" y="3065959"/>
            <a:ext cx="10545445" cy="1908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6555">
              <a:lnSpc>
                <a:spcPct val="1445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获取</a:t>
            </a:r>
            <a:r>
              <a:rPr dirty="0" sz="2850" spc="15">
                <a:latin typeface="Arial"/>
                <a:cs typeface="Arial"/>
              </a:rPr>
              <a:t>MAC</a:t>
            </a:r>
            <a:r>
              <a:rPr dirty="0" sz="2850" spc="30">
                <a:latin typeface="Microsoft JhengHei UI"/>
                <a:cs typeface="Microsoft JhengHei UI"/>
              </a:rPr>
              <a:t>地址的</a:t>
            </a:r>
            <a:r>
              <a:rPr dirty="0" sz="2850" spc="5">
                <a:latin typeface="Arial"/>
                <a:cs typeface="Arial"/>
              </a:rPr>
              <a:t>OUI</a:t>
            </a:r>
            <a:r>
              <a:rPr dirty="0" sz="2850" spc="5">
                <a:latin typeface="Microsoft JhengHei UI"/>
                <a:cs typeface="Microsoft JhengHei UI"/>
              </a:rPr>
              <a:t>：</a:t>
            </a:r>
            <a:r>
              <a:rPr dirty="0" sz="2850" spc="5">
                <a:latin typeface="Arial"/>
                <a:cs typeface="Arial"/>
              </a:rPr>
              <a:t>f0:18:98:ee:37:42</a:t>
            </a:r>
            <a:r>
              <a:rPr dirty="0" sz="2850" spc="5">
                <a:latin typeface="Microsoft JhengHei UI"/>
                <a:cs typeface="Microsoft JhengHei UI"/>
              </a:rPr>
              <a:t>（</a:t>
            </a:r>
            <a:r>
              <a:rPr dirty="0" sz="2850" spc="5">
                <a:latin typeface="Arial"/>
                <a:cs typeface="Arial"/>
              </a:rPr>
              <a:t>ifconfig/ipconfig</a:t>
            </a:r>
            <a:r>
              <a:rPr dirty="0" sz="2850" spc="5">
                <a:latin typeface="Microsoft JhengHei UI"/>
                <a:cs typeface="Microsoft JhengHei UI"/>
              </a:rPr>
              <a:t>）；  </a:t>
            </a:r>
            <a:r>
              <a:rPr dirty="0" sz="2850" spc="30">
                <a:latin typeface="Microsoft JhengHei UI"/>
                <a:cs typeface="Microsoft JhengHei UI"/>
              </a:rPr>
              <a:t>根据</a:t>
            </a:r>
            <a:r>
              <a:rPr dirty="0" sz="2850" spc="10">
                <a:latin typeface="Arial"/>
                <a:cs typeface="Arial"/>
              </a:rPr>
              <a:t>OUI</a:t>
            </a:r>
            <a:r>
              <a:rPr dirty="0" sz="2850" spc="30">
                <a:latin typeface="Microsoft JhengHei UI"/>
                <a:cs typeface="Microsoft JhengHei UI"/>
              </a:rPr>
              <a:t>到</a:t>
            </a:r>
            <a:r>
              <a:rPr dirty="0" sz="2850" spc="10">
                <a:latin typeface="Arial"/>
                <a:cs typeface="Arial"/>
              </a:rPr>
              <a:t>IEEE</a:t>
            </a:r>
            <a:r>
              <a:rPr dirty="0" sz="2850" spc="30">
                <a:latin typeface="Microsoft JhengHei UI"/>
                <a:cs typeface="Microsoft JhengHei UI"/>
              </a:rPr>
              <a:t>组织提供的</a:t>
            </a:r>
            <a:r>
              <a:rPr dirty="0" sz="2850" spc="10">
                <a:latin typeface="Arial"/>
                <a:cs typeface="Arial"/>
              </a:rPr>
              <a:t>OUI</a:t>
            </a:r>
            <a:r>
              <a:rPr dirty="0" sz="2850" spc="30">
                <a:latin typeface="Microsoft JhengHei UI"/>
                <a:cs typeface="Microsoft JhengHei UI"/>
              </a:rPr>
              <a:t>列表中查询</a:t>
            </a:r>
            <a:r>
              <a:rPr dirty="0" sz="2850" spc="0">
                <a:latin typeface="Arial"/>
                <a:cs typeface="Arial"/>
              </a:rPr>
              <a:t>;</a:t>
            </a:r>
            <a:endParaRPr sz="28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25"/>
              </a:spcBef>
            </a:pPr>
            <a:r>
              <a:rPr dirty="0" sz="2850" spc="5">
                <a:latin typeface="Arial"/>
                <a:cs typeface="Arial"/>
                <a:hlinkClick r:id="rId5"/>
              </a:rPr>
              <a:t>http://standards-oui.ieee.org/oui/oui.txt</a:t>
            </a:r>
            <a:r>
              <a:rPr dirty="0" sz="2850" spc="30">
                <a:latin typeface="Microsoft JhengHei UI"/>
                <a:cs typeface="Microsoft JhengHei UI"/>
              </a:rPr>
              <a:t>。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0143" y="2496897"/>
            <a:ext cx="4223385" cy="5902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硬件地址的构成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查询⽣产⼚商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地址分类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全球</a:t>
            </a:r>
            <a:r>
              <a:rPr dirty="0" sz="3600" spc="0">
                <a:latin typeface="Arial"/>
                <a:cs typeface="Arial"/>
              </a:rPr>
              <a:t>/</a:t>
            </a:r>
            <a:r>
              <a:rPr dirty="0" sz="3600" spc="25">
                <a:latin typeface="Microsoft JhengHei UI"/>
                <a:cs typeface="Microsoft JhengHei UI"/>
              </a:rPr>
              <a:t>本地管理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帧的分类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146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351020"/>
          </a:xfrm>
          <a:custGeom>
            <a:avLst/>
            <a:gdLst/>
            <a:ahLst/>
            <a:cxnLst/>
            <a:rect l="l" t="t" r="r" b="b"/>
            <a:pathLst>
              <a:path w="12963525" h="43510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092718"/>
                </a:lnTo>
                <a:lnTo>
                  <a:pt x="197" y="4144088"/>
                </a:lnTo>
                <a:lnTo>
                  <a:pt x="1581" y="4185515"/>
                </a:lnTo>
                <a:lnTo>
                  <a:pt x="12649" y="4244223"/>
                </a:lnTo>
                <a:lnTo>
                  <a:pt x="49226" y="4301637"/>
                </a:lnTo>
                <a:lnTo>
                  <a:pt x="106640" y="4338213"/>
                </a:lnTo>
                <a:lnTo>
                  <a:pt x="165348" y="4349283"/>
                </a:lnTo>
                <a:lnTo>
                  <a:pt x="206776" y="4350666"/>
                </a:lnTo>
                <a:lnTo>
                  <a:pt x="258146" y="4350864"/>
                </a:lnTo>
                <a:lnTo>
                  <a:pt x="12705299" y="4350864"/>
                </a:lnTo>
                <a:lnTo>
                  <a:pt x="12756671" y="4350666"/>
                </a:lnTo>
                <a:lnTo>
                  <a:pt x="12798099" y="4349283"/>
                </a:lnTo>
                <a:lnTo>
                  <a:pt x="12856802" y="4338213"/>
                </a:lnTo>
                <a:lnTo>
                  <a:pt x="12914218" y="4301637"/>
                </a:lnTo>
                <a:lnTo>
                  <a:pt x="12950799" y="4244223"/>
                </a:lnTo>
                <a:lnTo>
                  <a:pt x="12961867" y="4185515"/>
                </a:lnTo>
                <a:lnTo>
                  <a:pt x="12963250" y="4144088"/>
                </a:lnTo>
                <a:lnTo>
                  <a:pt x="12963448" y="409271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351020"/>
          </a:xfrm>
          <a:custGeom>
            <a:avLst/>
            <a:gdLst/>
            <a:ahLst/>
            <a:cxnLst/>
            <a:rect l="l" t="t" r="r" b="b"/>
            <a:pathLst>
              <a:path w="12963525" h="43510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092718"/>
                </a:lnTo>
                <a:lnTo>
                  <a:pt x="12963250" y="4144088"/>
                </a:lnTo>
                <a:lnTo>
                  <a:pt x="12961867" y="4185515"/>
                </a:lnTo>
                <a:lnTo>
                  <a:pt x="12950799" y="4244223"/>
                </a:lnTo>
                <a:lnTo>
                  <a:pt x="12914218" y="4301637"/>
                </a:lnTo>
                <a:lnTo>
                  <a:pt x="12856802" y="4338213"/>
                </a:lnTo>
                <a:lnTo>
                  <a:pt x="12798099" y="4349283"/>
                </a:lnTo>
                <a:lnTo>
                  <a:pt x="12756671" y="4350666"/>
                </a:lnTo>
                <a:lnTo>
                  <a:pt x="12705299" y="4350864"/>
                </a:lnTo>
                <a:lnTo>
                  <a:pt x="258145" y="4350864"/>
                </a:lnTo>
                <a:lnTo>
                  <a:pt x="206775" y="4350666"/>
                </a:lnTo>
                <a:lnTo>
                  <a:pt x="165348" y="4349283"/>
                </a:lnTo>
                <a:lnTo>
                  <a:pt x="106640" y="4338213"/>
                </a:lnTo>
                <a:lnTo>
                  <a:pt x="49226" y="4301637"/>
                </a:lnTo>
                <a:lnTo>
                  <a:pt x="12650" y="4244223"/>
                </a:lnTo>
                <a:lnTo>
                  <a:pt x="1581" y="4185515"/>
                </a:lnTo>
                <a:lnTo>
                  <a:pt x="197" y="4144088"/>
                </a:lnTo>
                <a:lnTo>
                  <a:pt x="0" y="409271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15104" y="715916"/>
            <a:ext cx="367411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MA</a:t>
            </a:r>
            <a:r>
              <a:rPr dirty="0" spc="5">
                <a:latin typeface="Arial"/>
                <a:cs typeface="Arial"/>
              </a:rPr>
              <a:t>C</a:t>
            </a:r>
            <a:r>
              <a:rPr dirty="0" spc="10"/>
              <a:t>地址分类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57345"/>
            <a:ext cx="113030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0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899112"/>
            <a:ext cx="113030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0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475449"/>
            <a:ext cx="113030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0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5617215"/>
            <a:ext cx="113030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0"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8373" y="2530539"/>
            <a:ext cx="11123930" cy="346202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单播</a:t>
            </a:r>
            <a:r>
              <a:rPr dirty="0" sz="2600" spc="10">
                <a:solidFill>
                  <a:srgbClr val="FF2600"/>
                </a:solidFill>
                <a:latin typeface="Arial"/>
                <a:cs typeface="Arial"/>
              </a:rPr>
              <a:t>MAC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地址：</a:t>
            </a:r>
            <a:r>
              <a:rPr dirty="0" sz="2600" spc="25">
                <a:latin typeface="Microsoft JhengHei UI"/>
                <a:cs typeface="Microsoft JhengHei UI"/>
              </a:rPr>
              <a:t>是指第⼀个字节的最低位是</a:t>
            </a:r>
            <a:r>
              <a:rPr dirty="0" sz="2600" spc="5">
                <a:latin typeface="Arial"/>
                <a:cs typeface="Arial"/>
              </a:rPr>
              <a:t>0</a:t>
            </a:r>
            <a:r>
              <a:rPr dirty="0" sz="2600" spc="25">
                <a:latin typeface="Microsoft JhengHei UI"/>
                <a:cs typeface="Microsoft JhengHei UI"/>
              </a:rPr>
              <a:t>的</a:t>
            </a:r>
            <a:r>
              <a:rPr dirty="0" sz="2600" spc="10">
                <a:latin typeface="Arial"/>
                <a:cs typeface="Arial"/>
              </a:rPr>
              <a:t>MAC</a:t>
            </a:r>
            <a:r>
              <a:rPr dirty="0" sz="2600" spc="25">
                <a:latin typeface="Microsoft JhengHei UI"/>
                <a:cs typeface="Microsoft JhengHei UI"/>
              </a:rPr>
              <a:t>地址</a:t>
            </a:r>
            <a:r>
              <a:rPr dirty="0" sz="2600" spc="0">
                <a:latin typeface="Arial"/>
                <a:cs typeface="Arial"/>
              </a:rPr>
              <a:t>,</a:t>
            </a:r>
            <a:r>
              <a:rPr dirty="0" sz="2600" spc="25">
                <a:latin typeface="Microsoft JhengHei UI"/>
                <a:cs typeface="Microsoft JhengHei UI"/>
              </a:rPr>
              <a:t>代表了⼀块特定的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2600" spc="25">
                <a:latin typeface="Microsoft JhengHei UI"/>
                <a:cs typeface="Microsoft JhengHei UI"/>
              </a:rPr>
              <a:t>⽹卡。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组播</a:t>
            </a:r>
            <a:r>
              <a:rPr dirty="0" sz="2600" spc="10">
                <a:solidFill>
                  <a:srgbClr val="FF2600"/>
                </a:solidFill>
                <a:latin typeface="Arial"/>
                <a:cs typeface="Arial"/>
              </a:rPr>
              <a:t>MAC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地址：</a:t>
            </a:r>
            <a:r>
              <a:rPr dirty="0" sz="2600" spc="25">
                <a:latin typeface="Microsoft JhengHei UI"/>
                <a:cs typeface="Microsoft JhengHei UI"/>
              </a:rPr>
              <a:t>是指第⼀个字节的最低位是</a:t>
            </a:r>
            <a:r>
              <a:rPr dirty="0" sz="2600" spc="5">
                <a:latin typeface="Arial"/>
                <a:cs typeface="Arial"/>
              </a:rPr>
              <a:t>1</a:t>
            </a:r>
            <a:r>
              <a:rPr dirty="0" sz="2600" spc="25">
                <a:latin typeface="Microsoft JhengHei UI"/>
                <a:cs typeface="Microsoft JhengHei UI"/>
              </a:rPr>
              <a:t>的</a:t>
            </a:r>
            <a:r>
              <a:rPr dirty="0" sz="2600" spc="10">
                <a:latin typeface="Arial"/>
                <a:cs typeface="Arial"/>
              </a:rPr>
              <a:t>MAC</a:t>
            </a:r>
            <a:r>
              <a:rPr dirty="0" sz="2600" spc="25">
                <a:latin typeface="Microsoft JhengHei UI"/>
                <a:cs typeface="Microsoft JhengHei UI"/>
              </a:rPr>
              <a:t>地址</a:t>
            </a:r>
            <a:r>
              <a:rPr dirty="0" sz="2600" spc="0">
                <a:latin typeface="Arial"/>
                <a:cs typeface="Arial"/>
              </a:rPr>
              <a:t>,</a:t>
            </a:r>
            <a:r>
              <a:rPr dirty="0" sz="2600" spc="25">
                <a:latin typeface="Microsoft JhengHei UI"/>
                <a:cs typeface="Microsoft JhengHei UI"/>
              </a:rPr>
              <a:t>代表了⼀组⽹卡。</a:t>
            </a:r>
            <a:endParaRPr sz="2600">
              <a:latin typeface="Microsoft JhengHei UI"/>
              <a:cs typeface="Microsoft JhengHei UI"/>
            </a:endParaRPr>
          </a:p>
          <a:p>
            <a:pPr marL="12700" marR="189865">
              <a:lnSpc>
                <a:spcPts val="4540"/>
              </a:lnSpc>
              <a:spcBef>
                <a:spcPts val="390"/>
              </a:spcBef>
            </a:pP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⼴播</a:t>
            </a:r>
            <a:r>
              <a:rPr dirty="0" sz="2600" spc="10">
                <a:solidFill>
                  <a:srgbClr val="FF2600"/>
                </a:solidFill>
                <a:latin typeface="Arial"/>
                <a:cs typeface="Arial"/>
              </a:rPr>
              <a:t>MAC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地址： </a:t>
            </a:r>
            <a:r>
              <a:rPr dirty="0" sz="2600" spc="25">
                <a:latin typeface="Microsoft JhengHei UI"/>
                <a:cs typeface="Microsoft JhengHei UI"/>
              </a:rPr>
              <a:t>是指每⼀位都是</a:t>
            </a:r>
            <a:r>
              <a:rPr dirty="0" sz="2600" spc="5">
                <a:latin typeface="Arial"/>
                <a:cs typeface="Arial"/>
              </a:rPr>
              <a:t>1</a:t>
            </a:r>
            <a:r>
              <a:rPr dirty="0" sz="2600" spc="25">
                <a:latin typeface="Microsoft JhengHei UI"/>
                <a:cs typeface="Microsoft JhengHei UI"/>
              </a:rPr>
              <a:t>的</a:t>
            </a:r>
            <a:r>
              <a:rPr dirty="0" sz="2600" spc="10">
                <a:latin typeface="Arial"/>
                <a:cs typeface="Arial"/>
              </a:rPr>
              <a:t>MAC</a:t>
            </a:r>
            <a:r>
              <a:rPr dirty="0" sz="2600" spc="25">
                <a:latin typeface="Microsoft JhengHei UI"/>
                <a:cs typeface="Microsoft JhengHei UI"/>
              </a:rPr>
              <a:t>地址，⼴播</a:t>
            </a:r>
            <a:r>
              <a:rPr dirty="0" sz="2600" spc="10">
                <a:latin typeface="Arial"/>
                <a:cs typeface="Arial"/>
              </a:rPr>
              <a:t>MAC</a:t>
            </a:r>
            <a:r>
              <a:rPr dirty="0" sz="2600" spc="25">
                <a:latin typeface="Microsoft JhengHei UI"/>
                <a:cs typeface="Microsoft JhengHei UI"/>
              </a:rPr>
              <a:t>地址是组播</a:t>
            </a:r>
            <a:r>
              <a:rPr dirty="0" sz="2600" spc="5">
                <a:latin typeface="Arial"/>
                <a:cs typeface="Arial"/>
              </a:rPr>
              <a:t>MAC  </a:t>
            </a:r>
            <a:r>
              <a:rPr dirty="0" sz="2600" spc="25">
                <a:latin typeface="Microsoft JhengHei UI"/>
                <a:cs typeface="Microsoft JhengHei UI"/>
              </a:rPr>
              <a:t>地址的⼀个特例，代表了所有⽹卡。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⼴播</a:t>
            </a:r>
            <a:r>
              <a:rPr dirty="0" sz="2600" spc="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组播</a:t>
            </a:r>
            <a:r>
              <a:rPr dirty="0" sz="2600" spc="25">
                <a:latin typeface="Microsoft JhengHei UI"/>
                <a:cs typeface="Microsoft JhengHei UI"/>
              </a:rPr>
              <a:t>地址只能作为</a:t>
            </a:r>
            <a:r>
              <a:rPr dirty="0" sz="2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⽬的地址使⽤</a:t>
            </a:r>
            <a:r>
              <a:rPr dirty="0" sz="2600" spc="25">
                <a:latin typeface="Microsoft JhengHei UI"/>
                <a:cs typeface="Microsoft JhengHei UI"/>
              </a:rPr>
              <a:t>。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02035" y="9364198"/>
            <a:ext cx="6278245" cy="73850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wrap="square" lIns="0" tIns="173355" rIns="0" bIns="0" rtlCol="0" vert="horz">
            <a:spAutoFit/>
          </a:bodyPr>
          <a:lstStyle/>
          <a:p>
            <a:pPr marL="46990">
              <a:lnSpc>
                <a:spcPct val="100000"/>
              </a:lnSpc>
              <a:spcBef>
                <a:spcPts val="1365"/>
              </a:spcBef>
            </a:pPr>
            <a:r>
              <a:rPr dirty="0" sz="2450" spc="0">
                <a:latin typeface="Arial"/>
                <a:cs typeface="Arial"/>
              </a:rPr>
              <a:t>I/G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r>
              <a:rPr dirty="0" sz="2450" spc="10">
                <a:latin typeface="Microsoft JhengHei UI"/>
                <a:cs typeface="Microsoft JhengHei UI"/>
              </a:rPr>
              <a:t>：</a:t>
            </a:r>
            <a:r>
              <a:rPr dirty="0" sz="2450" spc="10">
                <a:latin typeface="Arial"/>
                <a:cs typeface="Arial"/>
              </a:rPr>
              <a:t>0</a:t>
            </a:r>
            <a:r>
              <a:rPr dirty="0" sz="2450" spc="15">
                <a:latin typeface="Microsoft JhengHei UI"/>
                <a:cs typeface="Microsoft JhengHei UI"/>
              </a:rPr>
              <a:t>单播地址</a:t>
            </a:r>
            <a:r>
              <a:rPr dirty="0" sz="2450" spc="10">
                <a:latin typeface="Microsoft JhengHei UI"/>
                <a:cs typeface="Microsoft JhengHei UI"/>
              </a:rPr>
              <a:t>；</a:t>
            </a:r>
            <a:r>
              <a:rPr dirty="0" sz="2450" spc="10">
                <a:latin typeface="Arial"/>
                <a:cs typeface="Arial"/>
              </a:rPr>
              <a:t>1</a:t>
            </a:r>
            <a:r>
              <a:rPr dirty="0" sz="2450" spc="15">
                <a:latin typeface="Microsoft JhengHei UI"/>
                <a:cs typeface="Microsoft JhengHei UI"/>
              </a:rPr>
              <a:t>组播地址。</a:t>
            </a:r>
            <a:endParaRPr sz="2450">
              <a:latin typeface="Microsoft JhengHei UI"/>
              <a:cs typeface="Microsoft JhengHei U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855553" y="7144684"/>
          <a:ext cx="8434705" cy="1670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1220"/>
                <a:gridCol w="509905"/>
                <a:gridCol w="5767705"/>
              </a:tblGrid>
              <a:tr h="555625">
                <a:tc gridSpan="2">
                  <a:txBody>
                    <a:bodyPr/>
                    <a:lstStyle/>
                    <a:p>
                      <a:pPr marL="6146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第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个字节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3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MAC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9271153" y="9001078"/>
            <a:ext cx="0" cy="297815"/>
          </a:xfrm>
          <a:custGeom>
            <a:avLst/>
            <a:gdLst/>
            <a:ahLst/>
            <a:cxnLst/>
            <a:rect l="l" t="t" r="r" b="b"/>
            <a:pathLst>
              <a:path w="0" h="297815">
                <a:moveTo>
                  <a:pt x="0" y="0"/>
                </a:moveTo>
                <a:lnTo>
                  <a:pt x="0" y="297720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83197" y="884610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6088213" y="7564820"/>
            <a:ext cx="3236595" cy="1991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2300"/>
              </a:lnSpc>
              <a:spcBef>
                <a:spcPts val="95"/>
              </a:spcBef>
            </a:pP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地址可以</a:t>
            </a:r>
            <a:r>
              <a:rPr dirty="0" sz="2450" spc="10">
                <a:solidFill>
                  <a:srgbClr val="FF2600"/>
                </a:solidFill>
                <a:latin typeface="Microsoft JhengHei UI"/>
                <a:cs typeface="Microsoft JhengHei UI"/>
              </a:rPr>
              <a:t>软件修改 </a:t>
            </a:r>
            <a:r>
              <a:rPr dirty="0" sz="2450" spc="15">
                <a:latin typeface="Microsoft JhengHei UI"/>
                <a:cs typeface="Microsoft JhengHei UI"/>
              </a:rPr>
              <a:t>后使⽤，但其固化的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2450" spc="5">
                <a:latin typeface="Arial"/>
                <a:cs typeface="Arial"/>
              </a:rPr>
              <a:t>MAC</a:t>
            </a:r>
            <a:r>
              <a:rPr dirty="0" sz="2450" spc="15">
                <a:latin typeface="Microsoft JhengHei UI"/>
                <a:cs typeface="Microsoft JhengHei UI"/>
              </a:rPr>
              <a:t>址不能修改。</a:t>
            </a:r>
            <a:endParaRPr sz="24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⼤仙，你说啥呢？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0143" y="2496897"/>
            <a:ext cx="4223385" cy="5902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硬件地址的构成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查询⽣产⼚商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MA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地址分类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全球</a:t>
            </a:r>
            <a:r>
              <a:rPr dirty="0" sz="3600" spc="0">
                <a:latin typeface="Arial"/>
                <a:cs typeface="Arial"/>
              </a:rPr>
              <a:t>/</a:t>
            </a:r>
            <a:r>
              <a:rPr dirty="0" sz="3600" spc="25">
                <a:latin typeface="Microsoft JhengHei UI"/>
                <a:cs typeface="Microsoft JhengHei UI"/>
              </a:rPr>
              <a:t>本地管理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帧的分类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458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662805"/>
          </a:xfrm>
          <a:custGeom>
            <a:avLst/>
            <a:gdLst/>
            <a:ahLst/>
            <a:cxnLst/>
            <a:rect l="l" t="t" r="r" b="b"/>
            <a:pathLst>
              <a:path w="12963525" h="46628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404415"/>
                </a:lnTo>
                <a:lnTo>
                  <a:pt x="197" y="4455785"/>
                </a:lnTo>
                <a:lnTo>
                  <a:pt x="1581" y="4497212"/>
                </a:lnTo>
                <a:lnTo>
                  <a:pt x="12649" y="4555920"/>
                </a:lnTo>
                <a:lnTo>
                  <a:pt x="49226" y="4613334"/>
                </a:lnTo>
                <a:lnTo>
                  <a:pt x="106640" y="4649910"/>
                </a:lnTo>
                <a:lnTo>
                  <a:pt x="165348" y="4660979"/>
                </a:lnTo>
                <a:lnTo>
                  <a:pt x="206776" y="4662362"/>
                </a:lnTo>
                <a:lnTo>
                  <a:pt x="258146" y="4662560"/>
                </a:lnTo>
                <a:lnTo>
                  <a:pt x="12705299" y="4662560"/>
                </a:lnTo>
                <a:lnTo>
                  <a:pt x="12756671" y="4662362"/>
                </a:lnTo>
                <a:lnTo>
                  <a:pt x="12798099" y="4660979"/>
                </a:lnTo>
                <a:lnTo>
                  <a:pt x="12856802" y="4649910"/>
                </a:lnTo>
                <a:lnTo>
                  <a:pt x="12914218" y="4613334"/>
                </a:lnTo>
                <a:lnTo>
                  <a:pt x="12950799" y="4555920"/>
                </a:lnTo>
                <a:lnTo>
                  <a:pt x="12961867" y="4497212"/>
                </a:lnTo>
                <a:lnTo>
                  <a:pt x="12963250" y="4455785"/>
                </a:lnTo>
                <a:lnTo>
                  <a:pt x="12963448" y="440441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662805"/>
          </a:xfrm>
          <a:custGeom>
            <a:avLst/>
            <a:gdLst/>
            <a:ahLst/>
            <a:cxnLst/>
            <a:rect l="l" t="t" r="r" b="b"/>
            <a:pathLst>
              <a:path w="12963525" h="46628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404415"/>
                </a:lnTo>
                <a:lnTo>
                  <a:pt x="12963250" y="4455785"/>
                </a:lnTo>
                <a:lnTo>
                  <a:pt x="12961867" y="4497212"/>
                </a:lnTo>
                <a:lnTo>
                  <a:pt x="12950799" y="4555920"/>
                </a:lnTo>
                <a:lnTo>
                  <a:pt x="12914218" y="4613334"/>
                </a:lnTo>
                <a:lnTo>
                  <a:pt x="12856802" y="4649910"/>
                </a:lnTo>
                <a:lnTo>
                  <a:pt x="12798099" y="4660979"/>
                </a:lnTo>
                <a:lnTo>
                  <a:pt x="12756671" y="4662362"/>
                </a:lnTo>
                <a:lnTo>
                  <a:pt x="12705299" y="4662560"/>
                </a:lnTo>
                <a:lnTo>
                  <a:pt x="258145" y="4662560"/>
                </a:lnTo>
                <a:lnTo>
                  <a:pt x="206775" y="4662362"/>
                </a:lnTo>
                <a:lnTo>
                  <a:pt x="165348" y="4660979"/>
                </a:lnTo>
                <a:lnTo>
                  <a:pt x="106640" y="4649910"/>
                </a:lnTo>
                <a:lnTo>
                  <a:pt x="49226" y="4613334"/>
                </a:lnTo>
                <a:lnTo>
                  <a:pt x="12650" y="4555920"/>
                </a:lnTo>
                <a:lnTo>
                  <a:pt x="1581" y="4497212"/>
                </a:lnTo>
                <a:lnTo>
                  <a:pt x="197" y="4455785"/>
                </a:lnTo>
                <a:lnTo>
                  <a:pt x="0" y="440441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全球管理与本地管理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7507"/>
            <a:ext cx="104120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Arial"/>
                <a:cs typeface="Arial"/>
              </a:rPr>
              <a:t>IEEE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把地址字段第⼀字节的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最低第</a:t>
            </a:r>
            <a:r>
              <a:rPr dirty="0" sz="33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2</a:t>
            </a:r>
            <a:r>
              <a:rPr dirty="0" sz="330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位规定为</a:t>
            </a:r>
            <a:r>
              <a:rPr dirty="0" sz="33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G/L</a:t>
            </a:r>
            <a:r>
              <a:rPr dirty="0" sz="3300" spc="-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位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91977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210110"/>
            <a:ext cx="11172190" cy="289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539750" indent="-429895">
              <a:lnSpc>
                <a:spcPct val="142600"/>
              </a:lnSpc>
              <a:spcBef>
                <a:spcPts val="10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当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G/L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位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=0</a:t>
            </a:r>
            <a:r>
              <a:rPr dirty="0" sz="3300" spc="-2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时，是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全球管理</a:t>
            </a:r>
            <a:r>
              <a:rPr dirty="0" sz="3300" spc="-5">
                <a:latin typeface="Microsoft JhengHei UI"/>
                <a:cs typeface="Microsoft JhengHei UI"/>
              </a:rPr>
              <a:t>（保证在全球没有相同的地 址），⼚商向</a:t>
            </a:r>
            <a:r>
              <a:rPr dirty="0" sz="3300" spc="-5">
                <a:latin typeface="Arial"/>
                <a:cs typeface="Arial"/>
              </a:rPr>
              <a:t>IEEE</a:t>
            </a:r>
            <a:r>
              <a:rPr dirty="0" sz="3300" spc="-5">
                <a:latin typeface="Microsoft JhengHei UI"/>
                <a:cs typeface="Microsoft JhengHei UI"/>
              </a:rPr>
              <a:t>购买的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OUI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都属于全球管理；</a:t>
            </a:r>
            <a:endParaRPr sz="3300">
              <a:latin typeface="Microsoft JhengHei UI"/>
              <a:cs typeface="Microsoft JhengHei UI"/>
            </a:endParaRPr>
          </a:p>
          <a:p>
            <a:pPr marL="442595" marR="5080">
              <a:lnSpc>
                <a:spcPct val="142600"/>
              </a:lnSpc>
            </a:pPr>
            <a:r>
              <a:rPr dirty="0" sz="3300" spc="-5">
                <a:latin typeface="Microsoft JhengHei UI"/>
                <a:cs typeface="Microsoft JhengHei UI"/>
              </a:rPr>
              <a:t>当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G/L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位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=1</a:t>
            </a:r>
            <a:r>
              <a:rPr dirty="0" sz="330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时，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是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本地管理</a:t>
            </a:r>
            <a:r>
              <a:rPr dirty="0" sz="3300" spc="-5">
                <a:latin typeface="Microsoft JhengHei UI"/>
                <a:cs typeface="Microsoft JhengHei UI"/>
              </a:rPr>
              <a:t>，⽤户可任意分配⽹络上的地 址（不愿意购买</a:t>
            </a:r>
            <a:r>
              <a:rPr dirty="0" sz="3300" spc="-5">
                <a:latin typeface="Arial"/>
                <a:cs typeface="Arial"/>
              </a:rPr>
              <a:t>OUI</a:t>
            </a:r>
            <a:r>
              <a:rPr dirty="0" sz="3300" spc="-5">
                <a:latin typeface="Microsoft JhengHei UI"/>
                <a:cs typeface="Microsoft JhengHei UI"/>
              </a:rPr>
              <a:t>）。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45550" y="9691402"/>
            <a:ext cx="4337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G/L</a:t>
            </a:r>
            <a:r>
              <a:rPr dirty="0" sz="2450" spc="15">
                <a:latin typeface="Microsoft JhengHei UI"/>
                <a:cs typeface="Microsoft JhengHei UI"/>
              </a:rPr>
              <a:t>位</a:t>
            </a:r>
            <a:r>
              <a:rPr dirty="0" sz="2450" spc="10">
                <a:latin typeface="Microsoft JhengHei UI"/>
                <a:cs typeface="Microsoft JhengHei UI"/>
              </a:rPr>
              <a:t>：</a:t>
            </a:r>
            <a:r>
              <a:rPr dirty="0" sz="2450" spc="10">
                <a:latin typeface="Arial"/>
                <a:cs typeface="Arial"/>
              </a:rPr>
              <a:t>0</a:t>
            </a:r>
            <a:r>
              <a:rPr dirty="0" sz="2450" spc="15">
                <a:latin typeface="Microsoft JhengHei UI"/>
                <a:cs typeface="Microsoft JhengHei UI"/>
              </a:rPr>
              <a:t>全球管理</a:t>
            </a:r>
            <a:r>
              <a:rPr dirty="0" sz="2450" spc="10">
                <a:latin typeface="Microsoft JhengHei UI"/>
                <a:cs typeface="Microsoft JhengHei UI"/>
              </a:rPr>
              <a:t>；</a:t>
            </a:r>
            <a:r>
              <a:rPr dirty="0" sz="2450" spc="10">
                <a:latin typeface="Arial"/>
                <a:cs typeface="Arial"/>
              </a:rPr>
              <a:t>1</a:t>
            </a:r>
            <a:r>
              <a:rPr dirty="0" sz="2450" spc="15">
                <a:latin typeface="Microsoft JhengHei UI"/>
                <a:cs typeface="Microsoft JhengHei UI"/>
              </a:rPr>
              <a:t>本地管理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11131" y="9528191"/>
            <a:ext cx="0" cy="748665"/>
          </a:xfrm>
          <a:custGeom>
            <a:avLst/>
            <a:gdLst/>
            <a:ahLst/>
            <a:cxnLst/>
            <a:rect l="l" t="t" r="r" b="b"/>
            <a:pathLst>
              <a:path w="0" h="748665">
                <a:moveTo>
                  <a:pt x="0" y="0"/>
                </a:moveTo>
                <a:lnTo>
                  <a:pt x="0" y="748563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05895" y="9533427"/>
            <a:ext cx="6772275" cy="0"/>
          </a:xfrm>
          <a:custGeom>
            <a:avLst/>
            <a:gdLst/>
            <a:ahLst/>
            <a:cxnLst/>
            <a:rect l="l" t="t" r="r" b="b"/>
            <a:pathLst>
              <a:path w="6772275" h="0">
                <a:moveTo>
                  <a:pt x="0" y="0"/>
                </a:moveTo>
                <a:lnTo>
                  <a:pt x="677194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748424" y="7313913"/>
          <a:ext cx="8434070" cy="1670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350"/>
                <a:gridCol w="490219"/>
                <a:gridCol w="490219"/>
                <a:gridCol w="5779135"/>
              </a:tblGrid>
              <a:tr h="555625">
                <a:tc gridSpan="3">
                  <a:txBody>
                    <a:bodyPr/>
                    <a:lstStyle/>
                    <a:p>
                      <a:pPr marL="60896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第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个字节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字节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9C3BA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3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MAC</a:t>
                      </a: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7172606" y="9528191"/>
            <a:ext cx="0" cy="748665"/>
          </a:xfrm>
          <a:custGeom>
            <a:avLst/>
            <a:gdLst/>
            <a:ahLst/>
            <a:cxnLst/>
            <a:rect l="l" t="t" r="r" b="b"/>
            <a:pathLst>
              <a:path w="0" h="748665">
                <a:moveTo>
                  <a:pt x="0" y="0"/>
                </a:moveTo>
                <a:lnTo>
                  <a:pt x="0" y="748563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05895" y="10271519"/>
            <a:ext cx="6772275" cy="0"/>
          </a:xfrm>
          <a:custGeom>
            <a:avLst/>
            <a:gdLst/>
            <a:ahLst/>
            <a:cxnLst/>
            <a:rect l="l" t="t" r="r" b="b"/>
            <a:pathLst>
              <a:path w="6772275" h="0">
                <a:moveTo>
                  <a:pt x="0" y="0"/>
                </a:moveTo>
                <a:lnTo>
                  <a:pt x="677194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64502" y="9388243"/>
            <a:ext cx="0" cy="297815"/>
          </a:xfrm>
          <a:custGeom>
            <a:avLst/>
            <a:gdLst/>
            <a:ahLst/>
            <a:cxnLst/>
            <a:rect l="l" t="t" r="r" b="b"/>
            <a:pathLst>
              <a:path w="0" h="297815">
                <a:moveTo>
                  <a:pt x="0" y="0"/>
                </a:moveTo>
                <a:lnTo>
                  <a:pt x="0" y="297720"/>
                </a:lnTo>
              </a:path>
            </a:pathLst>
          </a:custGeom>
          <a:ln w="4188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576547" y="923327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200143" y="2496897"/>
            <a:ext cx="4223385" cy="5902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硬件地址的构成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查询⽣产⼚商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地址分类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全球</a:t>
            </a:r>
            <a:r>
              <a:rPr dirty="0" sz="3600" spc="0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本地管理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帧的分类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7347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6552565"/>
          </a:xfrm>
          <a:custGeom>
            <a:avLst/>
            <a:gdLst/>
            <a:ahLst/>
            <a:cxnLst/>
            <a:rect l="l" t="t" r="r" b="b"/>
            <a:pathLst>
              <a:path w="12963525" h="65525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294055"/>
                </a:lnTo>
                <a:lnTo>
                  <a:pt x="197" y="6345425"/>
                </a:lnTo>
                <a:lnTo>
                  <a:pt x="1581" y="6386852"/>
                </a:lnTo>
                <a:lnTo>
                  <a:pt x="12649" y="6445560"/>
                </a:lnTo>
                <a:lnTo>
                  <a:pt x="49226" y="6502974"/>
                </a:lnTo>
                <a:lnTo>
                  <a:pt x="106640" y="6539550"/>
                </a:lnTo>
                <a:lnTo>
                  <a:pt x="165348" y="6550619"/>
                </a:lnTo>
                <a:lnTo>
                  <a:pt x="206776" y="6552002"/>
                </a:lnTo>
                <a:lnTo>
                  <a:pt x="258146" y="6552200"/>
                </a:lnTo>
                <a:lnTo>
                  <a:pt x="12705299" y="6552200"/>
                </a:lnTo>
                <a:lnTo>
                  <a:pt x="12756671" y="6552002"/>
                </a:lnTo>
                <a:lnTo>
                  <a:pt x="12798099" y="6550619"/>
                </a:lnTo>
                <a:lnTo>
                  <a:pt x="12856802" y="6539550"/>
                </a:lnTo>
                <a:lnTo>
                  <a:pt x="12914218" y="6502974"/>
                </a:lnTo>
                <a:lnTo>
                  <a:pt x="12950799" y="6445560"/>
                </a:lnTo>
                <a:lnTo>
                  <a:pt x="12961867" y="6386852"/>
                </a:lnTo>
                <a:lnTo>
                  <a:pt x="12963250" y="6345425"/>
                </a:lnTo>
                <a:lnTo>
                  <a:pt x="12963448" y="629405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6552565"/>
          </a:xfrm>
          <a:custGeom>
            <a:avLst/>
            <a:gdLst/>
            <a:ahLst/>
            <a:cxnLst/>
            <a:rect l="l" t="t" r="r" b="b"/>
            <a:pathLst>
              <a:path w="12963525" h="65525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294055"/>
                </a:lnTo>
                <a:lnTo>
                  <a:pt x="12963250" y="6345425"/>
                </a:lnTo>
                <a:lnTo>
                  <a:pt x="12961867" y="6386852"/>
                </a:lnTo>
                <a:lnTo>
                  <a:pt x="12950799" y="6445560"/>
                </a:lnTo>
                <a:lnTo>
                  <a:pt x="12914218" y="6502974"/>
                </a:lnTo>
                <a:lnTo>
                  <a:pt x="12856802" y="6539550"/>
                </a:lnTo>
                <a:lnTo>
                  <a:pt x="12798099" y="6550619"/>
                </a:lnTo>
                <a:lnTo>
                  <a:pt x="12756671" y="6552002"/>
                </a:lnTo>
                <a:lnTo>
                  <a:pt x="12705299" y="6552200"/>
                </a:lnTo>
                <a:lnTo>
                  <a:pt x="258145" y="6552200"/>
                </a:lnTo>
                <a:lnTo>
                  <a:pt x="206775" y="6552002"/>
                </a:lnTo>
                <a:lnTo>
                  <a:pt x="165348" y="6550619"/>
                </a:lnTo>
                <a:lnTo>
                  <a:pt x="106640" y="6539550"/>
                </a:lnTo>
                <a:lnTo>
                  <a:pt x="49226" y="6502974"/>
                </a:lnTo>
                <a:lnTo>
                  <a:pt x="12650" y="6445560"/>
                </a:lnTo>
                <a:lnTo>
                  <a:pt x="1581" y="6386852"/>
                </a:lnTo>
                <a:lnTo>
                  <a:pt x="197" y="6345425"/>
                </a:lnTo>
                <a:lnTo>
                  <a:pt x="0" y="629405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72638" y="715916"/>
            <a:ext cx="57594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适配器检查</a:t>
            </a:r>
            <a:r>
              <a:rPr dirty="0" spc="90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10"/>
              <a:t>地址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6562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493400"/>
            <a:ext cx="10008870" cy="1459230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适配器从⽹络上每收到⼀个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330">
                <a:latin typeface="Tahoma"/>
                <a:cs typeface="Tahoma"/>
              </a:rPr>
              <a:t>MAC</a:t>
            </a:r>
            <a:r>
              <a:rPr dirty="0" sz="3300" spc="-130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帧就⾸先⽤硬件检查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3300" spc="330">
                <a:latin typeface="Tahoma"/>
                <a:cs typeface="Tahoma"/>
              </a:rPr>
              <a:t>MAC</a:t>
            </a:r>
            <a:r>
              <a:rPr dirty="0" sz="3300" spc="-120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帧中的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330">
                <a:latin typeface="Tahoma"/>
                <a:cs typeface="Tahoma"/>
              </a:rPr>
              <a:t>MAC</a:t>
            </a:r>
            <a:r>
              <a:rPr dirty="0" sz="3300" spc="-120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地址：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194538"/>
            <a:ext cx="182880" cy="11061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84538" y="3939885"/>
            <a:ext cx="10077450" cy="143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如果是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发往本站的帧则收下</a:t>
            </a:r>
            <a:r>
              <a:rPr dirty="0" sz="3300" spc="-5">
                <a:latin typeface="Microsoft JhengHei UI"/>
                <a:cs typeface="Microsoft JhengHei UI"/>
              </a:rPr>
              <a:t>，然后再进⾏其他的处理； </a:t>
            </a:r>
            <a:r>
              <a:rPr dirty="0" sz="3300" spc="-5">
                <a:latin typeface="Microsoft JhengHei UI"/>
                <a:cs typeface="Microsoft JhengHei UI"/>
              </a:rPr>
              <a:t>否则就将此帧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丢弃</a:t>
            </a:r>
            <a:r>
              <a:rPr dirty="0" sz="3300" spc="-5">
                <a:latin typeface="Microsoft JhengHei UI"/>
                <a:cs typeface="Microsoft JhengHei UI"/>
              </a:rPr>
              <a:t>，不再进⾏其他的处理。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607269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97115" y="5548213"/>
            <a:ext cx="632396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380">
                <a:latin typeface="Tahoma"/>
                <a:cs typeface="Tahoma"/>
              </a:rPr>
              <a:t>“</a:t>
            </a:r>
            <a:r>
              <a:rPr dirty="0" sz="3300" spc="-5">
                <a:latin typeface="Microsoft JhengHei UI"/>
                <a:cs typeface="Microsoft JhengHei UI"/>
              </a:rPr>
              <a:t>发往本站的帧</a:t>
            </a:r>
            <a:r>
              <a:rPr dirty="0" sz="3300" spc="380">
                <a:latin typeface="Tahoma"/>
                <a:cs typeface="Tahoma"/>
              </a:rPr>
              <a:t>”</a:t>
            </a:r>
            <a:r>
              <a:rPr dirty="0" sz="3300" spc="-5">
                <a:latin typeface="Microsoft JhengHei UI"/>
                <a:cs typeface="Microsoft JhengHei UI"/>
              </a:rPr>
              <a:t>包括以下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三种帧</a:t>
            </a:r>
            <a:r>
              <a:rPr dirty="0" sz="3300" spc="-5"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4068" y="6323979"/>
            <a:ext cx="182880" cy="18357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05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05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84538" y="6050814"/>
            <a:ext cx="6510655" cy="2176145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单播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95">
                <a:latin typeface="Tahoma"/>
                <a:cs typeface="Tahoma"/>
              </a:rPr>
              <a:t>(unicast)</a:t>
            </a:r>
            <a:r>
              <a:rPr dirty="0" sz="3300" spc="-120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帧（⼀对⼀）；</a:t>
            </a:r>
            <a:endParaRPr sz="3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2500"/>
              </a:lnSpc>
              <a:spcBef>
                <a:spcPts val="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⼴播</a:t>
            </a:r>
            <a:r>
              <a:rPr dirty="0" sz="3300" spc="60">
                <a:latin typeface="Microsoft JhengHei UI"/>
                <a:cs typeface="Microsoft JhengHei UI"/>
              </a:rPr>
              <a:t> </a:t>
            </a:r>
            <a:r>
              <a:rPr dirty="0" sz="3300" spc="-45">
                <a:latin typeface="Tahoma"/>
                <a:cs typeface="Tahoma"/>
              </a:rPr>
              <a:t>(broadcast)</a:t>
            </a:r>
            <a:r>
              <a:rPr dirty="0" sz="3300" spc="-140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帧（⼀对全体）；  多播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70">
                <a:latin typeface="Tahoma"/>
                <a:cs typeface="Tahoma"/>
              </a:rPr>
              <a:t>(multicast)</a:t>
            </a:r>
            <a:r>
              <a:rPr dirty="0" sz="3300" spc="-125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帧（⼀对多）。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0143" y="2496897"/>
            <a:ext cx="4223385" cy="24276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硬件地址的构成</a:t>
            </a:r>
            <a:endParaRPr sz="360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66624" y="5096054"/>
            <a:ext cx="3422015" cy="3303904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查询⽣产⼚商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516890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地址分类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全球</a:t>
            </a:r>
            <a:r>
              <a:rPr dirty="0" sz="3600" spc="0">
                <a:latin typeface="Arial"/>
                <a:cs typeface="Arial"/>
              </a:rPr>
              <a:t>/</a:t>
            </a:r>
            <a:r>
              <a:rPr dirty="0" sz="3600" spc="25">
                <a:latin typeface="Microsoft JhengHei UI"/>
                <a:cs typeface="Microsoft JhengHei UI"/>
              </a:rPr>
              <a:t>本地管理</a:t>
            </a:r>
            <a:endParaRPr sz="3600">
              <a:latin typeface="Microsoft JhengHei UI"/>
              <a:cs typeface="Microsoft JhengHei UI"/>
            </a:endParaRPr>
          </a:p>
          <a:p>
            <a:pPr marL="516255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Char char="•"/>
              <a:tabLst>
                <a:tab pos="516890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MA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帧的分类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1970" y="5198210"/>
            <a:ext cx="10373794" cy="3913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9863" y="5575162"/>
            <a:ext cx="9578340" cy="3117850"/>
          </a:xfrm>
          <a:custGeom>
            <a:avLst/>
            <a:gdLst/>
            <a:ahLst/>
            <a:cxnLst/>
            <a:rect l="l" t="t" r="r" b="b"/>
            <a:pathLst>
              <a:path w="9578340" h="3117850">
                <a:moveTo>
                  <a:pt x="9355233" y="0"/>
                </a:moveTo>
                <a:lnTo>
                  <a:pt x="222773" y="0"/>
                </a:lnTo>
                <a:lnTo>
                  <a:pt x="178442" y="170"/>
                </a:lnTo>
                <a:lnTo>
                  <a:pt x="114295" y="4605"/>
                </a:lnTo>
                <a:lnTo>
                  <a:pt x="65380" y="24077"/>
                </a:lnTo>
                <a:lnTo>
                  <a:pt x="24077" y="65381"/>
                </a:lnTo>
                <a:lnTo>
                  <a:pt x="4605" y="114296"/>
                </a:lnTo>
                <a:lnTo>
                  <a:pt x="170" y="178443"/>
                </a:lnTo>
                <a:lnTo>
                  <a:pt x="0" y="222774"/>
                </a:lnTo>
                <a:lnTo>
                  <a:pt x="0" y="2894552"/>
                </a:lnTo>
                <a:lnTo>
                  <a:pt x="170" y="2938883"/>
                </a:lnTo>
                <a:lnTo>
                  <a:pt x="4605" y="3003030"/>
                </a:lnTo>
                <a:lnTo>
                  <a:pt x="24077" y="3051945"/>
                </a:lnTo>
                <a:lnTo>
                  <a:pt x="65380" y="3093248"/>
                </a:lnTo>
                <a:lnTo>
                  <a:pt x="114295" y="3112720"/>
                </a:lnTo>
                <a:lnTo>
                  <a:pt x="178442" y="3117155"/>
                </a:lnTo>
                <a:lnTo>
                  <a:pt x="222773" y="3117326"/>
                </a:lnTo>
                <a:lnTo>
                  <a:pt x="9355233" y="3117326"/>
                </a:lnTo>
                <a:lnTo>
                  <a:pt x="9399564" y="3117155"/>
                </a:lnTo>
                <a:lnTo>
                  <a:pt x="9463711" y="3112720"/>
                </a:lnTo>
                <a:lnTo>
                  <a:pt x="9512626" y="3093248"/>
                </a:lnTo>
                <a:lnTo>
                  <a:pt x="9553929" y="3051945"/>
                </a:lnTo>
                <a:lnTo>
                  <a:pt x="9573401" y="3003030"/>
                </a:lnTo>
                <a:lnTo>
                  <a:pt x="9577836" y="2938883"/>
                </a:lnTo>
                <a:lnTo>
                  <a:pt x="9578007" y="2894552"/>
                </a:lnTo>
                <a:lnTo>
                  <a:pt x="9578007" y="222774"/>
                </a:lnTo>
                <a:lnTo>
                  <a:pt x="9577836" y="178443"/>
                </a:lnTo>
                <a:lnTo>
                  <a:pt x="9573401" y="114296"/>
                </a:lnTo>
                <a:lnTo>
                  <a:pt x="9553929" y="65381"/>
                </a:lnTo>
                <a:lnTo>
                  <a:pt x="9512626" y="24077"/>
                </a:lnTo>
                <a:lnTo>
                  <a:pt x="9463711" y="4605"/>
                </a:lnTo>
                <a:lnTo>
                  <a:pt x="9399564" y="170"/>
                </a:lnTo>
                <a:lnTo>
                  <a:pt x="9355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9863" y="5575162"/>
            <a:ext cx="9578340" cy="3117850"/>
          </a:xfrm>
          <a:custGeom>
            <a:avLst/>
            <a:gdLst/>
            <a:ahLst/>
            <a:cxnLst/>
            <a:rect l="l" t="t" r="r" b="b"/>
            <a:pathLst>
              <a:path w="9578340" h="3117850">
                <a:moveTo>
                  <a:pt x="222773" y="0"/>
                </a:moveTo>
                <a:lnTo>
                  <a:pt x="9355233" y="0"/>
                </a:lnTo>
                <a:lnTo>
                  <a:pt x="9399564" y="170"/>
                </a:lnTo>
                <a:lnTo>
                  <a:pt x="9463711" y="4605"/>
                </a:lnTo>
                <a:lnTo>
                  <a:pt x="9512626" y="24077"/>
                </a:lnTo>
                <a:lnTo>
                  <a:pt x="9553929" y="65380"/>
                </a:lnTo>
                <a:lnTo>
                  <a:pt x="9573401" y="114295"/>
                </a:lnTo>
                <a:lnTo>
                  <a:pt x="9577836" y="178442"/>
                </a:lnTo>
                <a:lnTo>
                  <a:pt x="9578006" y="222773"/>
                </a:lnTo>
                <a:lnTo>
                  <a:pt x="9578006" y="2894552"/>
                </a:lnTo>
                <a:lnTo>
                  <a:pt x="9577836" y="2938883"/>
                </a:lnTo>
                <a:lnTo>
                  <a:pt x="9573401" y="3003030"/>
                </a:lnTo>
                <a:lnTo>
                  <a:pt x="9553929" y="3051945"/>
                </a:lnTo>
                <a:lnTo>
                  <a:pt x="9512626" y="3093248"/>
                </a:lnTo>
                <a:lnTo>
                  <a:pt x="9463711" y="3112720"/>
                </a:lnTo>
                <a:lnTo>
                  <a:pt x="9399564" y="3117155"/>
                </a:lnTo>
                <a:lnTo>
                  <a:pt x="9355233" y="3117326"/>
                </a:lnTo>
                <a:lnTo>
                  <a:pt x="222773" y="3117326"/>
                </a:lnTo>
                <a:lnTo>
                  <a:pt x="178442" y="3117155"/>
                </a:lnTo>
                <a:lnTo>
                  <a:pt x="114295" y="3112720"/>
                </a:lnTo>
                <a:lnTo>
                  <a:pt x="65380" y="3093248"/>
                </a:lnTo>
                <a:lnTo>
                  <a:pt x="24077" y="3051945"/>
                </a:lnTo>
                <a:lnTo>
                  <a:pt x="4605" y="3003030"/>
                </a:lnTo>
                <a:lnTo>
                  <a:pt x="170" y="2938883"/>
                </a:lnTo>
                <a:lnTo>
                  <a:pt x="0" y="2894552"/>
                </a:lnTo>
                <a:lnTo>
                  <a:pt x="0" y="222773"/>
                </a:lnTo>
                <a:lnTo>
                  <a:pt x="170" y="178442"/>
                </a:lnTo>
                <a:lnTo>
                  <a:pt x="4605" y="114295"/>
                </a:lnTo>
                <a:lnTo>
                  <a:pt x="24077" y="65380"/>
                </a:lnTo>
                <a:lnTo>
                  <a:pt x="65380" y="24077"/>
                </a:lnTo>
                <a:lnTo>
                  <a:pt x="114295" y="4605"/>
                </a:lnTo>
                <a:lnTo>
                  <a:pt x="178442" y="170"/>
                </a:lnTo>
                <a:lnTo>
                  <a:pt x="22277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17123" y="6288780"/>
            <a:ext cx="10450280" cy="4275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15016" y="6665731"/>
            <a:ext cx="9654540" cy="3479800"/>
          </a:xfrm>
          <a:custGeom>
            <a:avLst/>
            <a:gdLst/>
            <a:ahLst/>
            <a:cxnLst/>
            <a:rect l="l" t="t" r="r" b="b"/>
            <a:pathLst>
              <a:path w="9654540" h="3479800">
                <a:moveTo>
                  <a:pt x="9431722" y="0"/>
                </a:moveTo>
                <a:lnTo>
                  <a:pt x="222774" y="0"/>
                </a:lnTo>
                <a:lnTo>
                  <a:pt x="178443" y="170"/>
                </a:lnTo>
                <a:lnTo>
                  <a:pt x="114296" y="4605"/>
                </a:lnTo>
                <a:lnTo>
                  <a:pt x="65381" y="24077"/>
                </a:lnTo>
                <a:lnTo>
                  <a:pt x="24078" y="65381"/>
                </a:lnTo>
                <a:lnTo>
                  <a:pt x="4605" y="114296"/>
                </a:lnTo>
                <a:lnTo>
                  <a:pt x="170" y="178443"/>
                </a:lnTo>
                <a:lnTo>
                  <a:pt x="0" y="222774"/>
                </a:lnTo>
                <a:lnTo>
                  <a:pt x="0" y="3256942"/>
                </a:lnTo>
                <a:lnTo>
                  <a:pt x="170" y="3301273"/>
                </a:lnTo>
                <a:lnTo>
                  <a:pt x="4605" y="3365420"/>
                </a:lnTo>
                <a:lnTo>
                  <a:pt x="24078" y="3414335"/>
                </a:lnTo>
                <a:lnTo>
                  <a:pt x="65381" y="3455639"/>
                </a:lnTo>
                <a:lnTo>
                  <a:pt x="114296" y="3475111"/>
                </a:lnTo>
                <a:lnTo>
                  <a:pt x="178443" y="3479546"/>
                </a:lnTo>
                <a:lnTo>
                  <a:pt x="222774" y="3479717"/>
                </a:lnTo>
                <a:lnTo>
                  <a:pt x="9431722" y="3479717"/>
                </a:lnTo>
                <a:lnTo>
                  <a:pt x="9476051" y="3479546"/>
                </a:lnTo>
                <a:lnTo>
                  <a:pt x="9540196" y="3475111"/>
                </a:lnTo>
                <a:lnTo>
                  <a:pt x="9589113" y="3455639"/>
                </a:lnTo>
                <a:lnTo>
                  <a:pt x="9630416" y="3414335"/>
                </a:lnTo>
                <a:lnTo>
                  <a:pt x="9649887" y="3365420"/>
                </a:lnTo>
                <a:lnTo>
                  <a:pt x="9654319" y="3301273"/>
                </a:lnTo>
                <a:lnTo>
                  <a:pt x="9654490" y="3256942"/>
                </a:lnTo>
                <a:lnTo>
                  <a:pt x="9654490" y="222774"/>
                </a:lnTo>
                <a:lnTo>
                  <a:pt x="9654319" y="178443"/>
                </a:lnTo>
                <a:lnTo>
                  <a:pt x="9649887" y="114296"/>
                </a:lnTo>
                <a:lnTo>
                  <a:pt x="9630416" y="65381"/>
                </a:lnTo>
                <a:lnTo>
                  <a:pt x="9589113" y="24077"/>
                </a:lnTo>
                <a:lnTo>
                  <a:pt x="9540196" y="4605"/>
                </a:lnTo>
                <a:lnTo>
                  <a:pt x="9511800" y="1364"/>
                </a:lnTo>
                <a:lnTo>
                  <a:pt x="9476051" y="170"/>
                </a:lnTo>
                <a:lnTo>
                  <a:pt x="94317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15016" y="6665731"/>
            <a:ext cx="9654540" cy="3479800"/>
          </a:xfrm>
          <a:custGeom>
            <a:avLst/>
            <a:gdLst/>
            <a:ahLst/>
            <a:cxnLst/>
            <a:rect l="l" t="t" r="r" b="b"/>
            <a:pathLst>
              <a:path w="9654540" h="3479800">
                <a:moveTo>
                  <a:pt x="222773" y="0"/>
                </a:moveTo>
                <a:lnTo>
                  <a:pt x="9431720" y="0"/>
                </a:lnTo>
                <a:lnTo>
                  <a:pt x="9476051" y="170"/>
                </a:lnTo>
                <a:lnTo>
                  <a:pt x="9540197" y="4605"/>
                </a:lnTo>
                <a:lnTo>
                  <a:pt x="9589113" y="24077"/>
                </a:lnTo>
                <a:lnTo>
                  <a:pt x="9630415" y="65380"/>
                </a:lnTo>
                <a:lnTo>
                  <a:pt x="9649887" y="114295"/>
                </a:lnTo>
                <a:lnTo>
                  <a:pt x="9654322" y="178442"/>
                </a:lnTo>
                <a:lnTo>
                  <a:pt x="9654493" y="222773"/>
                </a:lnTo>
                <a:lnTo>
                  <a:pt x="9654493" y="3256942"/>
                </a:lnTo>
                <a:lnTo>
                  <a:pt x="9654322" y="3301273"/>
                </a:lnTo>
                <a:lnTo>
                  <a:pt x="9649887" y="3365420"/>
                </a:lnTo>
                <a:lnTo>
                  <a:pt x="9630415" y="3414335"/>
                </a:lnTo>
                <a:lnTo>
                  <a:pt x="9589113" y="3455639"/>
                </a:lnTo>
                <a:lnTo>
                  <a:pt x="9540197" y="3475111"/>
                </a:lnTo>
                <a:lnTo>
                  <a:pt x="9476051" y="3479546"/>
                </a:lnTo>
                <a:lnTo>
                  <a:pt x="9431720" y="3479717"/>
                </a:lnTo>
                <a:lnTo>
                  <a:pt x="222773" y="3479717"/>
                </a:lnTo>
                <a:lnTo>
                  <a:pt x="178442" y="3479546"/>
                </a:lnTo>
                <a:lnTo>
                  <a:pt x="114295" y="3475111"/>
                </a:lnTo>
                <a:lnTo>
                  <a:pt x="65380" y="3455639"/>
                </a:lnTo>
                <a:lnTo>
                  <a:pt x="24077" y="3414335"/>
                </a:lnTo>
                <a:lnTo>
                  <a:pt x="4605" y="3365420"/>
                </a:lnTo>
                <a:lnTo>
                  <a:pt x="170" y="3301273"/>
                </a:lnTo>
                <a:lnTo>
                  <a:pt x="0" y="3256942"/>
                </a:lnTo>
                <a:lnTo>
                  <a:pt x="0" y="222773"/>
                </a:lnTo>
                <a:lnTo>
                  <a:pt x="170" y="178442"/>
                </a:lnTo>
                <a:lnTo>
                  <a:pt x="4605" y="114295"/>
                </a:lnTo>
                <a:lnTo>
                  <a:pt x="24077" y="65380"/>
                </a:lnTo>
                <a:lnTo>
                  <a:pt x="65380" y="24077"/>
                </a:lnTo>
                <a:lnTo>
                  <a:pt x="114295" y="4605"/>
                </a:lnTo>
                <a:lnTo>
                  <a:pt x="178442" y="170"/>
                </a:lnTo>
                <a:lnTo>
                  <a:pt x="22277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173308" y="2262364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3308" y="2890617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3308" y="3518870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73308" y="4147123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60731" y="2028059"/>
            <a:ext cx="15230475" cy="3179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769870">
              <a:lnSpc>
                <a:spcPct val="139700"/>
              </a:lnSpc>
              <a:spcBef>
                <a:spcPts val="95"/>
              </a:spcBef>
            </a:pPr>
            <a:r>
              <a:rPr dirty="0" sz="2950" spc="10">
                <a:latin typeface="Microsoft JhengHei UI"/>
                <a:cs typeface="Microsoft JhengHei UI"/>
              </a:rPr>
              <a:t>所有的适配器都⾄少能够识别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前两种帧</a:t>
            </a:r>
            <a:r>
              <a:rPr dirty="0" sz="2950" spc="10">
                <a:latin typeface="Microsoft JhengHei UI"/>
                <a:cs typeface="Microsoft JhengHei UI"/>
              </a:rPr>
              <a:t>，即能够识别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单播地址和⼴播地址</a:t>
            </a:r>
            <a:r>
              <a:rPr dirty="0" sz="2950" spc="10">
                <a:latin typeface="Microsoft JhengHei UI"/>
                <a:cs typeface="Microsoft JhengHei UI"/>
              </a:rPr>
              <a:t>。 有的适配器可⽤编程⽅法识别多播地址。</a:t>
            </a:r>
            <a:endParaRPr sz="29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只有⽬的地址才能使⽤⼴播地址和多播地址。</a:t>
            </a:r>
            <a:endParaRPr sz="2950">
              <a:latin typeface="Microsoft JhengHei UI"/>
              <a:cs typeface="Microsoft JhengHei UI"/>
            </a:endParaRPr>
          </a:p>
          <a:p>
            <a:pPr marL="12700" marR="5080">
              <a:lnSpc>
                <a:spcPts val="5040"/>
              </a:lnSpc>
              <a:spcBef>
                <a:spcPts val="325"/>
              </a:spcBef>
            </a:pPr>
            <a:r>
              <a:rPr dirty="0" sz="2950" spc="10">
                <a:latin typeface="Microsoft JhengHei UI"/>
                <a:cs typeface="Microsoft JhengHei UI"/>
              </a:rPr>
              <a:t>以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混杂⽅式</a:t>
            </a:r>
            <a:r>
              <a:rPr dirty="0" sz="2950" spc="10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950" spc="0">
                <a:latin typeface="Arial"/>
                <a:cs typeface="Arial"/>
              </a:rPr>
              <a:t>(promiscuous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0">
                <a:latin typeface="Arial"/>
                <a:cs typeface="Arial"/>
              </a:rPr>
              <a:t>mode)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10">
                <a:latin typeface="Microsoft JhengHei UI"/>
                <a:cs typeface="Microsoft JhengHei UI"/>
              </a:rPr>
              <a:t>⼯作的以太⽹适配器只要</a:t>
            </a:r>
            <a:r>
              <a:rPr dirty="0" sz="2950" spc="0">
                <a:latin typeface="Arial"/>
                <a:cs typeface="Arial"/>
              </a:rPr>
              <a:t>“</a:t>
            </a:r>
            <a:r>
              <a:rPr dirty="0" sz="2950" spc="10">
                <a:solidFill>
                  <a:srgbClr val="FF2600"/>
                </a:solidFill>
                <a:latin typeface="Microsoft JhengHei UI"/>
                <a:cs typeface="Microsoft JhengHei UI"/>
              </a:rPr>
              <a:t>听</a:t>
            </a:r>
            <a:r>
              <a:rPr dirty="0" sz="2950" spc="5">
                <a:solidFill>
                  <a:srgbClr val="FF2600"/>
                </a:solidFill>
                <a:latin typeface="Microsoft JhengHei UI"/>
                <a:cs typeface="Microsoft JhengHei UI"/>
              </a:rPr>
              <a:t>到</a:t>
            </a:r>
            <a:r>
              <a:rPr dirty="0" sz="2950" spc="0">
                <a:latin typeface="Arial"/>
                <a:cs typeface="Arial"/>
              </a:rPr>
              <a:t>”</a:t>
            </a:r>
            <a:r>
              <a:rPr dirty="0" sz="2950" spc="10">
                <a:latin typeface="Microsoft JhengHei UI"/>
                <a:cs typeface="Microsoft JhengHei UI"/>
              </a:rPr>
              <a:t>有帧在以太⽹上传输就都接 收下来。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1854" y="5873520"/>
            <a:ext cx="71945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10">
                <a:latin typeface="Tahoma"/>
                <a:cs typeface="Tahoma"/>
              </a:rPr>
              <a:t>ens32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9580" y="5831637"/>
            <a:ext cx="8427085" cy="109347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42265">
              <a:lnSpc>
                <a:spcPct val="100000"/>
              </a:lnSpc>
              <a:spcBef>
                <a:spcPts val="440"/>
              </a:spcBef>
              <a:tabLst>
                <a:tab pos="2814320" algn="l"/>
              </a:tabLst>
            </a:pPr>
            <a:r>
              <a:rPr dirty="0" sz="2050">
                <a:latin typeface="Tahoma"/>
                <a:cs typeface="Tahoma"/>
              </a:rPr>
              <a:t>Link</a:t>
            </a:r>
            <a:r>
              <a:rPr dirty="0" sz="2050" spc="-45">
                <a:latin typeface="Tahoma"/>
                <a:cs typeface="Tahoma"/>
              </a:rPr>
              <a:t> </a:t>
            </a:r>
            <a:r>
              <a:rPr dirty="0" sz="2050" spc="10">
                <a:latin typeface="Tahoma"/>
                <a:cs typeface="Tahoma"/>
              </a:rPr>
              <a:t>encap:Ethernet	</a:t>
            </a:r>
            <a:r>
              <a:rPr dirty="0" sz="2050" spc="50">
                <a:latin typeface="Tahoma"/>
                <a:cs typeface="Tahoma"/>
              </a:rPr>
              <a:t>HWaddr</a:t>
            </a:r>
            <a:r>
              <a:rPr dirty="0" sz="2050" spc="-75">
                <a:latin typeface="Tahoma"/>
                <a:cs typeface="Tahoma"/>
              </a:rPr>
              <a:t> </a:t>
            </a:r>
            <a:r>
              <a:rPr dirty="0" sz="2050" spc="-30">
                <a:latin typeface="Tahoma"/>
                <a:cs typeface="Tahoma"/>
              </a:rPr>
              <a:t>00:50:56:a6:00:17</a:t>
            </a:r>
            <a:endParaRPr sz="2050">
              <a:latin typeface="Tahoma"/>
              <a:cs typeface="Tahoma"/>
            </a:endParaRPr>
          </a:p>
          <a:p>
            <a:pPr marL="12700" marR="5080">
              <a:lnSpc>
                <a:spcPts val="2800"/>
              </a:lnSpc>
              <a:spcBef>
                <a:spcPts val="155"/>
              </a:spcBef>
              <a:tabLst>
                <a:tab pos="3106420" algn="l"/>
                <a:tab pos="4894580" algn="l"/>
                <a:tab pos="5768975" algn="l"/>
                <a:tab pos="6257925" algn="l"/>
              </a:tabLst>
            </a:pPr>
            <a:r>
              <a:rPr dirty="0" sz="2050" spc="15">
                <a:latin typeface="Tahoma"/>
                <a:cs typeface="Tahoma"/>
              </a:rPr>
              <a:t>inet</a:t>
            </a:r>
            <a:r>
              <a:rPr dirty="0" sz="2050" spc="-70">
                <a:latin typeface="Tahoma"/>
                <a:cs typeface="Tahoma"/>
              </a:rPr>
              <a:t> </a:t>
            </a:r>
            <a:r>
              <a:rPr dirty="0" sz="2050" spc="5">
                <a:latin typeface="Tahoma"/>
                <a:cs typeface="Tahoma"/>
              </a:rPr>
              <a:t>addr:202.193.96.153</a:t>
            </a:r>
            <a:r>
              <a:rPr dirty="0" sz="2050">
                <a:latin typeface="Tahoma"/>
                <a:cs typeface="Tahoma"/>
              </a:rPr>
              <a:t>	</a:t>
            </a:r>
            <a:r>
              <a:rPr dirty="0" sz="2050">
                <a:latin typeface="Tahoma"/>
                <a:cs typeface="Tahoma"/>
              </a:rPr>
              <a:t>Bcast:202.193.96.191</a:t>
            </a:r>
            <a:r>
              <a:rPr dirty="0" sz="2050">
                <a:latin typeface="Tahoma"/>
                <a:cs typeface="Tahoma"/>
              </a:rPr>
              <a:t>	</a:t>
            </a:r>
            <a:r>
              <a:rPr dirty="0" sz="2050" spc="5">
                <a:latin typeface="Tahoma"/>
                <a:cs typeface="Tahoma"/>
              </a:rPr>
              <a:t>Mask:255.255.255.192  </a:t>
            </a:r>
            <a:r>
              <a:rPr dirty="0" sz="2050" spc="55">
                <a:solidFill>
                  <a:srgbClr val="FF0A15"/>
                </a:solidFill>
                <a:latin typeface="Tahoma"/>
                <a:cs typeface="Tahoma"/>
              </a:rPr>
              <a:t>UP </a:t>
            </a:r>
            <a:r>
              <a:rPr dirty="0" sz="2050" spc="105">
                <a:solidFill>
                  <a:srgbClr val="FF0A15"/>
                </a:solidFill>
                <a:latin typeface="Tahoma"/>
                <a:cs typeface="Tahoma"/>
              </a:rPr>
              <a:t>BROADCAST</a:t>
            </a:r>
            <a:r>
              <a:rPr dirty="0" sz="2050" spc="-170">
                <a:solidFill>
                  <a:srgbClr val="FF0A15"/>
                </a:solidFill>
                <a:latin typeface="Tahoma"/>
                <a:cs typeface="Tahoma"/>
              </a:rPr>
              <a:t> </a:t>
            </a:r>
            <a:r>
              <a:rPr dirty="0" sz="2050" spc="100">
                <a:solidFill>
                  <a:srgbClr val="FF0A15"/>
                </a:solidFill>
                <a:latin typeface="Tahoma"/>
                <a:cs typeface="Tahoma"/>
              </a:rPr>
              <a:t>RUNNING</a:t>
            </a:r>
            <a:r>
              <a:rPr dirty="0" sz="2050" spc="-55">
                <a:solidFill>
                  <a:srgbClr val="FF0A15"/>
                </a:solidFill>
                <a:latin typeface="Tahoma"/>
                <a:cs typeface="Tahoma"/>
              </a:rPr>
              <a:t> </a:t>
            </a:r>
            <a:r>
              <a:rPr dirty="0" sz="2050" spc="25">
                <a:solidFill>
                  <a:srgbClr val="FF0A15"/>
                </a:solidFill>
                <a:latin typeface="Tahoma"/>
                <a:cs typeface="Tahoma"/>
              </a:rPr>
              <a:t>MULTICAST	</a:t>
            </a:r>
            <a:r>
              <a:rPr dirty="0" sz="2050" spc="25">
                <a:latin typeface="Tahoma"/>
                <a:cs typeface="Tahoma"/>
              </a:rPr>
              <a:t>MTU:1500	</a:t>
            </a:r>
            <a:r>
              <a:rPr dirty="0" sz="2050" spc="25">
                <a:latin typeface="Tahoma"/>
                <a:cs typeface="Tahoma"/>
              </a:rPr>
              <a:t>Metric:1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29580" y="6899667"/>
            <a:ext cx="7472045" cy="1449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09855">
              <a:lnSpc>
                <a:spcPct val="113999"/>
              </a:lnSpc>
              <a:spcBef>
                <a:spcPts val="95"/>
              </a:spcBef>
            </a:pPr>
            <a:r>
              <a:rPr dirty="0" sz="2050" spc="25">
                <a:latin typeface="Tahoma"/>
                <a:cs typeface="Tahoma"/>
              </a:rPr>
              <a:t>RX </a:t>
            </a:r>
            <a:r>
              <a:rPr dirty="0" sz="2050" spc="5">
                <a:latin typeface="Tahoma"/>
                <a:cs typeface="Tahoma"/>
              </a:rPr>
              <a:t>packets:26103282 </a:t>
            </a:r>
            <a:r>
              <a:rPr dirty="0" sz="2050" spc="-25">
                <a:latin typeface="Tahoma"/>
                <a:cs typeface="Tahoma"/>
              </a:rPr>
              <a:t>errors:0 </a:t>
            </a:r>
            <a:r>
              <a:rPr dirty="0" sz="2050" spc="40">
                <a:latin typeface="Tahoma"/>
                <a:cs typeface="Tahoma"/>
              </a:rPr>
              <a:t>dropped:556 </a:t>
            </a:r>
            <a:r>
              <a:rPr dirty="0" sz="2050" spc="-15">
                <a:latin typeface="Tahoma"/>
                <a:cs typeface="Tahoma"/>
              </a:rPr>
              <a:t>overruns:0</a:t>
            </a:r>
            <a:r>
              <a:rPr dirty="0" sz="2050" spc="-345">
                <a:latin typeface="Tahoma"/>
                <a:cs typeface="Tahoma"/>
              </a:rPr>
              <a:t> </a:t>
            </a:r>
            <a:r>
              <a:rPr dirty="0" sz="2050" spc="-20">
                <a:latin typeface="Tahoma"/>
                <a:cs typeface="Tahoma"/>
              </a:rPr>
              <a:t>frame:0  </a:t>
            </a:r>
            <a:r>
              <a:rPr dirty="0" sz="2050" spc="40">
                <a:latin typeface="Tahoma"/>
                <a:cs typeface="Tahoma"/>
              </a:rPr>
              <a:t>TX </a:t>
            </a:r>
            <a:r>
              <a:rPr dirty="0" sz="2050" spc="5">
                <a:latin typeface="Tahoma"/>
                <a:cs typeface="Tahoma"/>
              </a:rPr>
              <a:t>packets:4351490 </a:t>
            </a:r>
            <a:r>
              <a:rPr dirty="0" sz="2050" spc="-25">
                <a:latin typeface="Tahoma"/>
                <a:cs typeface="Tahoma"/>
              </a:rPr>
              <a:t>errors:0 </a:t>
            </a:r>
            <a:r>
              <a:rPr dirty="0" sz="2050" spc="50">
                <a:latin typeface="Tahoma"/>
                <a:cs typeface="Tahoma"/>
              </a:rPr>
              <a:t>dropped:0 </a:t>
            </a:r>
            <a:r>
              <a:rPr dirty="0" sz="2050" spc="-15">
                <a:latin typeface="Tahoma"/>
                <a:cs typeface="Tahoma"/>
              </a:rPr>
              <a:t>overruns:0 </a:t>
            </a:r>
            <a:r>
              <a:rPr dirty="0" sz="2050" spc="-20">
                <a:latin typeface="Tahoma"/>
                <a:cs typeface="Tahoma"/>
              </a:rPr>
              <a:t>carrier:0  </a:t>
            </a:r>
            <a:r>
              <a:rPr dirty="0" sz="2050" spc="5">
                <a:latin typeface="Tahoma"/>
                <a:cs typeface="Tahoma"/>
              </a:rPr>
              <a:t>collisions:0</a:t>
            </a:r>
            <a:r>
              <a:rPr dirty="0" sz="2050" spc="-70">
                <a:latin typeface="Tahoma"/>
                <a:cs typeface="Tahoma"/>
              </a:rPr>
              <a:t> </a:t>
            </a:r>
            <a:r>
              <a:rPr dirty="0" sz="2050" spc="10">
                <a:latin typeface="Tahoma"/>
                <a:cs typeface="Tahoma"/>
              </a:rPr>
              <a:t>txqueuelen:1000</a:t>
            </a:r>
            <a:endParaRPr sz="2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3723004" algn="l"/>
              </a:tabLst>
            </a:pPr>
            <a:r>
              <a:rPr dirty="0" sz="2050" spc="25">
                <a:latin typeface="Tahoma"/>
                <a:cs typeface="Tahoma"/>
              </a:rPr>
              <a:t>RX </a:t>
            </a:r>
            <a:r>
              <a:rPr dirty="0" sz="2050" spc="10">
                <a:latin typeface="Tahoma"/>
                <a:cs typeface="Tahoma"/>
              </a:rPr>
              <a:t>bytes:2563974906</a:t>
            </a:r>
            <a:r>
              <a:rPr dirty="0" sz="2050" spc="-155">
                <a:latin typeface="Tahoma"/>
                <a:cs typeface="Tahoma"/>
              </a:rPr>
              <a:t> </a:t>
            </a:r>
            <a:r>
              <a:rPr dirty="0" sz="2050" spc="-65">
                <a:latin typeface="Tahoma"/>
                <a:cs typeface="Tahoma"/>
              </a:rPr>
              <a:t>(2.5 </a:t>
            </a:r>
            <a:r>
              <a:rPr dirty="0" sz="2050" spc="25">
                <a:latin typeface="Tahoma"/>
                <a:cs typeface="Tahoma"/>
              </a:rPr>
              <a:t>GB)	</a:t>
            </a:r>
            <a:r>
              <a:rPr dirty="0" sz="2050" spc="40">
                <a:latin typeface="Tahoma"/>
                <a:cs typeface="Tahoma"/>
              </a:rPr>
              <a:t>TX </a:t>
            </a:r>
            <a:r>
              <a:rPr dirty="0" sz="2050" spc="5">
                <a:latin typeface="Tahoma"/>
                <a:cs typeface="Tahoma"/>
              </a:rPr>
              <a:t>bytes:670680903 </a:t>
            </a:r>
            <a:r>
              <a:rPr dirty="0" sz="2050" spc="-35">
                <a:latin typeface="Tahoma"/>
                <a:cs typeface="Tahoma"/>
              </a:rPr>
              <a:t>(670.6</a:t>
            </a:r>
            <a:r>
              <a:rPr dirty="0" sz="2050" spc="-265">
                <a:latin typeface="Tahoma"/>
                <a:cs typeface="Tahoma"/>
              </a:rPr>
              <a:t> </a:t>
            </a:r>
            <a:r>
              <a:rPr dirty="0" sz="2050" spc="25">
                <a:latin typeface="Tahoma"/>
                <a:cs typeface="Tahoma"/>
              </a:rPr>
              <a:t>MB)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15538" y="6955684"/>
            <a:ext cx="293814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10">
                <a:solidFill>
                  <a:srgbClr val="C9430C"/>
                </a:solidFill>
                <a:latin typeface="Lucida Console"/>
                <a:cs typeface="Lucida Console"/>
              </a:rPr>
              <a:t>ifconfig ens32</a:t>
            </a:r>
            <a:r>
              <a:rPr dirty="0" sz="1700" spc="-25">
                <a:solidFill>
                  <a:srgbClr val="C9430C"/>
                </a:solidFill>
                <a:latin typeface="Lucida Console"/>
                <a:cs typeface="Lucida Console"/>
              </a:rPr>
              <a:t> </a:t>
            </a:r>
            <a:r>
              <a:rPr dirty="0" sz="1700" spc="10">
                <a:solidFill>
                  <a:srgbClr val="C9430C"/>
                </a:solidFill>
                <a:latin typeface="Lucida Console"/>
                <a:cs typeface="Lucida Console"/>
              </a:rPr>
              <a:t>promisc</a:t>
            </a:r>
            <a:endParaRPr sz="170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68948" y="7487633"/>
            <a:ext cx="71945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10">
                <a:latin typeface="Tahoma"/>
                <a:cs typeface="Tahoma"/>
              </a:rPr>
              <a:t>ens32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96675" y="7445750"/>
            <a:ext cx="8459470" cy="251777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42265">
              <a:lnSpc>
                <a:spcPct val="100000"/>
              </a:lnSpc>
              <a:spcBef>
                <a:spcPts val="440"/>
              </a:spcBef>
              <a:tabLst>
                <a:tab pos="2814320" algn="l"/>
              </a:tabLst>
            </a:pPr>
            <a:r>
              <a:rPr dirty="0" sz="2050">
                <a:latin typeface="Tahoma"/>
                <a:cs typeface="Tahoma"/>
              </a:rPr>
              <a:t>Link</a:t>
            </a:r>
            <a:r>
              <a:rPr dirty="0" sz="2050" spc="-45">
                <a:latin typeface="Tahoma"/>
                <a:cs typeface="Tahoma"/>
              </a:rPr>
              <a:t> </a:t>
            </a:r>
            <a:r>
              <a:rPr dirty="0" sz="2050" spc="10">
                <a:latin typeface="Tahoma"/>
                <a:cs typeface="Tahoma"/>
              </a:rPr>
              <a:t>encap:Ethernet	</a:t>
            </a:r>
            <a:r>
              <a:rPr dirty="0" sz="2050" spc="50">
                <a:latin typeface="Tahoma"/>
                <a:cs typeface="Tahoma"/>
              </a:rPr>
              <a:t>HWaddr</a:t>
            </a:r>
            <a:r>
              <a:rPr dirty="0" sz="2050" spc="-75">
                <a:latin typeface="Tahoma"/>
                <a:cs typeface="Tahoma"/>
              </a:rPr>
              <a:t> </a:t>
            </a:r>
            <a:r>
              <a:rPr dirty="0" sz="2050" spc="-30">
                <a:latin typeface="Tahoma"/>
                <a:cs typeface="Tahoma"/>
              </a:rPr>
              <a:t>00:50:56:a6:00:17</a:t>
            </a:r>
            <a:endParaRPr sz="2050">
              <a:latin typeface="Tahoma"/>
              <a:cs typeface="Tahoma"/>
            </a:endParaRPr>
          </a:p>
          <a:p>
            <a:pPr marL="12700" marR="5080">
              <a:lnSpc>
                <a:spcPts val="2800"/>
              </a:lnSpc>
              <a:spcBef>
                <a:spcPts val="155"/>
              </a:spcBef>
              <a:tabLst>
                <a:tab pos="3106420" algn="l"/>
                <a:tab pos="5768975" algn="l"/>
                <a:tab pos="6123305" algn="l"/>
                <a:tab pos="7486650" algn="l"/>
              </a:tabLst>
            </a:pPr>
            <a:r>
              <a:rPr dirty="0" sz="2050" spc="15">
                <a:latin typeface="Tahoma"/>
                <a:cs typeface="Tahoma"/>
              </a:rPr>
              <a:t>inet</a:t>
            </a:r>
            <a:r>
              <a:rPr dirty="0" sz="2050" spc="-65">
                <a:latin typeface="Tahoma"/>
                <a:cs typeface="Tahoma"/>
              </a:rPr>
              <a:t> </a:t>
            </a:r>
            <a:r>
              <a:rPr dirty="0" sz="2050" spc="5">
                <a:latin typeface="Tahoma"/>
                <a:cs typeface="Tahoma"/>
              </a:rPr>
              <a:t>addr:202.193.96.153	</a:t>
            </a:r>
            <a:r>
              <a:rPr dirty="0" sz="2050">
                <a:latin typeface="Tahoma"/>
                <a:cs typeface="Tahoma"/>
              </a:rPr>
              <a:t>Bcast:202.193.96.191	</a:t>
            </a:r>
            <a:r>
              <a:rPr dirty="0" sz="2050" spc="5">
                <a:latin typeface="Tahoma"/>
                <a:cs typeface="Tahoma"/>
              </a:rPr>
              <a:t>Mask:255.255.255.192  </a:t>
            </a:r>
            <a:r>
              <a:rPr dirty="0" sz="2050" spc="55">
                <a:solidFill>
                  <a:srgbClr val="FF0A15"/>
                </a:solidFill>
                <a:latin typeface="Tahoma"/>
                <a:cs typeface="Tahoma"/>
              </a:rPr>
              <a:t>UP</a:t>
            </a:r>
            <a:r>
              <a:rPr dirty="0" sz="2050" spc="-70">
                <a:solidFill>
                  <a:srgbClr val="FF0A15"/>
                </a:solidFill>
                <a:latin typeface="Tahoma"/>
                <a:cs typeface="Tahoma"/>
              </a:rPr>
              <a:t> </a:t>
            </a:r>
            <a:r>
              <a:rPr dirty="0" sz="2050" spc="105">
                <a:solidFill>
                  <a:srgbClr val="FF0A15"/>
                </a:solidFill>
                <a:latin typeface="Tahoma"/>
                <a:cs typeface="Tahoma"/>
              </a:rPr>
              <a:t>BROADCAST</a:t>
            </a:r>
            <a:r>
              <a:rPr dirty="0" sz="2050" spc="-70">
                <a:solidFill>
                  <a:srgbClr val="FF0A15"/>
                </a:solidFill>
                <a:latin typeface="Tahoma"/>
                <a:cs typeface="Tahoma"/>
              </a:rPr>
              <a:t> </a:t>
            </a:r>
            <a:r>
              <a:rPr dirty="0" sz="2050" spc="100">
                <a:solidFill>
                  <a:srgbClr val="FF0A15"/>
                </a:solidFill>
                <a:latin typeface="Tahoma"/>
                <a:cs typeface="Tahoma"/>
              </a:rPr>
              <a:t>RUNNING</a:t>
            </a:r>
            <a:r>
              <a:rPr dirty="0" sz="2050" spc="-70">
                <a:solidFill>
                  <a:srgbClr val="FF0A15"/>
                </a:solidFill>
                <a:latin typeface="Tahoma"/>
                <a:cs typeface="Tahoma"/>
              </a:rPr>
              <a:t> </a:t>
            </a:r>
            <a:r>
              <a:rPr dirty="0" sz="2050" spc="75">
                <a:solidFill>
                  <a:srgbClr val="FF0A15"/>
                </a:solidFill>
                <a:latin typeface="Tahoma"/>
                <a:cs typeface="Tahoma"/>
              </a:rPr>
              <a:t>PROMISC</a:t>
            </a:r>
            <a:r>
              <a:rPr dirty="0" sz="2050" spc="-70">
                <a:solidFill>
                  <a:srgbClr val="FF0A15"/>
                </a:solidFill>
                <a:latin typeface="Tahoma"/>
                <a:cs typeface="Tahoma"/>
              </a:rPr>
              <a:t> </a:t>
            </a:r>
            <a:r>
              <a:rPr dirty="0" sz="2050" spc="155">
                <a:solidFill>
                  <a:srgbClr val="FF0A15"/>
                </a:solidFill>
                <a:latin typeface="Tahoma"/>
                <a:cs typeface="Tahoma"/>
              </a:rPr>
              <a:t>MU</a:t>
            </a:r>
            <a:r>
              <a:rPr dirty="0" sz="2050" spc="-180">
                <a:solidFill>
                  <a:srgbClr val="FF0A15"/>
                </a:solidFill>
                <a:latin typeface="Tahoma"/>
                <a:cs typeface="Tahoma"/>
              </a:rPr>
              <a:t>L</a:t>
            </a:r>
            <a:r>
              <a:rPr dirty="0" sz="2050" spc="25">
                <a:solidFill>
                  <a:srgbClr val="FF0A15"/>
                </a:solidFill>
                <a:latin typeface="Tahoma"/>
                <a:cs typeface="Tahoma"/>
              </a:rPr>
              <a:t>TICAST</a:t>
            </a:r>
            <a:r>
              <a:rPr dirty="0" sz="2050">
                <a:solidFill>
                  <a:srgbClr val="FF0A15"/>
                </a:solidFill>
                <a:latin typeface="Tahoma"/>
                <a:cs typeface="Tahoma"/>
              </a:rPr>
              <a:t>	</a:t>
            </a:r>
            <a:r>
              <a:rPr dirty="0" sz="2050" spc="25">
                <a:latin typeface="Tahoma"/>
                <a:cs typeface="Tahoma"/>
              </a:rPr>
              <a:t>MTU:1500</a:t>
            </a:r>
            <a:r>
              <a:rPr dirty="0" sz="2050">
                <a:latin typeface="Tahoma"/>
                <a:cs typeface="Tahoma"/>
              </a:rPr>
              <a:t>	</a:t>
            </a:r>
            <a:r>
              <a:rPr dirty="0" sz="2050" spc="25">
                <a:latin typeface="Tahoma"/>
                <a:cs typeface="Tahoma"/>
              </a:rPr>
              <a:t>Metric:1</a:t>
            </a:r>
            <a:endParaRPr sz="2050">
              <a:latin typeface="Tahoma"/>
              <a:cs typeface="Tahoma"/>
            </a:endParaRPr>
          </a:p>
          <a:p>
            <a:pPr marL="12700" marR="1097915">
              <a:lnSpc>
                <a:spcPts val="2800"/>
              </a:lnSpc>
              <a:spcBef>
                <a:spcPts val="5"/>
              </a:spcBef>
            </a:pPr>
            <a:r>
              <a:rPr dirty="0" sz="2050" spc="25">
                <a:latin typeface="Tahoma"/>
                <a:cs typeface="Tahoma"/>
              </a:rPr>
              <a:t>RX </a:t>
            </a:r>
            <a:r>
              <a:rPr dirty="0" sz="2050" spc="5">
                <a:latin typeface="Tahoma"/>
                <a:cs typeface="Tahoma"/>
              </a:rPr>
              <a:t>packets:26103618 </a:t>
            </a:r>
            <a:r>
              <a:rPr dirty="0" sz="2050" spc="-25">
                <a:latin typeface="Tahoma"/>
                <a:cs typeface="Tahoma"/>
              </a:rPr>
              <a:t>errors:0 </a:t>
            </a:r>
            <a:r>
              <a:rPr dirty="0" sz="2050" spc="40">
                <a:latin typeface="Tahoma"/>
                <a:cs typeface="Tahoma"/>
              </a:rPr>
              <a:t>dropped:556 </a:t>
            </a:r>
            <a:r>
              <a:rPr dirty="0" sz="2050" spc="-15">
                <a:latin typeface="Tahoma"/>
                <a:cs typeface="Tahoma"/>
              </a:rPr>
              <a:t>overruns:0</a:t>
            </a:r>
            <a:r>
              <a:rPr dirty="0" sz="2050" spc="-345">
                <a:latin typeface="Tahoma"/>
                <a:cs typeface="Tahoma"/>
              </a:rPr>
              <a:t> </a:t>
            </a:r>
            <a:r>
              <a:rPr dirty="0" sz="2050" spc="-20">
                <a:latin typeface="Tahoma"/>
                <a:cs typeface="Tahoma"/>
              </a:rPr>
              <a:t>frame:0  </a:t>
            </a:r>
            <a:r>
              <a:rPr dirty="0" sz="2050" spc="40">
                <a:latin typeface="Tahoma"/>
                <a:cs typeface="Tahoma"/>
              </a:rPr>
              <a:t>TX </a:t>
            </a:r>
            <a:r>
              <a:rPr dirty="0" sz="2050" spc="5">
                <a:latin typeface="Tahoma"/>
                <a:cs typeface="Tahoma"/>
              </a:rPr>
              <a:t>packets:4351593 </a:t>
            </a:r>
            <a:r>
              <a:rPr dirty="0" sz="2050" spc="-25">
                <a:latin typeface="Tahoma"/>
                <a:cs typeface="Tahoma"/>
              </a:rPr>
              <a:t>errors:0 </a:t>
            </a:r>
            <a:r>
              <a:rPr dirty="0" sz="2050" spc="50">
                <a:latin typeface="Tahoma"/>
                <a:cs typeface="Tahoma"/>
              </a:rPr>
              <a:t>dropped:0 </a:t>
            </a:r>
            <a:r>
              <a:rPr dirty="0" sz="2050" spc="-15">
                <a:latin typeface="Tahoma"/>
                <a:cs typeface="Tahoma"/>
              </a:rPr>
              <a:t>overruns:0 </a:t>
            </a:r>
            <a:r>
              <a:rPr dirty="0" sz="2050" spc="-20">
                <a:latin typeface="Tahoma"/>
                <a:cs typeface="Tahoma"/>
              </a:rPr>
              <a:t>carrier:0  </a:t>
            </a:r>
            <a:r>
              <a:rPr dirty="0" sz="2050" spc="5">
                <a:latin typeface="Tahoma"/>
                <a:cs typeface="Tahoma"/>
              </a:rPr>
              <a:t>collisions:0</a:t>
            </a:r>
            <a:r>
              <a:rPr dirty="0" sz="2050" spc="-70">
                <a:latin typeface="Tahoma"/>
                <a:cs typeface="Tahoma"/>
              </a:rPr>
              <a:t> </a:t>
            </a:r>
            <a:r>
              <a:rPr dirty="0" sz="2050" spc="10">
                <a:latin typeface="Tahoma"/>
                <a:cs typeface="Tahoma"/>
              </a:rPr>
              <a:t>txqueuelen:1000</a:t>
            </a:r>
            <a:endParaRPr sz="2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3723004" algn="l"/>
              </a:tabLst>
            </a:pPr>
            <a:r>
              <a:rPr dirty="0" sz="2050" spc="25">
                <a:latin typeface="Tahoma"/>
                <a:cs typeface="Tahoma"/>
              </a:rPr>
              <a:t>RX </a:t>
            </a:r>
            <a:r>
              <a:rPr dirty="0" sz="2050" spc="10">
                <a:latin typeface="Tahoma"/>
                <a:cs typeface="Tahoma"/>
              </a:rPr>
              <a:t>bytes:2563999385</a:t>
            </a:r>
            <a:r>
              <a:rPr dirty="0" sz="2050" spc="-155">
                <a:latin typeface="Tahoma"/>
                <a:cs typeface="Tahoma"/>
              </a:rPr>
              <a:t> </a:t>
            </a:r>
            <a:r>
              <a:rPr dirty="0" sz="2050" spc="-65">
                <a:latin typeface="Tahoma"/>
                <a:cs typeface="Tahoma"/>
              </a:rPr>
              <a:t>(2.5 </a:t>
            </a:r>
            <a:r>
              <a:rPr dirty="0" sz="2050" spc="25">
                <a:latin typeface="Tahoma"/>
                <a:cs typeface="Tahoma"/>
              </a:rPr>
              <a:t>GB)	</a:t>
            </a:r>
            <a:r>
              <a:rPr dirty="0" sz="2050" spc="40">
                <a:latin typeface="Tahoma"/>
                <a:cs typeface="Tahoma"/>
              </a:rPr>
              <a:t>TX </a:t>
            </a:r>
            <a:r>
              <a:rPr dirty="0" sz="2050" spc="5">
                <a:latin typeface="Tahoma"/>
                <a:cs typeface="Tahoma"/>
              </a:rPr>
              <a:t>bytes:670694100 </a:t>
            </a:r>
            <a:r>
              <a:rPr dirty="0" sz="2050" spc="-35">
                <a:latin typeface="Tahoma"/>
                <a:cs typeface="Tahoma"/>
              </a:rPr>
              <a:t>(670.6</a:t>
            </a:r>
            <a:r>
              <a:rPr dirty="0" sz="2050" spc="-265">
                <a:latin typeface="Tahoma"/>
                <a:cs typeface="Tahoma"/>
              </a:rPr>
              <a:t> </a:t>
            </a:r>
            <a:r>
              <a:rPr dirty="0" sz="2050" spc="25">
                <a:latin typeface="Tahoma"/>
                <a:cs typeface="Tahoma"/>
              </a:rPr>
              <a:t>MB)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172638" y="715916"/>
            <a:ext cx="57594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适配器检查</a:t>
            </a:r>
            <a:r>
              <a:rPr dirty="0" spc="90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10"/>
              <a:t>地址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980" y="715916"/>
            <a:ext cx="1198245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">
                <a:solidFill>
                  <a:srgbClr val="FFFFFF"/>
                </a:solidFill>
                <a:latin typeface="Microsoft JhengHei UI"/>
                <a:cs typeface="Microsoft JhengHei UI"/>
              </a:rPr>
              <a:t>⼩结</a:t>
            </a:r>
            <a:endParaRPr sz="46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83584" y="1790521"/>
            <a:ext cx="13759235" cy="6087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292090"/>
          </a:xfrm>
          <a:custGeom>
            <a:avLst/>
            <a:gdLst/>
            <a:ahLst/>
            <a:cxnLst/>
            <a:rect l="l" t="t" r="r" b="b"/>
            <a:pathLst>
              <a:path w="12963525" h="52920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033555"/>
                </a:lnTo>
                <a:lnTo>
                  <a:pt x="197" y="5084925"/>
                </a:lnTo>
                <a:lnTo>
                  <a:pt x="1581" y="5126352"/>
                </a:lnTo>
                <a:lnTo>
                  <a:pt x="12649" y="5185060"/>
                </a:lnTo>
                <a:lnTo>
                  <a:pt x="49226" y="5242475"/>
                </a:lnTo>
                <a:lnTo>
                  <a:pt x="106640" y="5279051"/>
                </a:lnTo>
                <a:lnTo>
                  <a:pt x="165348" y="5290120"/>
                </a:lnTo>
                <a:lnTo>
                  <a:pt x="206776" y="5291504"/>
                </a:lnTo>
                <a:lnTo>
                  <a:pt x="258146" y="5291701"/>
                </a:lnTo>
                <a:lnTo>
                  <a:pt x="12705299" y="5291701"/>
                </a:lnTo>
                <a:lnTo>
                  <a:pt x="12756671" y="5291504"/>
                </a:lnTo>
                <a:lnTo>
                  <a:pt x="12798099" y="5290120"/>
                </a:lnTo>
                <a:lnTo>
                  <a:pt x="12856802" y="5279051"/>
                </a:lnTo>
                <a:lnTo>
                  <a:pt x="12914218" y="5242475"/>
                </a:lnTo>
                <a:lnTo>
                  <a:pt x="12950799" y="5185060"/>
                </a:lnTo>
                <a:lnTo>
                  <a:pt x="12961867" y="5126352"/>
                </a:lnTo>
                <a:lnTo>
                  <a:pt x="12963250" y="5084925"/>
                </a:lnTo>
                <a:lnTo>
                  <a:pt x="12963448" y="503355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81478" y="2167473"/>
            <a:ext cx="12963525" cy="5292090"/>
          </a:xfrm>
          <a:custGeom>
            <a:avLst/>
            <a:gdLst/>
            <a:ahLst/>
            <a:cxnLst/>
            <a:rect l="l" t="t" r="r" b="b"/>
            <a:pathLst>
              <a:path w="12963525" h="52920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033555"/>
                </a:lnTo>
                <a:lnTo>
                  <a:pt x="12963250" y="5084925"/>
                </a:lnTo>
                <a:lnTo>
                  <a:pt x="12961867" y="5126352"/>
                </a:lnTo>
                <a:lnTo>
                  <a:pt x="12950799" y="5185060"/>
                </a:lnTo>
                <a:lnTo>
                  <a:pt x="12914218" y="5242475"/>
                </a:lnTo>
                <a:lnTo>
                  <a:pt x="12856802" y="5279051"/>
                </a:lnTo>
                <a:lnTo>
                  <a:pt x="12798099" y="5290120"/>
                </a:lnTo>
                <a:lnTo>
                  <a:pt x="12756671" y="5291504"/>
                </a:lnTo>
                <a:lnTo>
                  <a:pt x="12705299" y="5291701"/>
                </a:lnTo>
                <a:lnTo>
                  <a:pt x="258145" y="5291701"/>
                </a:lnTo>
                <a:lnTo>
                  <a:pt x="206775" y="5291504"/>
                </a:lnTo>
                <a:lnTo>
                  <a:pt x="165348" y="5290120"/>
                </a:lnTo>
                <a:lnTo>
                  <a:pt x="106640" y="5279051"/>
                </a:lnTo>
                <a:lnTo>
                  <a:pt x="49226" y="5242475"/>
                </a:lnTo>
                <a:lnTo>
                  <a:pt x="12650" y="5185060"/>
                </a:lnTo>
                <a:lnTo>
                  <a:pt x="1581" y="5126352"/>
                </a:lnTo>
                <a:lnTo>
                  <a:pt x="197" y="5084925"/>
                </a:lnTo>
                <a:lnTo>
                  <a:pt x="0" y="503355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45" y="4202426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068" y="2492763"/>
            <a:ext cx="7576184" cy="217805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1785"/>
              </a:spcBef>
            </a:pP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MAC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地址：</a:t>
            </a:r>
            <a:endParaRPr sz="3300">
              <a:latin typeface="Microsoft JhengHei UI"/>
              <a:cs typeface="Microsoft JhengHei UI"/>
            </a:endParaRPr>
          </a:p>
          <a:p>
            <a:pPr marL="55244" marR="5080" indent="-42545">
              <a:lnSpc>
                <a:spcPct val="142600"/>
              </a:lnSpc>
              <a:spcBef>
                <a:spcPts val="5"/>
              </a:spcBef>
              <a:buSzPct val="74242"/>
              <a:buChar char="•"/>
              <a:tabLst>
                <a:tab pos="442595" algn="l"/>
                <a:tab pos="443230" algn="l"/>
              </a:tabLst>
            </a:pPr>
            <a:r>
              <a:rPr dirty="0" sz="3300" spc="-10">
                <a:latin typeface="Arial"/>
                <a:cs typeface="Arial"/>
              </a:rPr>
              <a:t>MA</a:t>
            </a:r>
            <a:r>
              <a:rPr dirty="0" sz="3300" spc="-5">
                <a:latin typeface="Arial"/>
                <a:cs typeface="Arial"/>
              </a:rPr>
              <a:t>C</a:t>
            </a:r>
            <a:r>
              <a:rPr dirty="0" sz="3300" spc="-5">
                <a:latin typeface="Microsoft JhengHei UI"/>
                <a:cs typeface="Microsoft JhengHei UI"/>
              </a:rPr>
              <a:t>地址的概念（物理地址）、</a:t>
            </a:r>
            <a:r>
              <a:rPr dirty="0" sz="3300" spc="-10">
                <a:latin typeface="Arial"/>
                <a:cs typeface="Arial"/>
              </a:rPr>
              <a:t>OU</a:t>
            </a:r>
            <a:r>
              <a:rPr dirty="0" sz="3300" spc="-5">
                <a:latin typeface="Arial"/>
                <a:cs typeface="Arial"/>
              </a:rPr>
              <a:t>I</a:t>
            </a:r>
            <a:r>
              <a:rPr dirty="0" sz="3300" spc="-5">
                <a:latin typeface="Microsoft JhengHei UI"/>
                <a:cs typeface="Microsoft JhengHei UI"/>
              </a:rPr>
              <a:t>。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MAC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地址组成：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658503"/>
            <a:ext cx="6738620" cy="143319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单播地址、组播地址、多播地址；</a:t>
            </a:r>
            <a:endParaRPr sz="3300">
              <a:latin typeface="Microsoft JhengHei UI"/>
              <a:cs typeface="Microsoft JhengHei UI"/>
            </a:endParaRPr>
          </a:p>
          <a:p>
            <a:pPr marL="442595" indent="-429895">
              <a:lnSpc>
                <a:spcPct val="100000"/>
              </a:lnSpc>
              <a:spcBef>
                <a:spcPts val="158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全球管理地址、本地管理地址。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6327058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7115" y="6266831"/>
            <a:ext cx="42138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以太⽹卡的⼯作模式。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0143" y="2496897"/>
            <a:ext cx="4223385" cy="5902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以太⽹</a:t>
            </a: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硬件地址的构成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查询⽣产⼚商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地址分类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全球</a:t>
            </a:r>
            <a:r>
              <a:rPr dirty="0" sz="3600" spc="0">
                <a:latin typeface="Arial"/>
                <a:cs typeface="Arial"/>
              </a:rPr>
              <a:t>/</a:t>
            </a:r>
            <a:r>
              <a:rPr dirty="0" sz="3600" spc="25">
                <a:latin typeface="Microsoft JhengHei UI"/>
                <a:cs typeface="Microsoft JhengHei UI"/>
              </a:rPr>
              <a:t>本地管理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帧的分类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72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934460"/>
          </a:xfrm>
          <a:custGeom>
            <a:avLst/>
            <a:gdLst/>
            <a:ahLst/>
            <a:cxnLst/>
            <a:rect l="l" t="t" r="r" b="b"/>
            <a:pathLst>
              <a:path w="12963525" h="393446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75979"/>
                </a:lnTo>
                <a:lnTo>
                  <a:pt x="197" y="3727349"/>
                </a:lnTo>
                <a:lnTo>
                  <a:pt x="1581" y="3768776"/>
                </a:lnTo>
                <a:lnTo>
                  <a:pt x="12649" y="3827484"/>
                </a:lnTo>
                <a:lnTo>
                  <a:pt x="49226" y="3884897"/>
                </a:lnTo>
                <a:lnTo>
                  <a:pt x="106640" y="3921474"/>
                </a:lnTo>
                <a:lnTo>
                  <a:pt x="165348" y="3932543"/>
                </a:lnTo>
                <a:lnTo>
                  <a:pt x="206776" y="3933927"/>
                </a:lnTo>
                <a:lnTo>
                  <a:pt x="258146" y="3934125"/>
                </a:lnTo>
                <a:lnTo>
                  <a:pt x="12705299" y="3934125"/>
                </a:lnTo>
                <a:lnTo>
                  <a:pt x="12756671" y="3933927"/>
                </a:lnTo>
                <a:lnTo>
                  <a:pt x="12798099" y="3932543"/>
                </a:lnTo>
                <a:lnTo>
                  <a:pt x="12856802" y="3921474"/>
                </a:lnTo>
                <a:lnTo>
                  <a:pt x="12914218" y="3884897"/>
                </a:lnTo>
                <a:lnTo>
                  <a:pt x="12950799" y="3827484"/>
                </a:lnTo>
                <a:lnTo>
                  <a:pt x="12961867" y="3768776"/>
                </a:lnTo>
                <a:lnTo>
                  <a:pt x="12963250" y="3727349"/>
                </a:lnTo>
                <a:lnTo>
                  <a:pt x="12963448" y="367597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934460"/>
          </a:xfrm>
          <a:custGeom>
            <a:avLst/>
            <a:gdLst/>
            <a:ahLst/>
            <a:cxnLst/>
            <a:rect l="l" t="t" r="r" b="b"/>
            <a:pathLst>
              <a:path w="12963525" h="393446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75979"/>
                </a:lnTo>
                <a:lnTo>
                  <a:pt x="12963250" y="3727349"/>
                </a:lnTo>
                <a:lnTo>
                  <a:pt x="12961867" y="3768776"/>
                </a:lnTo>
                <a:lnTo>
                  <a:pt x="12950799" y="3827484"/>
                </a:lnTo>
                <a:lnTo>
                  <a:pt x="12914218" y="3884897"/>
                </a:lnTo>
                <a:lnTo>
                  <a:pt x="12856802" y="3921474"/>
                </a:lnTo>
                <a:lnTo>
                  <a:pt x="12798099" y="3932543"/>
                </a:lnTo>
                <a:lnTo>
                  <a:pt x="12756671" y="3933927"/>
                </a:lnTo>
                <a:lnTo>
                  <a:pt x="12705299" y="3934125"/>
                </a:lnTo>
                <a:lnTo>
                  <a:pt x="258145" y="3934125"/>
                </a:lnTo>
                <a:lnTo>
                  <a:pt x="206775" y="3933927"/>
                </a:lnTo>
                <a:lnTo>
                  <a:pt x="165348" y="3932543"/>
                </a:lnTo>
                <a:lnTo>
                  <a:pt x="106640" y="3921474"/>
                </a:lnTo>
                <a:lnTo>
                  <a:pt x="49226" y="3884897"/>
                </a:lnTo>
                <a:lnTo>
                  <a:pt x="12650" y="3827484"/>
                </a:lnTo>
                <a:lnTo>
                  <a:pt x="1581" y="3768776"/>
                </a:lnTo>
                <a:lnTo>
                  <a:pt x="197" y="3727349"/>
                </a:lnTo>
                <a:lnTo>
                  <a:pt x="0" y="367597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33648" y="715916"/>
            <a:ext cx="383730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MAC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10"/>
              <a:t>帧的格式</a:t>
            </a: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7507"/>
            <a:ext cx="758825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常⽤的以太⽹</a:t>
            </a:r>
            <a:r>
              <a:rPr dirty="0" sz="3300" spc="6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MAC</a:t>
            </a:r>
            <a:r>
              <a:rPr dirty="0" sz="3300" spc="-2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帧格式有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两种标准</a:t>
            </a:r>
            <a:r>
              <a:rPr dirty="0" sz="3300" spc="6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3210110"/>
            <a:ext cx="4855845" cy="146050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1785"/>
              </a:spcBef>
              <a:buSzPct val="74242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Arial"/>
                <a:cs typeface="Arial"/>
              </a:rPr>
              <a:t>DIX</a:t>
            </a:r>
            <a:r>
              <a:rPr dirty="0" sz="3300" spc="-2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Ethernet</a:t>
            </a:r>
            <a:r>
              <a:rPr dirty="0" sz="3300" spc="-2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V2</a:t>
            </a:r>
            <a:r>
              <a:rPr dirty="0" sz="3300" spc="-2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标准；</a:t>
            </a:r>
            <a:endParaRPr sz="3300">
              <a:latin typeface="Microsoft JhengHei UI"/>
              <a:cs typeface="Microsoft JhengHei UI"/>
            </a:endParaRPr>
          </a:p>
          <a:p>
            <a:pPr marL="442595" indent="-429895">
              <a:lnSpc>
                <a:spcPct val="100000"/>
              </a:lnSpc>
              <a:spcBef>
                <a:spcPts val="1689"/>
              </a:spcBef>
              <a:buSzPct val="74242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Arial"/>
                <a:cs typeface="Arial"/>
              </a:rPr>
              <a:t>IEEE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的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10">
                <a:latin typeface="Arial"/>
                <a:cs typeface="Arial"/>
              </a:rPr>
              <a:t>802.3</a:t>
            </a:r>
            <a:r>
              <a:rPr dirty="0" sz="3300" spc="-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标准。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919771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7115" y="4859544"/>
            <a:ext cx="737933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最常⽤的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MAC</a:t>
            </a:r>
            <a:r>
              <a:rPr dirty="0" sz="3300" spc="-2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帧是以太⽹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V2</a:t>
            </a:r>
            <a:r>
              <a:rPr dirty="0" sz="3300" spc="-2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的格式。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0143" y="2496897"/>
            <a:ext cx="412115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MA</a:t>
            </a:r>
            <a:r>
              <a:rPr dirty="0" sz="3600" spc="15">
                <a:solidFill>
                  <a:srgbClr val="FF2600"/>
                </a:solidFill>
                <a:latin typeface="Arial"/>
                <a:cs typeface="Arial"/>
              </a:rPr>
              <a:t>C</a:t>
            </a: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帧格式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常⽤协议类型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⽆效的帧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帧间间隔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帧的发送与接收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7220000">
            <a:off x="7554879" y="9268778"/>
            <a:ext cx="1753069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1001</a:t>
            </a:r>
            <a:r>
              <a:rPr dirty="0" sz="2450" spc="0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sz="2450" spc="-175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1010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05135" y="7686431"/>
            <a:ext cx="2733675" cy="471805"/>
          </a:xfrm>
          <a:custGeom>
            <a:avLst/>
            <a:gdLst/>
            <a:ahLst/>
            <a:cxnLst/>
            <a:rect l="l" t="t" r="r" b="b"/>
            <a:pathLst>
              <a:path w="2733675" h="471804">
                <a:moveTo>
                  <a:pt x="0" y="471384"/>
                </a:moveTo>
                <a:lnTo>
                  <a:pt x="2733340" y="471384"/>
                </a:lnTo>
                <a:lnTo>
                  <a:pt x="2733340" y="0"/>
                </a:lnTo>
                <a:lnTo>
                  <a:pt x="0" y="0"/>
                </a:lnTo>
                <a:lnTo>
                  <a:pt x="0" y="471384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205135" y="7686430"/>
            <a:ext cx="2733675" cy="471805"/>
          </a:xfrm>
          <a:prstGeom prst="rect">
            <a:avLst/>
          </a:prstGeom>
          <a:ln w="7853">
            <a:solidFill>
              <a:srgbClr val="314975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240"/>
              </a:spcBef>
            </a:pP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100010100100110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33847" y="7686431"/>
            <a:ext cx="2663825" cy="471805"/>
          </a:xfrm>
          <a:custGeom>
            <a:avLst/>
            <a:gdLst/>
            <a:ahLst/>
            <a:cxnLst/>
            <a:rect l="l" t="t" r="r" b="b"/>
            <a:pathLst>
              <a:path w="2663825" h="471804">
                <a:moveTo>
                  <a:pt x="0" y="471384"/>
                </a:moveTo>
                <a:lnTo>
                  <a:pt x="2663398" y="471384"/>
                </a:lnTo>
                <a:lnTo>
                  <a:pt x="2663398" y="0"/>
                </a:lnTo>
                <a:lnTo>
                  <a:pt x="0" y="0"/>
                </a:lnTo>
                <a:lnTo>
                  <a:pt x="0" y="471384"/>
                </a:lnTo>
                <a:close/>
              </a:path>
            </a:pathLst>
          </a:custGeom>
          <a:solidFill>
            <a:srgbClr val="2768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233847" y="7686430"/>
            <a:ext cx="2663825" cy="471805"/>
          </a:xfrm>
          <a:prstGeom prst="rect">
            <a:avLst/>
          </a:prstGeom>
          <a:ln w="7853">
            <a:solidFill>
              <a:srgbClr val="314975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240"/>
              </a:spcBef>
            </a:pPr>
            <a:r>
              <a:rPr dirty="0" sz="2450" spc="-55">
                <a:solidFill>
                  <a:srgbClr val="FFFFFF"/>
                </a:solidFill>
                <a:latin typeface="Arial"/>
                <a:cs typeface="Arial"/>
              </a:rPr>
              <a:t>110001101100011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76416" y="7686430"/>
            <a:ext cx="2687320" cy="471805"/>
          </a:xfrm>
          <a:prstGeom prst="rect">
            <a:avLst/>
          </a:prstGeom>
          <a:solidFill>
            <a:srgbClr val="276865"/>
          </a:solidFill>
          <a:ln w="7853">
            <a:solidFill>
              <a:srgbClr val="314975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240"/>
              </a:spcBef>
            </a:pPr>
            <a:r>
              <a:rPr dirty="0" sz="2450" spc="-25">
                <a:solidFill>
                  <a:srgbClr val="FFFFFF"/>
                </a:solidFill>
                <a:latin typeface="Arial"/>
                <a:cs typeface="Arial"/>
              </a:rPr>
              <a:t>010010111100101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2564" y="7686430"/>
            <a:ext cx="2687320" cy="471805"/>
          </a:xfrm>
          <a:prstGeom prst="rect">
            <a:avLst/>
          </a:prstGeom>
          <a:solidFill>
            <a:srgbClr val="276865"/>
          </a:solidFill>
          <a:ln w="7853">
            <a:solidFill>
              <a:srgbClr val="314975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240"/>
              </a:spcBef>
            </a:pPr>
            <a:r>
              <a:rPr dirty="0" sz="2450" spc="-30">
                <a:solidFill>
                  <a:srgbClr val="FFFFFF"/>
                </a:solidFill>
                <a:latin typeface="Arial"/>
                <a:cs typeface="Arial"/>
              </a:rPr>
              <a:t>111001100100010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1282" y="7686430"/>
            <a:ext cx="2733675" cy="471805"/>
          </a:xfrm>
          <a:prstGeom prst="rect">
            <a:avLst/>
          </a:prstGeom>
          <a:solidFill>
            <a:srgbClr val="276865"/>
          </a:solidFill>
          <a:ln w="7853">
            <a:solidFill>
              <a:srgbClr val="314975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240"/>
              </a:spcBef>
            </a:pP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010010110010100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21132" y="715916"/>
            <a:ext cx="70618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数据链路层的三个基本功能</a:t>
            </a:r>
          </a:p>
        </p:txBody>
      </p:sp>
      <p:sp>
        <p:nvSpPr>
          <p:cNvPr id="12" name="object 12"/>
          <p:cNvSpPr/>
          <p:nvPr/>
        </p:nvSpPr>
        <p:spPr>
          <a:xfrm>
            <a:off x="7413387" y="9022303"/>
            <a:ext cx="1459052" cy="1459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05705" y="7031034"/>
            <a:ext cx="2492689" cy="2486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76081" y="4108882"/>
            <a:ext cx="1666875" cy="873760"/>
          </a:xfrm>
          <a:custGeom>
            <a:avLst/>
            <a:gdLst/>
            <a:ahLst/>
            <a:cxnLst/>
            <a:rect l="l" t="t" r="r" b="b"/>
            <a:pathLst>
              <a:path w="1666875" h="873760">
                <a:moveTo>
                  <a:pt x="1509792" y="0"/>
                </a:moveTo>
                <a:lnTo>
                  <a:pt x="157216" y="0"/>
                </a:lnTo>
                <a:lnTo>
                  <a:pt x="107530" y="8013"/>
                </a:lnTo>
                <a:lnTo>
                  <a:pt x="64374" y="30329"/>
                </a:lnTo>
                <a:lnTo>
                  <a:pt x="30338" y="64356"/>
                </a:lnTo>
                <a:lnTo>
                  <a:pt x="8016" y="107506"/>
                </a:lnTo>
                <a:lnTo>
                  <a:pt x="0" y="157188"/>
                </a:lnTo>
                <a:lnTo>
                  <a:pt x="0" y="716015"/>
                </a:lnTo>
                <a:lnTo>
                  <a:pt x="8016" y="765700"/>
                </a:lnTo>
                <a:lnTo>
                  <a:pt x="30338" y="808831"/>
                </a:lnTo>
                <a:lnTo>
                  <a:pt x="64374" y="842832"/>
                </a:lnTo>
                <a:lnTo>
                  <a:pt x="107530" y="865123"/>
                </a:lnTo>
                <a:lnTo>
                  <a:pt x="157216" y="873126"/>
                </a:lnTo>
                <a:lnTo>
                  <a:pt x="1509792" y="873126"/>
                </a:lnTo>
                <a:lnTo>
                  <a:pt x="1559423" y="865123"/>
                </a:lnTo>
                <a:lnTo>
                  <a:pt x="1602542" y="842832"/>
                </a:lnTo>
                <a:lnTo>
                  <a:pt x="1636553" y="808831"/>
                </a:lnTo>
                <a:lnTo>
                  <a:pt x="1658862" y="765700"/>
                </a:lnTo>
                <a:lnTo>
                  <a:pt x="1666875" y="716015"/>
                </a:lnTo>
                <a:lnTo>
                  <a:pt x="1666875" y="157188"/>
                </a:lnTo>
                <a:lnTo>
                  <a:pt x="1658862" y="107506"/>
                </a:lnTo>
                <a:lnTo>
                  <a:pt x="1636553" y="64356"/>
                </a:lnTo>
                <a:lnTo>
                  <a:pt x="1602542" y="30329"/>
                </a:lnTo>
                <a:lnTo>
                  <a:pt x="1559423" y="8013"/>
                </a:lnTo>
                <a:lnTo>
                  <a:pt x="1509792" y="0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36394" y="4069206"/>
            <a:ext cx="1666875" cy="873125"/>
          </a:xfrm>
          <a:custGeom>
            <a:avLst/>
            <a:gdLst/>
            <a:ahLst/>
            <a:cxnLst/>
            <a:rect l="l" t="t" r="r" b="b"/>
            <a:pathLst>
              <a:path w="1666875" h="873125">
                <a:moveTo>
                  <a:pt x="1508125" y="873125"/>
                </a:moveTo>
                <a:lnTo>
                  <a:pt x="158750" y="873125"/>
                </a:lnTo>
                <a:lnTo>
                  <a:pt x="111760" y="864235"/>
                </a:lnTo>
                <a:lnTo>
                  <a:pt x="68580" y="840105"/>
                </a:lnTo>
                <a:lnTo>
                  <a:pt x="33020" y="804545"/>
                </a:lnTo>
                <a:lnTo>
                  <a:pt x="8890" y="761365"/>
                </a:lnTo>
                <a:lnTo>
                  <a:pt x="0" y="714375"/>
                </a:lnTo>
                <a:lnTo>
                  <a:pt x="0" y="158750"/>
                </a:lnTo>
                <a:lnTo>
                  <a:pt x="8890" y="111760"/>
                </a:lnTo>
                <a:lnTo>
                  <a:pt x="33020" y="68580"/>
                </a:lnTo>
                <a:lnTo>
                  <a:pt x="68580" y="33020"/>
                </a:lnTo>
                <a:lnTo>
                  <a:pt x="111760" y="8890"/>
                </a:lnTo>
                <a:lnTo>
                  <a:pt x="158750" y="0"/>
                </a:lnTo>
                <a:lnTo>
                  <a:pt x="1508125" y="0"/>
                </a:lnTo>
                <a:lnTo>
                  <a:pt x="1555115" y="8890"/>
                </a:lnTo>
                <a:lnTo>
                  <a:pt x="1598295" y="33020"/>
                </a:lnTo>
                <a:lnTo>
                  <a:pt x="1633855" y="68580"/>
                </a:lnTo>
                <a:lnTo>
                  <a:pt x="1657985" y="111760"/>
                </a:lnTo>
                <a:lnTo>
                  <a:pt x="1666875" y="158750"/>
                </a:lnTo>
                <a:lnTo>
                  <a:pt x="1666875" y="714375"/>
                </a:lnTo>
                <a:lnTo>
                  <a:pt x="1657985" y="761365"/>
                </a:lnTo>
                <a:lnTo>
                  <a:pt x="1633855" y="804545"/>
                </a:lnTo>
                <a:lnTo>
                  <a:pt x="1598295" y="840105"/>
                </a:lnTo>
                <a:lnTo>
                  <a:pt x="1555115" y="864235"/>
                </a:lnTo>
                <a:lnTo>
                  <a:pt x="1508125" y="87312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36394" y="4069206"/>
            <a:ext cx="1666875" cy="873125"/>
          </a:xfrm>
          <a:custGeom>
            <a:avLst/>
            <a:gdLst/>
            <a:ahLst/>
            <a:cxnLst/>
            <a:rect l="l" t="t" r="r" b="b"/>
            <a:pathLst>
              <a:path w="1666875" h="873125">
                <a:moveTo>
                  <a:pt x="158750" y="0"/>
                </a:moveTo>
                <a:lnTo>
                  <a:pt x="1508125" y="0"/>
                </a:lnTo>
                <a:lnTo>
                  <a:pt x="1555115" y="8890"/>
                </a:lnTo>
                <a:lnTo>
                  <a:pt x="1598295" y="33020"/>
                </a:lnTo>
                <a:lnTo>
                  <a:pt x="1633855" y="68580"/>
                </a:lnTo>
                <a:lnTo>
                  <a:pt x="1657985" y="111760"/>
                </a:lnTo>
                <a:lnTo>
                  <a:pt x="1666875" y="158750"/>
                </a:lnTo>
                <a:lnTo>
                  <a:pt x="1666875" y="714375"/>
                </a:lnTo>
                <a:lnTo>
                  <a:pt x="1657985" y="761365"/>
                </a:lnTo>
                <a:lnTo>
                  <a:pt x="1633855" y="804545"/>
                </a:lnTo>
                <a:lnTo>
                  <a:pt x="1598295" y="840105"/>
                </a:lnTo>
                <a:lnTo>
                  <a:pt x="1555115" y="864235"/>
                </a:lnTo>
                <a:lnTo>
                  <a:pt x="1508125" y="873125"/>
                </a:lnTo>
                <a:lnTo>
                  <a:pt x="158750" y="873125"/>
                </a:lnTo>
                <a:lnTo>
                  <a:pt x="111760" y="864235"/>
                </a:lnTo>
                <a:lnTo>
                  <a:pt x="68580" y="840105"/>
                </a:lnTo>
                <a:lnTo>
                  <a:pt x="33020" y="804545"/>
                </a:lnTo>
                <a:lnTo>
                  <a:pt x="8890" y="761365"/>
                </a:lnTo>
                <a:lnTo>
                  <a:pt x="0" y="714375"/>
                </a:lnTo>
                <a:lnTo>
                  <a:pt x="0" y="158750"/>
                </a:lnTo>
                <a:lnTo>
                  <a:pt x="8890" y="111760"/>
                </a:lnTo>
                <a:lnTo>
                  <a:pt x="33020" y="68580"/>
                </a:lnTo>
                <a:lnTo>
                  <a:pt x="68580" y="33020"/>
                </a:lnTo>
                <a:lnTo>
                  <a:pt x="111760" y="8890"/>
                </a:lnTo>
                <a:lnTo>
                  <a:pt x="158750" y="0"/>
                </a:lnTo>
                <a:close/>
              </a:path>
            </a:pathLst>
          </a:custGeom>
          <a:ln w="19843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441204" y="4303815"/>
            <a:ext cx="1136650" cy="358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30">
                <a:solidFill>
                  <a:srgbClr val="FFFFFF"/>
                </a:solidFill>
                <a:latin typeface="宋体"/>
                <a:cs typeface="宋体"/>
              </a:rPr>
              <a:t>功能概述</a:t>
            </a:r>
            <a:endParaRPr sz="2150">
              <a:latin typeface="宋体"/>
              <a:cs typeface="宋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909364" y="2997631"/>
            <a:ext cx="1865630" cy="734695"/>
          </a:xfrm>
          <a:custGeom>
            <a:avLst/>
            <a:gdLst/>
            <a:ahLst/>
            <a:cxnLst/>
            <a:rect l="l" t="t" r="r" b="b"/>
            <a:pathLst>
              <a:path w="1865629" h="734695">
                <a:moveTo>
                  <a:pt x="0" y="734219"/>
                </a:moveTo>
                <a:lnTo>
                  <a:pt x="1865313" y="734219"/>
                </a:lnTo>
                <a:lnTo>
                  <a:pt x="1865313" y="0"/>
                </a:lnTo>
                <a:lnTo>
                  <a:pt x="0" y="0"/>
                </a:lnTo>
                <a:lnTo>
                  <a:pt x="0" y="734219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69674" y="2957955"/>
            <a:ext cx="1865313" cy="734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869673" y="2957955"/>
            <a:ext cx="1865630" cy="734695"/>
          </a:xfrm>
          <a:prstGeom prst="rect">
            <a:avLst/>
          </a:prstGeom>
          <a:ln w="19843">
            <a:solidFill>
              <a:srgbClr val="6D6D6D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marL="455930">
              <a:lnSpc>
                <a:spcPct val="100000"/>
              </a:lnSpc>
              <a:spcBef>
                <a:spcPts val="1635"/>
              </a:spcBef>
            </a:pPr>
            <a:r>
              <a:rPr dirty="0" sz="1850" spc="15">
                <a:latin typeface="宋体"/>
                <a:cs typeface="宋体"/>
              </a:rPr>
              <a:t>封装成帧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09364" y="4178336"/>
            <a:ext cx="1865630" cy="734695"/>
          </a:xfrm>
          <a:custGeom>
            <a:avLst/>
            <a:gdLst/>
            <a:ahLst/>
            <a:cxnLst/>
            <a:rect l="l" t="t" r="r" b="b"/>
            <a:pathLst>
              <a:path w="1865629" h="734695">
                <a:moveTo>
                  <a:pt x="0" y="734219"/>
                </a:moveTo>
                <a:lnTo>
                  <a:pt x="1865313" y="734219"/>
                </a:lnTo>
                <a:lnTo>
                  <a:pt x="1865313" y="0"/>
                </a:lnTo>
                <a:lnTo>
                  <a:pt x="0" y="0"/>
                </a:lnTo>
                <a:lnTo>
                  <a:pt x="0" y="734219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869674" y="4138659"/>
            <a:ext cx="1865313" cy="734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0869673" y="4138659"/>
            <a:ext cx="1865630" cy="734695"/>
          </a:xfrm>
          <a:prstGeom prst="rect">
            <a:avLst/>
          </a:prstGeom>
          <a:ln w="19843">
            <a:solidFill>
              <a:srgbClr val="6D6D6D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marL="455930">
              <a:lnSpc>
                <a:spcPct val="100000"/>
              </a:lnSpc>
              <a:spcBef>
                <a:spcPts val="1635"/>
              </a:spcBef>
            </a:pPr>
            <a:r>
              <a:rPr dirty="0" sz="1850" spc="15">
                <a:latin typeface="宋体"/>
                <a:cs typeface="宋体"/>
              </a:rPr>
              <a:t>透明传输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909364" y="5342185"/>
            <a:ext cx="1865630" cy="734695"/>
          </a:xfrm>
          <a:custGeom>
            <a:avLst/>
            <a:gdLst/>
            <a:ahLst/>
            <a:cxnLst/>
            <a:rect l="l" t="t" r="r" b="b"/>
            <a:pathLst>
              <a:path w="1865629" h="734695">
                <a:moveTo>
                  <a:pt x="0" y="734219"/>
                </a:moveTo>
                <a:lnTo>
                  <a:pt x="1865313" y="734219"/>
                </a:lnTo>
                <a:lnTo>
                  <a:pt x="1865313" y="0"/>
                </a:lnTo>
                <a:lnTo>
                  <a:pt x="0" y="0"/>
                </a:lnTo>
                <a:lnTo>
                  <a:pt x="0" y="734219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869674" y="5302510"/>
            <a:ext cx="1865313" cy="734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0869673" y="5302510"/>
            <a:ext cx="1865630" cy="734695"/>
          </a:xfrm>
          <a:prstGeom prst="rect">
            <a:avLst/>
          </a:prstGeom>
          <a:ln w="19843">
            <a:solidFill>
              <a:srgbClr val="6D6D6D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marL="455930">
              <a:lnSpc>
                <a:spcPct val="100000"/>
              </a:lnSpc>
              <a:spcBef>
                <a:spcPts val="1635"/>
              </a:spcBef>
            </a:pPr>
            <a:r>
              <a:rPr dirty="0" sz="1850" spc="15">
                <a:latin typeface="宋体"/>
                <a:cs typeface="宋体"/>
              </a:rPr>
              <a:t>差错检测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037802" y="3473893"/>
            <a:ext cx="5953760" cy="0"/>
          </a:xfrm>
          <a:custGeom>
            <a:avLst/>
            <a:gdLst/>
            <a:ahLst/>
            <a:cxnLst/>
            <a:rect l="l" t="t" r="r" b="b"/>
            <a:pathLst>
              <a:path w="5953759" h="0">
                <a:moveTo>
                  <a:pt x="0" y="0"/>
                </a:moveTo>
                <a:lnTo>
                  <a:pt x="5953128" y="0"/>
                </a:lnTo>
              </a:path>
            </a:pathLst>
          </a:custGeom>
          <a:ln w="19843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3124332" y="3100582"/>
            <a:ext cx="574103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5">
                <a:latin typeface="宋体"/>
                <a:cs typeface="宋体"/>
              </a:rPr>
              <a:t>把若干比特打包成帧，便千检错和判断帧开始与帧结束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734976" y="3325059"/>
            <a:ext cx="302895" cy="149225"/>
          </a:xfrm>
          <a:custGeom>
            <a:avLst/>
            <a:gdLst/>
            <a:ahLst/>
            <a:cxnLst/>
            <a:rect l="l" t="t" r="r" b="b"/>
            <a:pathLst>
              <a:path w="302894" h="149225">
                <a:moveTo>
                  <a:pt x="0" y="0"/>
                </a:moveTo>
                <a:lnTo>
                  <a:pt x="302842" y="148843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117179" y="4704207"/>
            <a:ext cx="3096260" cy="0"/>
          </a:xfrm>
          <a:custGeom>
            <a:avLst/>
            <a:gdLst/>
            <a:ahLst/>
            <a:cxnLst/>
            <a:rect l="l" t="t" r="r" b="b"/>
            <a:pathLst>
              <a:path w="3096259" h="0">
                <a:moveTo>
                  <a:pt x="0" y="0"/>
                </a:moveTo>
                <a:lnTo>
                  <a:pt x="3095626" y="0"/>
                </a:lnTo>
              </a:path>
            </a:pathLst>
          </a:custGeom>
          <a:ln w="19843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3203707" y="4330895"/>
            <a:ext cx="288353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5">
                <a:latin typeface="宋体"/>
                <a:cs typeface="宋体"/>
              </a:rPr>
              <a:t>成帧的标识可作为数据传输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734983" y="4505761"/>
            <a:ext cx="387985" cy="201295"/>
          </a:xfrm>
          <a:custGeom>
            <a:avLst/>
            <a:gdLst/>
            <a:ahLst/>
            <a:cxnLst/>
            <a:rect l="l" t="t" r="r" b="b"/>
            <a:pathLst>
              <a:path w="387984" h="201295">
                <a:moveTo>
                  <a:pt x="0" y="0"/>
                </a:moveTo>
                <a:lnTo>
                  <a:pt x="387495" y="201217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196554" y="5934520"/>
            <a:ext cx="3334385" cy="0"/>
          </a:xfrm>
          <a:custGeom>
            <a:avLst/>
            <a:gdLst/>
            <a:ahLst/>
            <a:cxnLst/>
            <a:rect l="l" t="t" r="r" b="b"/>
            <a:pathLst>
              <a:path w="3334384" h="0">
                <a:moveTo>
                  <a:pt x="0" y="0"/>
                </a:moveTo>
                <a:lnTo>
                  <a:pt x="3333751" y="0"/>
                </a:lnTo>
              </a:path>
            </a:pathLst>
          </a:custGeom>
          <a:ln w="19843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3283082" y="5561209"/>
            <a:ext cx="312166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5">
                <a:latin typeface="宋体"/>
                <a:cs typeface="宋体"/>
              </a:rPr>
              <a:t>检查帧的传输是否有比特错误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735000" y="5669617"/>
            <a:ext cx="464820" cy="267335"/>
          </a:xfrm>
          <a:custGeom>
            <a:avLst/>
            <a:gdLst/>
            <a:ahLst/>
            <a:cxnLst/>
            <a:rect l="l" t="t" r="r" b="b"/>
            <a:pathLst>
              <a:path w="464819" h="267335">
                <a:moveTo>
                  <a:pt x="0" y="0"/>
                </a:moveTo>
                <a:lnTo>
                  <a:pt x="464657" y="266758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803270" y="3334987"/>
            <a:ext cx="1071880" cy="1170940"/>
          </a:xfrm>
          <a:custGeom>
            <a:avLst/>
            <a:gdLst/>
            <a:ahLst/>
            <a:cxnLst/>
            <a:rect l="l" t="t" r="r" b="b"/>
            <a:pathLst>
              <a:path w="1071879" h="1170939">
                <a:moveTo>
                  <a:pt x="0" y="1170782"/>
                </a:moveTo>
                <a:lnTo>
                  <a:pt x="436562" y="1170782"/>
                </a:lnTo>
                <a:lnTo>
                  <a:pt x="436562" y="0"/>
                </a:lnTo>
                <a:lnTo>
                  <a:pt x="1071563" y="0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803270" y="4505769"/>
            <a:ext cx="1071880" cy="0"/>
          </a:xfrm>
          <a:custGeom>
            <a:avLst/>
            <a:gdLst/>
            <a:ahLst/>
            <a:cxnLst/>
            <a:rect l="l" t="t" r="r" b="b"/>
            <a:pathLst>
              <a:path w="1071879" h="0">
                <a:moveTo>
                  <a:pt x="0" y="0"/>
                </a:moveTo>
                <a:lnTo>
                  <a:pt x="1071563" y="0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803270" y="4505769"/>
            <a:ext cx="1071880" cy="1170940"/>
          </a:xfrm>
          <a:custGeom>
            <a:avLst/>
            <a:gdLst/>
            <a:ahLst/>
            <a:cxnLst/>
            <a:rect l="l" t="t" r="r" b="b"/>
            <a:pathLst>
              <a:path w="1071879" h="1170939">
                <a:moveTo>
                  <a:pt x="0" y="0"/>
                </a:moveTo>
                <a:lnTo>
                  <a:pt x="436562" y="0"/>
                </a:lnTo>
                <a:lnTo>
                  <a:pt x="436562" y="1170782"/>
                </a:lnTo>
                <a:lnTo>
                  <a:pt x="1071563" y="1170782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803608" y="2424226"/>
            <a:ext cx="4306570" cy="734695"/>
          </a:xfrm>
          <a:custGeom>
            <a:avLst/>
            <a:gdLst/>
            <a:ahLst/>
            <a:cxnLst/>
            <a:rect l="l" t="t" r="r" b="b"/>
            <a:pathLst>
              <a:path w="4306570" h="734694">
                <a:moveTo>
                  <a:pt x="0" y="734219"/>
                </a:moveTo>
                <a:lnTo>
                  <a:pt x="4306096" y="734219"/>
                </a:lnTo>
                <a:lnTo>
                  <a:pt x="4306096" y="0"/>
                </a:lnTo>
                <a:lnTo>
                  <a:pt x="0" y="0"/>
                </a:lnTo>
                <a:lnTo>
                  <a:pt x="0" y="734219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63921" y="2384550"/>
            <a:ext cx="4306096" cy="734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763921" y="2384550"/>
            <a:ext cx="4306570" cy="734695"/>
          </a:xfrm>
          <a:prstGeom prst="rect">
            <a:avLst/>
          </a:prstGeom>
          <a:ln w="19843">
            <a:solidFill>
              <a:srgbClr val="6D6D6D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marL="257810">
              <a:lnSpc>
                <a:spcPct val="100000"/>
              </a:lnSpc>
              <a:spcBef>
                <a:spcPts val="1635"/>
              </a:spcBef>
            </a:pPr>
            <a:r>
              <a:rPr dirty="0" sz="1850" spc="15">
                <a:latin typeface="宋体"/>
                <a:cs typeface="宋体"/>
              </a:rPr>
              <a:t>在物理层的基础上向网络层提供服务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82202" y="3604930"/>
            <a:ext cx="4128135" cy="734695"/>
          </a:xfrm>
          <a:custGeom>
            <a:avLst/>
            <a:gdLst/>
            <a:ahLst/>
            <a:cxnLst/>
            <a:rect l="l" t="t" r="r" b="b"/>
            <a:pathLst>
              <a:path w="4128134" h="734695">
                <a:moveTo>
                  <a:pt x="0" y="734219"/>
                </a:moveTo>
                <a:lnTo>
                  <a:pt x="4127502" y="734219"/>
                </a:lnTo>
                <a:lnTo>
                  <a:pt x="4127502" y="0"/>
                </a:lnTo>
                <a:lnTo>
                  <a:pt x="0" y="0"/>
                </a:lnTo>
                <a:lnTo>
                  <a:pt x="0" y="734219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942515" y="3565254"/>
            <a:ext cx="4127502" cy="7342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942515" y="3565254"/>
            <a:ext cx="4128135" cy="734695"/>
          </a:xfrm>
          <a:prstGeom prst="rect">
            <a:avLst/>
          </a:prstGeom>
          <a:ln w="19843">
            <a:solidFill>
              <a:srgbClr val="6D6D6D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marL="356870">
              <a:lnSpc>
                <a:spcPct val="100000"/>
              </a:lnSpc>
              <a:spcBef>
                <a:spcPts val="1635"/>
              </a:spcBef>
            </a:pPr>
            <a:r>
              <a:rPr dirty="0" sz="1850" spc="15">
                <a:solidFill>
                  <a:srgbClr val="FF0000"/>
                </a:solidFill>
                <a:latin typeface="宋体"/>
                <a:cs typeface="宋体"/>
              </a:rPr>
              <a:t>加强物理层</a:t>
            </a:r>
            <a:r>
              <a:rPr dirty="0" sz="1850" spc="15">
                <a:latin typeface="宋体"/>
                <a:cs typeface="宋体"/>
              </a:rPr>
              <a:t>传送原始比特的</a:t>
            </a:r>
            <a:r>
              <a:rPr dirty="0" sz="1850" spc="15">
                <a:solidFill>
                  <a:srgbClr val="FF0000"/>
                </a:solidFill>
                <a:latin typeface="宋体"/>
                <a:cs typeface="宋体"/>
              </a:rPr>
              <a:t>功能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982202" y="4768674"/>
            <a:ext cx="4128135" cy="734695"/>
          </a:xfrm>
          <a:custGeom>
            <a:avLst/>
            <a:gdLst/>
            <a:ahLst/>
            <a:cxnLst/>
            <a:rect l="l" t="t" r="r" b="b"/>
            <a:pathLst>
              <a:path w="4128134" h="734695">
                <a:moveTo>
                  <a:pt x="0" y="734219"/>
                </a:moveTo>
                <a:lnTo>
                  <a:pt x="4127502" y="734219"/>
                </a:lnTo>
                <a:lnTo>
                  <a:pt x="4127502" y="0"/>
                </a:lnTo>
                <a:lnTo>
                  <a:pt x="0" y="0"/>
                </a:lnTo>
                <a:lnTo>
                  <a:pt x="0" y="734219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42515" y="4728998"/>
            <a:ext cx="4127502" cy="7342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942515" y="4728998"/>
            <a:ext cx="4128135" cy="734695"/>
          </a:xfrm>
          <a:prstGeom prst="rect">
            <a:avLst/>
          </a:prstGeom>
          <a:ln w="19843">
            <a:solidFill>
              <a:srgbClr val="6D6D6D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marL="277495">
              <a:lnSpc>
                <a:spcPct val="100000"/>
              </a:lnSpc>
              <a:spcBef>
                <a:spcPts val="1635"/>
              </a:spcBef>
            </a:pPr>
            <a:r>
              <a:rPr dirty="0" sz="1850" spc="15">
                <a:latin typeface="宋体"/>
                <a:cs typeface="宋体"/>
              </a:rPr>
              <a:t>对网络层表现为—条无差错的链路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16889" y="5932550"/>
            <a:ext cx="5993130" cy="734695"/>
          </a:xfrm>
          <a:custGeom>
            <a:avLst/>
            <a:gdLst/>
            <a:ahLst/>
            <a:cxnLst/>
            <a:rect l="l" t="t" r="r" b="b"/>
            <a:pathLst>
              <a:path w="5993130" h="734695">
                <a:moveTo>
                  <a:pt x="0" y="734219"/>
                </a:moveTo>
                <a:lnTo>
                  <a:pt x="5992816" y="734219"/>
                </a:lnTo>
                <a:lnTo>
                  <a:pt x="5992816" y="0"/>
                </a:lnTo>
                <a:lnTo>
                  <a:pt x="0" y="0"/>
                </a:lnTo>
                <a:lnTo>
                  <a:pt x="0" y="734219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77201" y="5892848"/>
            <a:ext cx="5992815" cy="7342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077201" y="5892848"/>
            <a:ext cx="5993130" cy="734695"/>
          </a:xfrm>
          <a:prstGeom prst="rect">
            <a:avLst/>
          </a:prstGeom>
          <a:ln w="19843">
            <a:solidFill>
              <a:srgbClr val="6D6D6D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marL="257810">
              <a:lnSpc>
                <a:spcPct val="100000"/>
              </a:lnSpc>
              <a:spcBef>
                <a:spcPts val="1635"/>
              </a:spcBef>
            </a:pPr>
            <a:r>
              <a:rPr dirty="0" sz="1850" spc="15">
                <a:latin typeface="宋体"/>
                <a:cs typeface="宋体"/>
              </a:rPr>
              <a:t>将可能出错的物理连接变为逻辑上无</a:t>
            </a:r>
            <a:r>
              <a:rPr dirty="0" sz="1850" spc="15">
                <a:solidFill>
                  <a:srgbClr val="FF0000"/>
                </a:solidFill>
                <a:latin typeface="宋体"/>
                <a:cs typeface="宋体"/>
              </a:rPr>
              <a:t>差错的数据链路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064831" y="2759517"/>
            <a:ext cx="1071880" cy="1746885"/>
          </a:xfrm>
          <a:custGeom>
            <a:avLst/>
            <a:gdLst/>
            <a:ahLst/>
            <a:cxnLst/>
            <a:rect l="l" t="t" r="r" b="b"/>
            <a:pathLst>
              <a:path w="1071879" h="1746885">
                <a:moveTo>
                  <a:pt x="1071563" y="1746251"/>
                </a:moveTo>
                <a:lnTo>
                  <a:pt x="635000" y="1746251"/>
                </a:lnTo>
                <a:lnTo>
                  <a:pt x="635000" y="0"/>
                </a:lnTo>
                <a:lnTo>
                  <a:pt x="0" y="0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64831" y="3930300"/>
            <a:ext cx="1071880" cy="575945"/>
          </a:xfrm>
          <a:custGeom>
            <a:avLst/>
            <a:gdLst/>
            <a:ahLst/>
            <a:cxnLst/>
            <a:rect l="l" t="t" r="r" b="b"/>
            <a:pathLst>
              <a:path w="1071879" h="575945">
                <a:moveTo>
                  <a:pt x="1071563" y="575469"/>
                </a:moveTo>
                <a:lnTo>
                  <a:pt x="635000" y="575469"/>
                </a:lnTo>
                <a:lnTo>
                  <a:pt x="635000" y="0"/>
                </a:lnTo>
                <a:lnTo>
                  <a:pt x="0" y="0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64831" y="4505769"/>
            <a:ext cx="1071880" cy="595630"/>
          </a:xfrm>
          <a:custGeom>
            <a:avLst/>
            <a:gdLst/>
            <a:ahLst/>
            <a:cxnLst/>
            <a:rect l="l" t="t" r="r" b="b"/>
            <a:pathLst>
              <a:path w="1071879" h="595629">
                <a:moveTo>
                  <a:pt x="1071563" y="0"/>
                </a:moveTo>
                <a:lnTo>
                  <a:pt x="635000" y="0"/>
                </a:lnTo>
                <a:lnTo>
                  <a:pt x="635000" y="595313"/>
                </a:lnTo>
                <a:lnTo>
                  <a:pt x="0" y="595313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64831" y="4505769"/>
            <a:ext cx="1071880" cy="1746885"/>
          </a:xfrm>
          <a:custGeom>
            <a:avLst/>
            <a:gdLst/>
            <a:ahLst/>
            <a:cxnLst/>
            <a:rect l="l" t="t" r="r" b="b"/>
            <a:pathLst>
              <a:path w="1071879" h="1746885">
                <a:moveTo>
                  <a:pt x="1071563" y="0"/>
                </a:moveTo>
                <a:lnTo>
                  <a:pt x="635000" y="0"/>
                </a:lnTo>
                <a:lnTo>
                  <a:pt x="635000" y="1746251"/>
                </a:lnTo>
                <a:lnTo>
                  <a:pt x="0" y="1746251"/>
                </a:lnTo>
              </a:path>
            </a:pathLst>
          </a:custGeom>
          <a:ln w="19843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49049" y="3126396"/>
            <a:ext cx="636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latin typeface="Arial"/>
                <a:cs typeface="Arial"/>
              </a:rPr>
              <a:t>I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99614" y="2637989"/>
            <a:ext cx="0" cy="3570604"/>
          </a:xfrm>
          <a:custGeom>
            <a:avLst/>
            <a:gdLst/>
            <a:ahLst/>
            <a:cxnLst/>
            <a:rect l="l" t="t" r="r" b="b"/>
            <a:pathLst>
              <a:path w="0" h="3570604">
                <a:moveTo>
                  <a:pt x="0" y="3570432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83907" y="4120659"/>
            <a:ext cx="1399540" cy="0"/>
          </a:xfrm>
          <a:custGeom>
            <a:avLst/>
            <a:gdLst/>
            <a:ahLst/>
            <a:cxnLst/>
            <a:rect l="l" t="t" r="r" b="b"/>
            <a:pathLst>
              <a:path w="1399540" h="0">
                <a:moveTo>
                  <a:pt x="0" y="0"/>
                </a:moveTo>
                <a:lnTo>
                  <a:pt x="1399088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907130" y="4751577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07130" y="6376756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物理层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6094" y="5696225"/>
            <a:ext cx="16572865" cy="63500"/>
          </a:xfrm>
          <a:custGeom>
            <a:avLst/>
            <a:gdLst/>
            <a:ahLst/>
            <a:cxnLst/>
            <a:rect l="l" t="t" r="r" b="b"/>
            <a:pathLst>
              <a:path w="16572865" h="63500">
                <a:moveTo>
                  <a:pt x="0" y="63374"/>
                </a:moveTo>
                <a:lnTo>
                  <a:pt x="16572363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094" y="5754583"/>
            <a:ext cx="16572865" cy="63500"/>
          </a:xfrm>
          <a:custGeom>
            <a:avLst/>
            <a:gdLst/>
            <a:ahLst/>
            <a:cxnLst/>
            <a:rect l="l" t="t" r="r" b="b"/>
            <a:pathLst>
              <a:path w="16572865" h="63500">
                <a:moveTo>
                  <a:pt x="0" y="63374"/>
                </a:moveTo>
                <a:lnTo>
                  <a:pt x="16572363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51265" y="9227870"/>
            <a:ext cx="1697355" cy="0"/>
          </a:xfrm>
          <a:custGeom>
            <a:avLst/>
            <a:gdLst/>
            <a:ahLst/>
            <a:cxnLst/>
            <a:rect l="l" t="t" r="r" b="b"/>
            <a:pathLst>
              <a:path w="1697354" h="0">
                <a:moveTo>
                  <a:pt x="0" y="0"/>
                </a:moveTo>
                <a:lnTo>
                  <a:pt x="1697040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8807" y="9227870"/>
            <a:ext cx="1224915" cy="0"/>
          </a:xfrm>
          <a:custGeom>
            <a:avLst/>
            <a:gdLst/>
            <a:ahLst/>
            <a:cxnLst/>
            <a:rect l="l" t="t" r="r" b="b"/>
            <a:pathLst>
              <a:path w="1224914" h="0">
                <a:moveTo>
                  <a:pt x="0" y="0"/>
                </a:moveTo>
                <a:lnTo>
                  <a:pt x="1224728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37835" y="917761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48757" y="917761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42463" y="6147949"/>
            <a:ext cx="1944370" cy="885190"/>
          </a:xfrm>
          <a:custGeom>
            <a:avLst/>
            <a:gdLst/>
            <a:ahLst/>
            <a:cxnLst/>
            <a:rect l="l" t="t" r="r" b="b"/>
            <a:pathLst>
              <a:path w="1944370" h="885190">
                <a:moveTo>
                  <a:pt x="0" y="0"/>
                </a:moveTo>
                <a:lnTo>
                  <a:pt x="1944041" y="0"/>
                </a:lnTo>
                <a:lnTo>
                  <a:pt x="1944041" y="885096"/>
                </a:lnTo>
                <a:lnTo>
                  <a:pt x="0" y="8850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152934" y="6380530"/>
            <a:ext cx="19227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9022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前导码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10393" y="4522770"/>
            <a:ext cx="1856105" cy="885190"/>
          </a:xfrm>
          <a:prstGeom prst="rect">
            <a:avLst/>
          </a:prstGeom>
          <a:solidFill>
            <a:srgbClr val="6C7C4E"/>
          </a:solidFill>
        </p:spPr>
        <p:txBody>
          <a:bodyPr wrap="square" lIns="0" tIns="210820" rIns="0" bIns="0" rtlCol="0" vert="horz">
            <a:spAutoFit/>
          </a:bodyPr>
          <a:lstStyle/>
          <a:p>
            <a:pPr marL="188595">
              <a:lnSpc>
                <a:spcPct val="100000"/>
              </a:lnSpc>
              <a:spcBef>
                <a:spcPts val="1660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⽬的地址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27096" y="4522770"/>
            <a:ext cx="1388745" cy="885190"/>
          </a:xfrm>
          <a:prstGeom prst="rect">
            <a:avLst/>
          </a:prstGeom>
          <a:solidFill>
            <a:srgbClr val="6C7C4E"/>
          </a:solidFill>
        </p:spPr>
        <p:txBody>
          <a:bodyPr wrap="square" lIns="0" tIns="210820" rIns="0" bIns="0" rtlCol="0" vert="horz">
            <a:spAutoFit/>
          </a:bodyPr>
          <a:lstStyle/>
          <a:p>
            <a:pPr marL="323850">
              <a:lnSpc>
                <a:spcPct val="100000"/>
              </a:lnSpc>
              <a:spcBef>
                <a:spcPts val="1660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类型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6390" y="4522770"/>
            <a:ext cx="1861185" cy="885190"/>
          </a:xfrm>
          <a:prstGeom prst="rect">
            <a:avLst/>
          </a:prstGeom>
          <a:solidFill>
            <a:srgbClr val="C9C3BA"/>
          </a:solidFill>
        </p:spPr>
        <p:txBody>
          <a:bodyPr wrap="square" lIns="0" tIns="210820" rIns="0" bIns="0" rtlCol="0" vert="horz">
            <a:spAutoFit/>
          </a:bodyPr>
          <a:lstStyle/>
          <a:p>
            <a:pPr marL="376555">
              <a:lnSpc>
                <a:spcPct val="100000"/>
              </a:lnSpc>
              <a:spcBef>
                <a:spcPts val="1660"/>
              </a:spcBef>
            </a:pPr>
            <a:r>
              <a:rPr dirty="0" sz="2850" spc="30">
                <a:latin typeface="Microsoft JhengHei UI"/>
                <a:cs typeface="Microsoft JhengHei UI"/>
              </a:rPr>
              <a:t>源地址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207550" y="4522770"/>
            <a:ext cx="5870575" cy="885190"/>
          </a:xfrm>
          <a:custGeom>
            <a:avLst/>
            <a:gdLst/>
            <a:ahLst/>
            <a:cxnLst/>
            <a:rect l="l" t="t" r="r" b="b"/>
            <a:pathLst>
              <a:path w="5870575" h="885189">
                <a:moveTo>
                  <a:pt x="0" y="885096"/>
                </a:moveTo>
                <a:lnTo>
                  <a:pt x="5870212" y="885096"/>
                </a:lnTo>
                <a:lnTo>
                  <a:pt x="5870212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1572537" y="4716608"/>
            <a:ext cx="11531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77343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数</a:t>
            </a:r>
            <a:r>
              <a:rPr dirty="0" sz="2850" spc="30">
                <a:latin typeface="Microsoft JhengHei UI"/>
                <a:cs typeface="Microsoft JhengHei UI"/>
              </a:rPr>
              <a:t>	</a:t>
            </a:r>
            <a:r>
              <a:rPr dirty="0" sz="2850" spc="30">
                <a:latin typeface="Microsoft JhengHei UI"/>
                <a:cs typeface="Microsoft JhengHei UI"/>
              </a:rPr>
              <a:t>据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074755" y="4522770"/>
            <a:ext cx="1711325" cy="885190"/>
          </a:xfrm>
          <a:custGeom>
            <a:avLst/>
            <a:gdLst/>
            <a:ahLst/>
            <a:cxnLst/>
            <a:rect l="l" t="t" r="r" b="b"/>
            <a:pathLst>
              <a:path w="1711325" h="885189">
                <a:moveTo>
                  <a:pt x="0" y="885096"/>
                </a:moveTo>
                <a:lnTo>
                  <a:pt x="1711321" y="885096"/>
                </a:lnTo>
                <a:lnTo>
                  <a:pt x="1711321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580676" y="4806136"/>
            <a:ext cx="743432" cy="335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077763" y="4709676"/>
            <a:ext cx="170624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85775">
              <a:lnSpc>
                <a:spcPct val="100000"/>
              </a:lnSpc>
              <a:spcBef>
                <a:spcPts val="135"/>
              </a:spcBef>
            </a:pP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FCS</a:t>
            </a:r>
            <a:endParaRPr sz="2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8021" y="2897590"/>
            <a:ext cx="5870575" cy="885190"/>
          </a:xfrm>
          <a:prstGeom prst="rect">
            <a:avLst/>
          </a:prstGeom>
          <a:solidFill>
            <a:srgbClr val="438F8B"/>
          </a:solidFill>
          <a:ln w="20941">
            <a:solidFill>
              <a:srgbClr val="000000"/>
            </a:solidFill>
          </a:ln>
        </p:spPr>
        <p:txBody>
          <a:bodyPr wrap="square" lIns="0" tIns="2108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60"/>
              </a:spcBef>
            </a:pP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数据报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81894" y="6147949"/>
            <a:ext cx="12720320" cy="885190"/>
          </a:xfrm>
          <a:custGeom>
            <a:avLst/>
            <a:gdLst/>
            <a:ahLst/>
            <a:cxnLst/>
            <a:rect l="l" t="t" r="r" b="b"/>
            <a:pathLst>
              <a:path w="12720319" h="885190">
                <a:moveTo>
                  <a:pt x="0" y="0"/>
                </a:moveTo>
                <a:lnTo>
                  <a:pt x="12720042" y="0"/>
                </a:lnTo>
                <a:lnTo>
                  <a:pt x="12720042" y="885096"/>
                </a:lnTo>
                <a:lnTo>
                  <a:pt x="0" y="8850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114171" y="6380530"/>
            <a:ext cx="126701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R="635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以太⽹</a:t>
            </a:r>
            <a:r>
              <a:rPr dirty="0" sz="2450" spc="5">
                <a:latin typeface="Arial"/>
                <a:cs typeface="Arial"/>
              </a:rPr>
              <a:t>MAC</a:t>
            </a:r>
            <a:r>
              <a:rPr dirty="0" sz="2450" spc="15"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9699" y="8126821"/>
            <a:ext cx="52362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10101010101010…10101010</a:t>
            </a:r>
            <a:endParaRPr sz="28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16139" y="8013211"/>
            <a:ext cx="1944370" cy="739775"/>
          </a:xfrm>
          <a:custGeom>
            <a:avLst/>
            <a:gdLst/>
            <a:ahLst/>
            <a:cxnLst/>
            <a:rect l="l" t="t" r="r" b="b"/>
            <a:pathLst>
              <a:path w="1944370" h="739775">
                <a:moveTo>
                  <a:pt x="0" y="0"/>
                </a:moveTo>
                <a:lnTo>
                  <a:pt x="1944041" y="0"/>
                </a:lnTo>
                <a:lnTo>
                  <a:pt x="1944041" y="739287"/>
                </a:lnTo>
                <a:lnTo>
                  <a:pt x="0" y="73928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538355" y="8126821"/>
            <a:ext cx="19119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135"/>
              </a:spcBef>
            </a:pPr>
            <a:r>
              <a:rPr dirty="0" sz="2850" spc="-35">
                <a:latin typeface="Arial"/>
                <a:cs typeface="Arial"/>
              </a:rPr>
              <a:t>101010</a:t>
            </a:r>
            <a:r>
              <a:rPr dirty="0" sz="2850" spc="-35">
                <a:solidFill>
                  <a:srgbClr val="FF2600"/>
                </a:solidFill>
                <a:latin typeface="Arial"/>
                <a:cs typeface="Arial"/>
              </a:rPr>
              <a:t>11</a:t>
            </a:r>
            <a:endParaRPr sz="28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8425" y="7034132"/>
            <a:ext cx="904875" cy="988060"/>
          </a:xfrm>
          <a:custGeom>
            <a:avLst/>
            <a:gdLst/>
            <a:ahLst/>
            <a:cxnLst/>
            <a:rect l="l" t="t" r="r" b="b"/>
            <a:pathLst>
              <a:path w="904875" h="988059">
                <a:moveTo>
                  <a:pt x="0" y="973792"/>
                </a:moveTo>
                <a:lnTo>
                  <a:pt x="889217" y="0"/>
                </a:lnTo>
                <a:lnTo>
                  <a:pt x="904681" y="14121"/>
                </a:lnTo>
                <a:lnTo>
                  <a:pt x="15464" y="987913"/>
                </a:lnTo>
                <a:lnTo>
                  <a:pt x="0" y="973792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77381" y="7030968"/>
            <a:ext cx="4364990" cy="984885"/>
          </a:xfrm>
          <a:custGeom>
            <a:avLst/>
            <a:gdLst/>
            <a:ahLst/>
            <a:cxnLst/>
            <a:rect l="l" t="t" r="r" b="b"/>
            <a:pathLst>
              <a:path w="4364990" h="984884">
                <a:moveTo>
                  <a:pt x="4360326" y="984319"/>
                </a:moveTo>
                <a:lnTo>
                  <a:pt x="0" y="20448"/>
                </a:lnTo>
                <a:lnTo>
                  <a:pt x="4520" y="0"/>
                </a:lnTo>
                <a:lnTo>
                  <a:pt x="4364847" y="963871"/>
                </a:lnTo>
                <a:lnTo>
                  <a:pt x="4360326" y="9843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609734" y="9014128"/>
            <a:ext cx="208533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同步码：</a:t>
            </a:r>
            <a:r>
              <a:rPr dirty="0" sz="2450" spc="5">
                <a:latin typeface="Arial"/>
                <a:cs typeface="Arial"/>
              </a:rPr>
              <a:t>7</a:t>
            </a:r>
            <a:r>
              <a:rPr dirty="0" sz="2450" spc="15"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21047" y="8797381"/>
            <a:ext cx="968375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帧开始 定界符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66277" y="8847756"/>
            <a:ext cx="0" cy="760730"/>
          </a:xfrm>
          <a:custGeom>
            <a:avLst/>
            <a:gdLst/>
            <a:ahLst/>
            <a:cxnLst/>
            <a:rect l="l" t="t" r="r" b="b"/>
            <a:pathLst>
              <a:path w="0" h="760729">
                <a:moveTo>
                  <a:pt x="0" y="76022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20836" y="8847756"/>
            <a:ext cx="0" cy="760730"/>
          </a:xfrm>
          <a:custGeom>
            <a:avLst/>
            <a:gdLst/>
            <a:ahLst/>
            <a:cxnLst/>
            <a:rect l="l" t="t" r="r" b="b"/>
            <a:pathLst>
              <a:path w="0" h="760729">
                <a:moveTo>
                  <a:pt x="0" y="76022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854277" y="4350725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89">
                <a:moveTo>
                  <a:pt x="597699" y="0"/>
                </a:moveTo>
                <a:lnTo>
                  <a:pt x="0" y="0"/>
                </a:lnTo>
                <a:lnTo>
                  <a:pt x="298849" y="504012"/>
                </a:lnTo>
                <a:lnTo>
                  <a:pt x="597699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999121" y="3794560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143066" y="5958816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89">
                <a:moveTo>
                  <a:pt x="597694" y="0"/>
                </a:moveTo>
                <a:lnTo>
                  <a:pt x="0" y="0"/>
                </a:lnTo>
                <a:lnTo>
                  <a:pt x="298849" y="504012"/>
                </a:lnTo>
                <a:lnTo>
                  <a:pt x="597694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287906" y="5402652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2897839" y="3980215"/>
            <a:ext cx="13881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r>
              <a:rPr dirty="0" sz="2450" spc="0">
                <a:latin typeface="Arial"/>
                <a:cs typeface="Arial"/>
              </a:rPr>
              <a:t>6</a:t>
            </a:r>
            <a:r>
              <a:rPr dirty="0" sz="2450" spc="15">
                <a:latin typeface="Microsoft JhengHei UI"/>
                <a:cs typeface="Microsoft JhengHei UI"/>
              </a:rPr>
              <a:t>〜</a:t>
            </a:r>
            <a:r>
              <a:rPr dirty="0" sz="2450" spc="5">
                <a:latin typeface="Arial"/>
                <a:cs typeface="Arial"/>
              </a:rPr>
              <a:t>1500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60630" y="3973428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10778" y="3973428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80554" y="3973428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932385" y="3973428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94686" y="2637584"/>
            <a:ext cx="0" cy="3571240"/>
          </a:xfrm>
          <a:custGeom>
            <a:avLst/>
            <a:gdLst/>
            <a:ahLst/>
            <a:cxnLst/>
            <a:rect l="l" t="t" r="r" b="b"/>
            <a:pathLst>
              <a:path w="0" h="3571240">
                <a:moveTo>
                  <a:pt x="0" y="3570836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347716" y="3974979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51668" y="4751577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04851" y="5420462"/>
            <a:ext cx="1835150" cy="951230"/>
          </a:xfrm>
          <a:custGeom>
            <a:avLst/>
            <a:gdLst/>
            <a:ahLst/>
            <a:cxnLst/>
            <a:rect l="l" t="t" r="r" b="b"/>
            <a:pathLst>
              <a:path w="1835150" h="951229">
                <a:moveTo>
                  <a:pt x="1132819" y="0"/>
                </a:moveTo>
                <a:lnTo>
                  <a:pt x="52354" y="0"/>
                </a:lnTo>
                <a:lnTo>
                  <a:pt x="31975" y="4114"/>
                </a:lnTo>
                <a:lnTo>
                  <a:pt x="15334" y="15334"/>
                </a:lnTo>
                <a:lnTo>
                  <a:pt x="4114" y="31975"/>
                </a:lnTo>
                <a:lnTo>
                  <a:pt x="0" y="52354"/>
                </a:lnTo>
                <a:lnTo>
                  <a:pt x="0" y="671117"/>
                </a:lnTo>
                <a:lnTo>
                  <a:pt x="4114" y="691496"/>
                </a:lnTo>
                <a:lnTo>
                  <a:pt x="15334" y="708137"/>
                </a:lnTo>
                <a:lnTo>
                  <a:pt x="31975" y="719357"/>
                </a:lnTo>
                <a:lnTo>
                  <a:pt x="52354" y="723472"/>
                </a:lnTo>
                <a:lnTo>
                  <a:pt x="869410" y="723472"/>
                </a:lnTo>
                <a:lnTo>
                  <a:pt x="1835022" y="950887"/>
                </a:lnTo>
                <a:lnTo>
                  <a:pt x="1185173" y="572626"/>
                </a:lnTo>
                <a:lnTo>
                  <a:pt x="1185173" y="52354"/>
                </a:lnTo>
                <a:lnTo>
                  <a:pt x="1181059" y="31975"/>
                </a:lnTo>
                <a:lnTo>
                  <a:pt x="1169839" y="15334"/>
                </a:lnTo>
                <a:lnTo>
                  <a:pt x="1153197" y="4114"/>
                </a:lnTo>
                <a:lnTo>
                  <a:pt x="1132819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170611" y="5570542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插⼊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598825" y="715916"/>
            <a:ext cx="10906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</a:t>
            </a:r>
            <a:r>
              <a:rPr dirty="0" spc="110"/>
              <a:t> </a:t>
            </a:r>
            <a:r>
              <a:rPr dirty="0" spc="5">
                <a:latin typeface="Arial"/>
                <a:cs typeface="Arial"/>
              </a:rPr>
              <a:t>V2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的</a:t>
            </a:r>
            <a:r>
              <a:rPr dirty="0" spc="110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帧格式（语法、语义）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660365" y="909172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584904" y="909172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509451" y="909172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595628" y="909172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230394" y="9103647"/>
            <a:ext cx="16668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不超过</a:t>
            </a:r>
            <a:r>
              <a:rPr dirty="0" sz="2450" spc="5">
                <a:latin typeface="Arial"/>
                <a:cs typeface="Arial"/>
              </a:rPr>
              <a:t>1500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331641" y="909172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8417816" y="909172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9292911" y="7847928"/>
          <a:ext cx="9697720" cy="107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4560"/>
                <a:gridCol w="924560"/>
                <a:gridCol w="924559"/>
                <a:gridCol w="1247775"/>
                <a:gridCol w="3488054"/>
                <a:gridCol w="1247775"/>
                <a:gridCol w="924559"/>
              </a:tblGrid>
              <a:tr h="1061085">
                <a:tc>
                  <a:txBody>
                    <a:bodyPr/>
                    <a:lstStyle/>
                    <a:p>
                      <a:pPr marL="274955" marR="257175" indent="95885">
                        <a:lnSpc>
                          <a:spcPts val="2800"/>
                        </a:lnSpc>
                        <a:spcBef>
                          <a:spcPts val="131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F 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7E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marL="275590" marR="257175" indent="95250">
                        <a:lnSpc>
                          <a:spcPts val="2800"/>
                        </a:lnSpc>
                        <a:spcBef>
                          <a:spcPts val="1315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A  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FF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marL="292735" marR="274320" indent="60960">
                        <a:lnSpc>
                          <a:spcPts val="2800"/>
                        </a:lnSpc>
                        <a:spcBef>
                          <a:spcPts val="1315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C 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03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260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协议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30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 marL="1120775">
                        <a:lnSpc>
                          <a:spcPct val="100000"/>
                        </a:lnSpc>
                        <a:spcBef>
                          <a:spcPts val="260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信息部分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330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ED4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314960">
                        <a:lnSpc>
                          <a:spcPct val="100000"/>
                        </a:lnSpc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FCS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marL="274955" marR="256540" indent="95885">
                        <a:lnSpc>
                          <a:spcPts val="2800"/>
                        </a:lnSpc>
                        <a:spcBef>
                          <a:spcPts val="131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F 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7E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C3B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3212" y="8094638"/>
            <a:ext cx="10496550" cy="1315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类型字段⽤来标志上⼀层使⽤的是什么协议，以便把收到 </a:t>
            </a:r>
            <a:r>
              <a:rPr dirty="0" sz="3300" spc="-5">
                <a:latin typeface="Microsoft JhengHei UI"/>
                <a:cs typeface="Microsoft JhengHei UI"/>
              </a:rPr>
              <a:t>的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MAC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帧的数据上交给上⼀层的这个协议。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52236" y="6049924"/>
            <a:ext cx="15317469" cy="63500"/>
          </a:xfrm>
          <a:custGeom>
            <a:avLst/>
            <a:gdLst/>
            <a:ahLst/>
            <a:cxnLst/>
            <a:rect l="l" t="t" r="r" b="b"/>
            <a:pathLst>
              <a:path w="15317469" h="63500">
                <a:moveTo>
                  <a:pt x="0" y="63375"/>
                </a:moveTo>
                <a:lnTo>
                  <a:pt x="15317096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2236" y="6108282"/>
            <a:ext cx="15317469" cy="63500"/>
          </a:xfrm>
          <a:custGeom>
            <a:avLst/>
            <a:gdLst/>
            <a:ahLst/>
            <a:cxnLst/>
            <a:rect l="l" t="t" r="r" b="b"/>
            <a:pathLst>
              <a:path w="15317469" h="63500">
                <a:moveTo>
                  <a:pt x="0" y="63375"/>
                </a:moveTo>
                <a:lnTo>
                  <a:pt x="15317096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56153" y="4853474"/>
            <a:ext cx="1868805" cy="885190"/>
          </a:xfrm>
          <a:custGeom>
            <a:avLst/>
            <a:gdLst/>
            <a:ahLst/>
            <a:cxnLst/>
            <a:rect l="l" t="t" r="r" b="b"/>
            <a:pathLst>
              <a:path w="1868804" h="885189">
                <a:moveTo>
                  <a:pt x="0" y="885096"/>
                </a:moveTo>
                <a:lnTo>
                  <a:pt x="1868631" y="885096"/>
                </a:lnTo>
                <a:lnTo>
                  <a:pt x="1868631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68788" y="5047312"/>
            <a:ext cx="185864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88595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⽬的地址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98947" y="4853474"/>
            <a:ext cx="1396365" cy="885190"/>
          </a:xfrm>
          <a:custGeom>
            <a:avLst/>
            <a:gdLst/>
            <a:ahLst/>
            <a:cxnLst/>
            <a:rect l="l" t="t" r="r" b="b"/>
            <a:pathLst>
              <a:path w="1396365" h="885189">
                <a:moveTo>
                  <a:pt x="0" y="885096"/>
                </a:moveTo>
                <a:lnTo>
                  <a:pt x="1396044" y="885096"/>
                </a:lnTo>
                <a:lnTo>
                  <a:pt x="1396044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27332" y="4853474"/>
            <a:ext cx="1868805" cy="885190"/>
          </a:xfrm>
          <a:custGeom>
            <a:avLst/>
            <a:gdLst/>
            <a:ahLst/>
            <a:cxnLst/>
            <a:rect l="l" t="t" r="r" b="b"/>
            <a:pathLst>
              <a:path w="1868804" h="885189">
                <a:moveTo>
                  <a:pt x="0" y="885096"/>
                </a:moveTo>
                <a:lnTo>
                  <a:pt x="1868631" y="885096"/>
                </a:lnTo>
                <a:lnTo>
                  <a:pt x="1868631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27332" y="5047312"/>
            <a:ext cx="32677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4175">
              <a:lnSpc>
                <a:spcPct val="100000"/>
              </a:lnSpc>
              <a:spcBef>
                <a:spcPts val="135"/>
              </a:spcBef>
              <a:tabLst>
                <a:tab pos="2202815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源地址	</a:t>
            </a: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类型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86886" y="4853474"/>
            <a:ext cx="5870575" cy="885190"/>
          </a:xfrm>
          <a:custGeom>
            <a:avLst/>
            <a:gdLst/>
            <a:ahLst/>
            <a:cxnLst/>
            <a:rect l="l" t="t" r="r" b="b"/>
            <a:pathLst>
              <a:path w="5870575" h="885189">
                <a:moveTo>
                  <a:pt x="0" y="885096"/>
                </a:moveTo>
                <a:lnTo>
                  <a:pt x="5870212" y="885096"/>
                </a:lnTo>
                <a:lnTo>
                  <a:pt x="5870212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151869" y="5047312"/>
            <a:ext cx="11531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77343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数</a:t>
            </a:r>
            <a:r>
              <a:rPr dirty="0" sz="2850" spc="30">
                <a:latin typeface="Microsoft JhengHei UI"/>
                <a:cs typeface="Microsoft JhengHei UI"/>
              </a:rPr>
              <a:t>	</a:t>
            </a:r>
            <a:r>
              <a:rPr dirty="0" sz="2850" spc="30">
                <a:latin typeface="Microsoft JhengHei UI"/>
                <a:cs typeface="Microsoft JhengHei UI"/>
              </a:rPr>
              <a:t>据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57099" y="4853474"/>
            <a:ext cx="1696085" cy="885190"/>
          </a:xfrm>
          <a:prstGeom prst="rect">
            <a:avLst/>
          </a:prstGeom>
          <a:solidFill>
            <a:srgbClr val="6C7C4E"/>
          </a:solidFill>
        </p:spPr>
        <p:txBody>
          <a:bodyPr wrap="square" lIns="0" tIns="203835" rIns="0" bIns="0" rtlCol="0" vert="horz">
            <a:spAutoFit/>
          </a:bodyPr>
          <a:lstStyle/>
          <a:p>
            <a:pPr marL="485775">
              <a:lnSpc>
                <a:spcPct val="100000"/>
              </a:lnSpc>
              <a:spcBef>
                <a:spcPts val="1605"/>
              </a:spcBef>
            </a:pPr>
            <a:r>
              <a:rPr dirty="0" sz="2850" spc="10">
                <a:solidFill>
                  <a:srgbClr val="FFFFFF"/>
                </a:solidFill>
                <a:latin typeface="Arial"/>
                <a:cs typeface="Arial"/>
              </a:rPr>
              <a:t>FCS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50761" y="6478654"/>
            <a:ext cx="12720320" cy="885190"/>
          </a:xfrm>
          <a:custGeom>
            <a:avLst/>
            <a:gdLst/>
            <a:ahLst/>
            <a:cxnLst/>
            <a:rect l="l" t="t" r="r" b="b"/>
            <a:pathLst>
              <a:path w="12720319" h="885190">
                <a:moveTo>
                  <a:pt x="0" y="0"/>
                </a:moveTo>
                <a:lnTo>
                  <a:pt x="12720042" y="0"/>
                </a:lnTo>
                <a:lnTo>
                  <a:pt x="12720042" y="885096"/>
                </a:lnTo>
                <a:lnTo>
                  <a:pt x="0" y="8850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668788" y="6711235"/>
            <a:ext cx="126841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212121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2450" spc="5">
                <a:solidFill>
                  <a:srgbClr val="212121"/>
                </a:solidFill>
                <a:latin typeface="Arial"/>
                <a:cs typeface="Arial"/>
              </a:rPr>
              <a:t>MAC</a:t>
            </a:r>
            <a:r>
              <a:rPr dirty="0" sz="2450" spc="15">
                <a:solidFill>
                  <a:srgbClr val="212121"/>
                </a:solidFill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66700" y="4310919"/>
            <a:ext cx="13881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212121"/>
                </a:solidFill>
                <a:latin typeface="Arial"/>
                <a:cs typeface="Arial"/>
              </a:rPr>
              <a:t>4</a:t>
            </a:r>
            <a:r>
              <a:rPr dirty="0" sz="2450" spc="0">
                <a:solidFill>
                  <a:srgbClr val="212121"/>
                </a:solidFill>
                <a:latin typeface="Arial"/>
                <a:cs typeface="Arial"/>
              </a:rPr>
              <a:t>6</a:t>
            </a:r>
            <a:r>
              <a:rPr dirty="0" sz="2450" spc="15">
                <a:solidFill>
                  <a:srgbClr val="212121"/>
                </a:solidFill>
                <a:latin typeface="Microsoft JhengHei UI"/>
                <a:cs typeface="Microsoft JhengHei UI"/>
              </a:rPr>
              <a:t>〜</a:t>
            </a:r>
            <a:r>
              <a:rPr dirty="0" sz="2450" spc="5">
                <a:solidFill>
                  <a:srgbClr val="212121"/>
                </a:solidFill>
                <a:latin typeface="Arial"/>
                <a:cs typeface="Arial"/>
              </a:rPr>
              <a:t>1500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9496" y="430413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212121"/>
                </a:solidFill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9645" y="430413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212121"/>
                </a:solidFill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9420" y="430413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212121"/>
                </a:solidFill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01256" y="4304132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212121"/>
                </a:solidFill>
                <a:latin typeface="Arial"/>
                <a:cs typeface="Arial"/>
              </a:rPr>
              <a:t>4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082" y="3374690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3164435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368486" y="3374690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3164436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916582" y="4305683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212121"/>
                </a:solidFill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20534" y="5082280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212121"/>
                </a:solidFill>
                <a:latin typeface="Arial"/>
                <a:cs typeface="Arial"/>
              </a:rPr>
              <a:t>MA</a:t>
            </a:r>
            <a:r>
              <a:rPr dirty="0" sz="2450" spc="1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dirty="0" sz="2450" spc="15">
                <a:solidFill>
                  <a:srgbClr val="212121"/>
                </a:solidFill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352780" y="4451363"/>
            <a:ext cx="1399540" cy="0"/>
          </a:xfrm>
          <a:custGeom>
            <a:avLst/>
            <a:gdLst/>
            <a:ahLst/>
            <a:cxnLst/>
            <a:rect l="l" t="t" r="r" b="b"/>
            <a:pathLst>
              <a:path w="1399540" h="0">
                <a:moveTo>
                  <a:pt x="0" y="0"/>
                </a:moveTo>
                <a:lnTo>
                  <a:pt x="1399088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6717911" y="3457101"/>
            <a:ext cx="636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dirty="0" sz="2450" spc="10">
                <a:solidFill>
                  <a:srgbClr val="212121"/>
                </a:solidFill>
                <a:latin typeface="Arial"/>
                <a:cs typeface="Arial"/>
              </a:rPr>
              <a:t>P</a:t>
            </a:r>
            <a:r>
              <a:rPr dirty="0" sz="2450" spc="15">
                <a:solidFill>
                  <a:srgbClr val="212121"/>
                </a:solidFill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475991" y="5082280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212121"/>
                </a:solidFill>
                <a:latin typeface="Arial"/>
                <a:cs typeface="Arial"/>
              </a:rPr>
              <a:t>MA</a:t>
            </a:r>
            <a:r>
              <a:rPr dirty="0" sz="2450" spc="1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dirty="0" sz="2450" spc="15">
                <a:solidFill>
                  <a:srgbClr val="212121"/>
                </a:solidFill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475991" y="6707460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212121"/>
                </a:solidFill>
                <a:latin typeface="Microsoft JhengHei UI"/>
                <a:cs typeface="Microsoft JhengHei UI"/>
              </a:rPr>
              <a:t>物理层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75159" y="3371993"/>
            <a:ext cx="3095625" cy="1737995"/>
          </a:xfrm>
          <a:custGeom>
            <a:avLst/>
            <a:gdLst/>
            <a:ahLst/>
            <a:cxnLst/>
            <a:rect l="l" t="t" r="r" b="b"/>
            <a:pathLst>
              <a:path w="3095625" h="1737995">
                <a:moveTo>
                  <a:pt x="2688726" y="0"/>
                </a:moveTo>
                <a:lnTo>
                  <a:pt x="52354" y="0"/>
                </a:lnTo>
                <a:lnTo>
                  <a:pt x="31975" y="4114"/>
                </a:lnTo>
                <a:lnTo>
                  <a:pt x="15334" y="15334"/>
                </a:lnTo>
                <a:lnTo>
                  <a:pt x="4114" y="31975"/>
                </a:lnTo>
                <a:lnTo>
                  <a:pt x="0" y="52354"/>
                </a:lnTo>
                <a:lnTo>
                  <a:pt x="0" y="665883"/>
                </a:lnTo>
                <a:lnTo>
                  <a:pt x="4114" y="686261"/>
                </a:lnTo>
                <a:lnTo>
                  <a:pt x="15334" y="702903"/>
                </a:lnTo>
                <a:lnTo>
                  <a:pt x="31975" y="714123"/>
                </a:lnTo>
                <a:lnTo>
                  <a:pt x="52354" y="718237"/>
                </a:lnTo>
                <a:lnTo>
                  <a:pt x="2592852" y="718237"/>
                </a:lnTo>
                <a:lnTo>
                  <a:pt x="3095455" y="1737512"/>
                </a:lnTo>
                <a:lnTo>
                  <a:pt x="2741080" y="442722"/>
                </a:lnTo>
                <a:lnTo>
                  <a:pt x="2741080" y="52354"/>
                </a:lnTo>
                <a:lnTo>
                  <a:pt x="2736966" y="31975"/>
                </a:lnTo>
                <a:lnTo>
                  <a:pt x="2725746" y="15334"/>
                </a:lnTo>
                <a:lnTo>
                  <a:pt x="2709105" y="4114"/>
                </a:lnTo>
                <a:lnTo>
                  <a:pt x="2688726" y="0"/>
                </a:lnTo>
                <a:close/>
              </a:path>
            </a:pathLst>
          </a:custGeom>
          <a:solidFill>
            <a:srgbClr val="1767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303268" y="3512625"/>
            <a:ext cx="208533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类型字段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89321" y="3228031"/>
            <a:ext cx="5870575" cy="885190"/>
          </a:xfrm>
          <a:prstGeom prst="rect">
            <a:avLst/>
          </a:prstGeom>
          <a:solidFill>
            <a:srgbClr val="438F8B"/>
          </a:solidFill>
          <a:ln w="20941">
            <a:solidFill>
              <a:srgbClr val="000000"/>
            </a:solidFill>
          </a:ln>
        </p:spPr>
        <p:txBody>
          <a:bodyPr wrap="square" lIns="0" tIns="2108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60"/>
              </a:spcBef>
            </a:pP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数据报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425578" y="4681166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89">
                <a:moveTo>
                  <a:pt x="597699" y="0"/>
                </a:moveTo>
                <a:lnTo>
                  <a:pt x="0" y="0"/>
                </a:lnTo>
                <a:lnTo>
                  <a:pt x="298849" y="504012"/>
                </a:lnTo>
                <a:lnTo>
                  <a:pt x="597699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570422" y="4125001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14368" y="6289257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90">
                <a:moveTo>
                  <a:pt x="597698" y="0"/>
                </a:moveTo>
                <a:lnTo>
                  <a:pt x="0" y="0"/>
                </a:lnTo>
                <a:lnTo>
                  <a:pt x="298848" y="504013"/>
                </a:lnTo>
                <a:lnTo>
                  <a:pt x="597698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859206" y="5733093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598825" y="715916"/>
            <a:ext cx="10906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</a:t>
            </a:r>
            <a:r>
              <a:rPr dirty="0" spc="110"/>
              <a:t> </a:t>
            </a:r>
            <a:r>
              <a:rPr dirty="0" spc="5">
                <a:latin typeface="Arial"/>
                <a:cs typeface="Arial"/>
              </a:rPr>
              <a:t>V2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的</a:t>
            </a:r>
            <a:r>
              <a:rPr dirty="0" spc="110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帧格式（语法、语义）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4094" y="6509941"/>
            <a:ext cx="7202170" cy="1120140"/>
          </a:xfrm>
          <a:custGeom>
            <a:avLst/>
            <a:gdLst/>
            <a:ahLst/>
            <a:cxnLst/>
            <a:rect l="l" t="t" r="r" b="b"/>
            <a:pathLst>
              <a:path w="7202169" h="1120140">
                <a:moveTo>
                  <a:pt x="7201908" y="0"/>
                </a:moveTo>
                <a:lnTo>
                  <a:pt x="0" y="9269"/>
                </a:lnTo>
                <a:lnTo>
                  <a:pt x="2024642" y="1108957"/>
                </a:lnTo>
                <a:lnTo>
                  <a:pt x="3428295" y="1119919"/>
                </a:lnTo>
                <a:lnTo>
                  <a:pt x="7201908" y="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04094" y="6509941"/>
            <a:ext cx="7202170" cy="1120140"/>
          </a:xfrm>
          <a:custGeom>
            <a:avLst/>
            <a:gdLst/>
            <a:ahLst/>
            <a:cxnLst/>
            <a:rect l="l" t="t" r="r" b="b"/>
            <a:pathLst>
              <a:path w="7202169" h="1120140">
                <a:moveTo>
                  <a:pt x="2024644" y="1108957"/>
                </a:moveTo>
                <a:lnTo>
                  <a:pt x="0" y="9269"/>
                </a:lnTo>
                <a:lnTo>
                  <a:pt x="7201908" y="0"/>
                </a:lnTo>
                <a:lnTo>
                  <a:pt x="3428299" y="1119919"/>
                </a:lnTo>
                <a:lnTo>
                  <a:pt x="2024644" y="1108957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19315" y="2440675"/>
            <a:ext cx="8374673" cy="4506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17208" y="2817627"/>
            <a:ext cx="7579359" cy="3711575"/>
          </a:xfrm>
          <a:custGeom>
            <a:avLst/>
            <a:gdLst/>
            <a:ahLst/>
            <a:cxnLst/>
            <a:rect l="l" t="t" r="r" b="b"/>
            <a:pathLst>
              <a:path w="7579359" h="3711575">
                <a:moveTo>
                  <a:pt x="7369465" y="0"/>
                </a:moveTo>
                <a:lnTo>
                  <a:pt x="209423" y="0"/>
                </a:lnTo>
                <a:lnTo>
                  <a:pt x="167749" y="160"/>
                </a:lnTo>
                <a:lnTo>
                  <a:pt x="107446" y="4329"/>
                </a:lnTo>
                <a:lnTo>
                  <a:pt x="61462" y="22635"/>
                </a:lnTo>
                <a:lnTo>
                  <a:pt x="22634" y="61463"/>
                </a:lnTo>
                <a:lnTo>
                  <a:pt x="4329" y="107447"/>
                </a:lnTo>
                <a:lnTo>
                  <a:pt x="160" y="167749"/>
                </a:lnTo>
                <a:lnTo>
                  <a:pt x="0" y="209423"/>
                </a:lnTo>
                <a:lnTo>
                  <a:pt x="0" y="3501518"/>
                </a:lnTo>
                <a:lnTo>
                  <a:pt x="160" y="3543192"/>
                </a:lnTo>
                <a:lnTo>
                  <a:pt x="4329" y="3603495"/>
                </a:lnTo>
                <a:lnTo>
                  <a:pt x="22634" y="3649479"/>
                </a:lnTo>
                <a:lnTo>
                  <a:pt x="61462" y="3688306"/>
                </a:lnTo>
                <a:lnTo>
                  <a:pt x="107446" y="3706611"/>
                </a:lnTo>
                <a:lnTo>
                  <a:pt x="167749" y="3710781"/>
                </a:lnTo>
                <a:lnTo>
                  <a:pt x="209423" y="3710941"/>
                </a:lnTo>
                <a:lnTo>
                  <a:pt x="7369465" y="3710941"/>
                </a:lnTo>
                <a:lnTo>
                  <a:pt x="7411138" y="3710781"/>
                </a:lnTo>
                <a:lnTo>
                  <a:pt x="7471438" y="3706611"/>
                </a:lnTo>
                <a:lnTo>
                  <a:pt x="7517421" y="3688306"/>
                </a:lnTo>
                <a:lnTo>
                  <a:pt x="7556248" y="3649479"/>
                </a:lnTo>
                <a:lnTo>
                  <a:pt x="7574554" y="3603495"/>
                </a:lnTo>
                <a:lnTo>
                  <a:pt x="7578723" y="3543192"/>
                </a:lnTo>
                <a:lnTo>
                  <a:pt x="7578883" y="3501518"/>
                </a:lnTo>
                <a:lnTo>
                  <a:pt x="7578883" y="209423"/>
                </a:lnTo>
                <a:lnTo>
                  <a:pt x="7578723" y="167749"/>
                </a:lnTo>
                <a:lnTo>
                  <a:pt x="7574554" y="107447"/>
                </a:lnTo>
                <a:lnTo>
                  <a:pt x="7556248" y="61463"/>
                </a:lnTo>
                <a:lnTo>
                  <a:pt x="7517421" y="22635"/>
                </a:lnTo>
                <a:lnTo>
                  <a:pt x="7471438" y="4329"/>
                </a:lnTo>
                <a:lnTo>
                  <a:pt x="7411138" y="160"/>
                </a:lnTo>
                <a:lnTo>
                  <a:pt x="73694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17208" y="2817627"/>
            <a:ext cx="7579359" cy="3711575"/>
          </a:xfrm>
          <a:custGeom>
            <a:avLst/>
            <a:gdLst/>
            <a:ahLst/>
            <a:cxnLst/>
            <a:rect l="l" t="t" r="r" b="b"/>
            <a:pathLst>
              <a:path w="7579359" h="3711575">
                <a:moveTo>
                  <a:pt x="209423" y="0"/>
                </a:moveTo>
                <a:lnTo>
                  <a:pt x="7369462" y="0"/>
                </a:lnTo>
                <a:lnTo>
                  <a:pt x="7411136" y="160"/>
                </a:lnTo>
                <a:lnTo>
                  <a:pt x="7471439" y="4329"/>
                </a:lnTo>
                <a:lnTo>
                  <a:pt x="7517423" y="22634"/>
                </a:lnTo>
                <a:lnTo>
                  <a:pt x="7556250" y="61462"/>
                </a:lnTo>
                <a:lnTo>
                  <a:pt x="7574556" y="107446"/>
                </a:lnTo>
                <a:lnTo>
                  <a:pt x="7578726" y="167749"/>
                </a:lnTo>
                <a:lnTo>
                  <a:pt x="7578886" y="209423"/>
                </a:lnTo>
                <a:lnTo>
                  <a:pt x="7578886" y="3501517"/>
                </a:lnTo>
                <a:lnTo>
                  <a:pt x="7578726" y="3543192"/>
                </a:lnTo>
                <a:lnTo>
                  <a:pt x="7574556" y="3603495"/>
                </a:lnTo>
                <a:lnTo>
                  <a:pt x="7556250" y="3649478"/>
                </a:lnTo>
                <a:lnTo>
                  <a:pt x="7517423" y="3688306"/>
                </a:lnTo>
                <a:lnTo>
                  <a:pt x="7471439" y="3706611"/>
                </a:lnTo>
                <a:lnTo>
                  <a:pt x="7411136" y="3710781"/>
                </a:lnTo>
                <a:lnTo>
                  <a:pt x="7369462" y="3710941"/>
                </a:lnTo>
                <a:lnTo>
                  <a:pt x="209423" y="3710941"/>
                </a:lnTo>
                <a:lnTo>
                  <a:pt x="167749" y="3710781"/>
                </a:lnTo>
                <a:lnTo>
                  <a:pt x="107446" y="3706611"/>
                </a:lnTo>
                <a:lnTo>
                  <a:pt x="61462" y="3688306"/>
                </a:lnTo>
                <a:lnTo>
                  <a:pt x="22634" y="3649478"/>
                </a:lnTo>
                <a:lnTo>
                  <a:pt x="4329" y="3603495"/>
                </a:lnTo>
                <a:lnTo>
                  <a:pt x="160" y="3543192"/>
                </a:lnTo>
                <a:lnTo>
                  <a:pt x="0" y="3501517"/>
                </a:lnTo>
                <a:lnTo>
                  <a:pt x="0" y="209423"/>
                </a:lnTo>
                <a:lnTo>
                  <a:pt x="160" y="167749"/>
                </a:lnTo>
                <a:lnTo>
                  <a:pt x="4329" y="107446"/>
                </a:lnTo>
                <a:lnTo>
                  <a:pt x="22634" y="61462"/>
                </a:lnTo>
                <a:lnTo>
                  <a:pt x="61462" y="22634"/>
                </a:lnTo>
                <a:lnTo>
                  <a:pt x="107446" y="4329"/>
                </a:lnTo>
                <a:lnTo>
                  <a:pt x="167749" y="160"/>
                </a:lnTo>
                <a:lnTo>
                  <a:pt x="20942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226123" y="2954821"/>
            <a:ext cx="881380" cy="1107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4500"/>
              </a:lnSpc>
              <a:spcBef>
                <a:spcPts val="90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IPv4:  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ARP: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72113" y="2954821"/>
            <a:ext cx="1248410" cy="110744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850" spc="10">
                <a:latin typeface="Arial"/>
                <a:cs typeface="Arial"/>
              </a:rPr>
              <a:t>0x0800</a:t>
            </a:r>
            <a:endParaRPr sz="28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840"/>
              </a:spcBef>
            </a:pPr>
            <a:r>
              <a:rPr dirty="0" sz="2850" spc="10">
                <a:latin typeface="Arial"/>
                <a:cs typeface="Arial"/>
              </a:rPr>
              <a:t>0x0806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26123" y="4036601"/>
            <a:ext cx="3632200" cy="2189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85725">
              <a:lnSpc>
                <a:spcPct val="124500"/>
              </a:lnSpc>
              <a:spcBef>
                <a:spcPts val="90"/>
              </a:spcBef>
              <a:tabLst>
                <a:tab pos="1417955" algn="l"/>
                <a:tab pos="1499235" algn="l"/>
                <a:tab pos="2334895" algn="l"/>
              </a:tabLst>
            </a:pP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PPPoE:		</a:t>
            </a:r>
            <a:r>
              <a:rPr dirty="0" sz="2850" spc="10">
                <a:latin typeface="Arial"/>
                <a:cs typeface="Arial"/>
              </a:rPr>
              <a:t>0x8864  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802.1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Q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tag: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0x8100 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IPV6:	</a:t>
            </a:r>
            <a:r>
              <a:rPr dirty="0" sz="2850" spc="15">
                <a:latin typeface="Arial"/>
                <a:cs typeface="Arial"/>
              </a:rPr>
              <a:t>0x86DD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2416175" algn="l"/>
              </a:tabLst>
            </a:pPr>
            <a:r>
              <a:rPr dirty="0" sz="2850" spc="20">
                <a:solidFill>
                  <a:srgbClr val="FF2600"/>
                </a:solidFill>
                <a:latin typeface="Arial"/>
                <a:cs typeface="Arial"/>
              </a:rPr>
              <a:t>MP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LS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Label:</a:t>
            </a:r>
            <a:r>
              <a:rPr dirty="0" sz="2850">
                <a:solidFill>
                  <a:srgbClr val="FF2600"/>
                </a:solidFill>
                <a:latin typeface="Arial"/>
                <a:cs typeface="Arial"/>
              </a:rPr>
              <a:t>	</a:t>
            </a:r>
            <a:r>
              <a:rPr dirty="0" sz="2850" spc="10">
                <a:latin typeface="Arial"/>
                <a:cs typeface="Arial"/>
              </a:rPr>
              <a:t>0x8847</a:t>
            </a:r>
            <a:endParaRPr sz="285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793958" y="7616302"/>
          <a:ext cx="12688570" cy="885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345"/>
                <a:gridCol w="1868805"/>
                <a:gridCol w="1377950"/>
                <a:gridCol w="5861684"/>
                <a:gridCol w="1708150"/>
              </a:tblGrid>
              <a:tr h="884555"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⽬的地址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48285">
                    <a:solidFill>
                      <a:srgbClr val="6C7C4E"/>
                    </a:solidFill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源地址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48285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类型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48285">
                    <a:solidFill>
                      <a:srgbClr val="6C7C4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5"/>
                        </a:spcBef>
                        <a:tabLst>
                          <a:tab pos="662940" algn="l"/>
                        </a:tabLst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数	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48285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marL="538480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dirty="0" sz="24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FCS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36220">
                    <a:solidFill>
                      <a:srgbClr val="6C7C4E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987056" y="715916"/>
            <a:ext cx="41300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常⽤协议类型值</a:t>
            </a:r>
          </a:p>
        </p:txBody>
      </p:sp>
      <p:sp>
        <p:nvSpPr>
          <p:cNvPr id="13" name="object 1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00143" y="2496897"/>
            <a:ext cx="412115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常⽤协议类型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⽆效的帧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帧间间隔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帧的发送与接收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3510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2714625"/>
          </a:xfrm>
          <a:custGeom>
            <a:avLst/>
            <a:gdLst/>
            <a:ahLst/>
            <a:cxnLst/>
            <a:rect l="l" t="t" r="r" b="b"/>
            <a:pathLst>
              <a:path w="12963525" h="27146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456119"/>
                </a:lnTo>
                <a:lnTo>
                  <a:pt x="197" y="2507489"/>
                </a:lnTo>
                <a:lnTo>
                  <a:pt x="1581" y="2548916"/>
                </a:lnTo>
                <a:lnTo>
                  <a:pt x="12649" y="2607625"/>
                </a:lnTo>
                <a:lnTo>
                  <a:pt x="49226" y="2665038"/>
                </a:lnTo>
                <a:lnTo>
                  <a:pt x="106640" y="2701615"/>
                </a:lnTo>
                <a:lnTo>
                  <a:pt x="165348" y="2712683"/>
                </a:lnTo>
                <a:lnTo>
                  <a:pt x="206776" y="2714067"/>
                </a:lnTo>
                <a:lnTo>
                  <a:pt x="258146" y="2714264"/>
                </a:lnTo>
                <a:lnTo>
                  <a:pt x="12705299" y="2714264"/>
                </a:lnTo>
                <a:lnTo>
                  <a:pt x="12756671" y="2714067"/>
                </a:lnTo>
                <a:lnTo>
                  <a:pt x="12798099" y="2712683"/>
                </a:lnTo>
                <a:lnTo>
                  <a:pt x="12856802" y="2701615"/>
                </a:lnTo>
                <a:lnTo>
                  <a:pt x="12914218" y="2665038"/>
                </a:lnTo>
                <a:lnTo>
                  <a:pt x="12950799" y="2607625"/>
                </a:lnTo>
                <a:lnTo>
                  <a:pt x="12961867" y="2548916"/>
                </a:lnTo>
                <a:lnTo>
                  <a:pt x="12963250" y="2507489"/>
                </a:lnTo>
                <a:lnTo>
                  <a:pt x="12963448" y="245611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2714625"/>
          </a:xfrm>
          <a:custGeom>
            <a:avLst/>
            <a:gdLst/>
            <a:ahLst/>
            <a:cxnLst/>
            <a:rect l="l" t="t" r="r" b="b"/>
            <a:pathLst>
              <a:path w="12963525" h="27146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456119"/>
                </a:lnTo>
                <a:lnTo>
                  <a:pt x="12963250" y="2507489"/>
                </a:lnTo>
                <a:lnTo>
                  <a:pt x="12961867" y="2548916"/>
                </a:lnTo>
                <a:lnTo>
                  <a:pt x="12950799" y="2607625"/>
                </a:lnTo>
                <a:lnTo>
                  <a:pt x="12914218" y="2665038"/>
                </a:lnTo>
                <a:lnTo>
                  <a:pt x="12856802" y="2701615"/>
                </a:lnTo>
                <a:lnTo>
                  <a:pt x="12798099" y="2712683"/>
                </a:lnTo>
                <a:lnTo>
                  <a:pt x="12756671" y="2714067"/>
                </a:lnTo>
                <a:lnTo>
                  <a:pt x="12705299" y="2714264"/>
                </a:lnTo>
                <a:lnTo>
                  <a:pt x="258145" y="2714264"/>
                </a:lnTo>
                <a:lnTo>
                  <a:pt x="206775" y="2714067"/>
                </a:lnTo>
                <a:lnTo>
                  <a:pt x="165348" y="2712683"/>
                </a:lnTo>
                <a:lnTo>
                  <a:pt x="106640" y="2701615"/>
                </a:lnTo>
                <a:lnTo>
                  <a:pt x="49226" y="2665038"/>
                </a:lnTo>
                <a:lnTo>
                  <a:pt x="12650" y="2607625"/>
                </a:lnTo>
                <a:lnTo>
                  <a:pt x="1581" y="2548916"/>
                </a:lnTo>
                <a:lnTo>
                  <a:pt x="197" y="2507489"/>
                </a:lnTo>
                <a:lnTo>
                  <a:pt x="0" y="245611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88771" y="4885677"/>
            <a:ext cx="7202170" cy="1120140"/>
          </a:xfrm>
          <a:custGeom>
            <a:avLst/>
            <a:gdLst/>
            <a:ahLst/>
            <a:cxnLst/>
            <a:rect l="l" t="t" r="r" b="b"/>
            <a:pathLst>
              <a:path w="7202169" h="1120139">
                <a:moveTo>
                  <a:pt x="7201913" y="0"/>
                </a:moveTo>
                <a:lnTo>
                  <a:pt x="0" y="9268"/>
                </a:lnTo>
                <a:lnTo>
                  <a:pt x="2024647" y="1108957"/>
                </a:lnTo>
                <a:lnTo>
                  <a:pt x="3428300" y="1119918"/>
                </a:lnTo>
                <a:lnTo>
                  <a:pt x="7201913" y="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88771" y="4885677"/>
            <a:ext cx="7202170" cy="1120140"/>
          </a:xfrm>
          <a:custGeom>
            <a:avLst/>
            <a:gdLst/>
            <a:ahLst/>
            <a:cxnLst/>
            <a:rect l="l" t="t" r="r" b="b"/>
            <a:pathLst>
              <a:path w="7202169" h="1120139">
                <a:moveTo>
                  <a:pt x="2024644" y="1108957"/>
                </a:moveTo>
                <a:lnTo>
                  <a:pt x="0" y="9269"/>
                </a:lnTo>
                <a:lnTo>
                  <a:pt x="7201908" y="0"/>
                </a:lnTo>
                <a:lnTo>
                  <a:pt x="3428299" y="1119919"/>
                </a:lnTo>
                <a:lnTo>
                  <a:pt x="2024644" y="1108957"/>
                </a:lnTo>
                <a:close/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249424" y="2290320"/>
            <a:ext cx="11205210" cy="2062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5400">
              <a:lnSpc>
                <a:spcPct val="156300"/>
              </a:lnSpc>
              <a:spcBef>
                <a:spcPts val="90"/>
              </a:spcBef>
            </a:pP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latin typeface="Microsoft JhengHei UI"/>
                <a:cs typeface="Microsoft JhengHei UI"/>
              </a:rPr>
              <a:t>⻓度</a:t>
            </a:r>
            <a:r>
              <a:rPr dirty="0" sz="2850" spc="0">
                <a:latin typeface="Arial"/>
                <a:cs typeface="Arial"/>
              </a:rPr>
              <a:t>/</a:t>
            </a:r>
            <a:r>
              <a:rPr dirty="0" sz="2850" spc="30">
                <a:latin typeface="Microsoft JhengHei UI"/>
                <a:cs typeface="Microsoft JhengHei UI"/>
              </a:rPr>
              <a:t>类型</a:t>
            </a:r>
            <a:r>
              <a:rPr dirty="0" sz="2850" spc="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字段值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⼩于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0x060</a:t>
            </a:r>
            <a:r>
              <a:rPr dirty="0" sz="2850" spc="5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sz="2850" spc="30">
                <a:latin typeface="Microsoft JhengHei UI"/>
                <a:cs typeface="Microsoft JhengHei UI"/>
              </a:rPr>
              <a:t>（⼗进制</a:t>
            </a:r>
            <a:r>
              <a:rPr dirty="0" sz="2850" spc="10">
                <a:latin typeface="Arial"/>
                <a:cs typeface="Arial"/>
              </a:rPr>
              <a:t>153</a:t>
            </a:r>
            <a:r>
              <a:rPr dirty="0" sz="2850" spc="5">
                <a:latin typeface="Arial"/>
                <a:cs typeface="Arial"/>
              </a:rPr>
              <a:t>6</a:t>
            </a:r>
            <a:r>
              <a:rPr dirty="0" sz="2850" spc="30">
                <a:latin typeface="Microsoft JhengHei UI"/>
                <a:cs typeface="Microsoft JhengHei UI"/>
              </a:rPr>
              <a:t>）时，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表示⻓度</a:t>
            </a:r>
            <a:r>
              <a:rPr dirty="0" sz="2850" spc="25">
                <a:latin typeface="Microsoft JhengHei UI"/>
                <a:cs typeface="Microsoft JhengHei UI"/>
              </a:rPr>
              <a:t>，数据字 </a:t>
            </a:r>
            <a:r>
              <a:rPr dirty="0" sz="2850" spc="30">
                <a:latin typeface="Microsoft JhengHei UI"/>
                <a:cs typeface="Microsoft JhengHei UI"/>
              </a:rPr>
              <a:t>段必须装⼊上⾯的逻辑链路控制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LLC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⼦层</a:t>
            </a:r>
            <a:r>
              <a:rPr dirty="0" sz="2850" spc="30">
                <a:latin typeface="Microsoft JhengHei UI"/>
                <a:cs typeface="Microsoft JhengHei UI"/>
              </a:rPr>
              <a:t>的</a:t>
            </a:r>
            <a:r>
              <a:rPr dirty="0" sz="2850" spc="15">
                <a:latin typeface="Arial"/>
                <a:cs typeface="Arial"/>
              </a:rPr>
              <a:t>LLC</a:t>
            </a:r>
            <a:r>
              <a:rPr dirty="0" sz="2850" spc="30">
                <a:latin typeface="Microsoft JhengHei UI"/>
                <a:cs typeface="Microsoft JhengHei UI"/>
              </a:rPr>
              <a:t>帧；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dirty="0" sz="2850" spc="5">
                <a:latin typeface="Arial"/>
                <a:cs typeface="Arial"/>
              </a:rPr>
              <a:t>“</a:t>
            </a:r>
            <a:r>
              <a:rPr dirty="0" sz="2850" spc="30">
                <a:latin typeface="Microsoft JhengHei UI"/>
                <a:cs typeface="Microsoft JhengHei UI"/>
              </a:rPr>
              <a:t>⻓度</a:t>
            </a:r>
            <a:r>
              <a:rPr dirty="0" sz="2850" spc="0">
                <a:latin typeface="Arial"/>
                <a:cs typeface="Arial"/>
              </a:rPr>
              <a:t>/</a:t>
            </a:r>
            <a:r>
              <a:rPr dirty="0" sz="2850" spc="30">
                <a:latin typeface="Microsoft JhengHei UI"/>
                <a:cs typeface="Microsoft JhengHei UI"/>
              </a:rPr>
              <a:t>类型</a:t>
            </a:r>
            <a:r>
              <a:rPr dirty="0" sz="2850" spc="5">
                <a:latin typeface="Arial"/>
                <a:cs typeface="Arial"/>
              </a:rPr>
              <a:t>”</a:t>
            </a:r>
            <a:r>
              <a:rPr dirty="0" sz="2850" spc="30">
                <a:latin typeface="Microsoft JhengHei UI"/>
                <a:cs typeface="Microsoft JhengHei UI"/>
              </a:rPr>
              <a:t>字段值</a:t>
            </a:r>
            <a:r>
              <a:rPr dirty="0" sz="2850" spc="30">
                <a:solidFill>
                  <a:srgbClr val="FF2600"/>
                </a:solidFill>
                <a:latin typeface="Microsoft JhengHei UI"/>
                <a:cs typeface="Microsoft JhengHei UI"/>
              </a:rPr>
              <a:t>⼤于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0x0600</a:t>
            </a:r>
            <a:r>
              <a:rPr dirty="0" sz="2850" spc="15">
                <a:latin typeface="Microsoft JhengHei UI"/>
                <a:cs typeface="Microsoft JhengHei UI"/>
              </a:rPr>
              <a:t>，</a:t>
            </a:r>
            <a:r>
              <a:rPr dirty="0" sz="2850" spc="30">
                <a:latin typeface="Microsoft JhengHei UI"/>
                <a:cs typeface="Microsoft JhengHei UI"/>
              </a:rPr>
              <a:t>表示类型，与</a:t>
            </a:r>
            <a:r>
              <a:rPr dirty="0" sz="2850" spc="10">
                <a:latin typeface="Arial"/>
                <a:cs typeface="Arial"/>
              </a:rPr>
              <a:t>Ethernet</a:t>
            </a:r>
            <a:r>
              <a:rPr dirty="0" sz="2850" spc="-45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VII</a:t>
            </a:r>
            <a:r>
              <a:rPr dirty="0" sz="2850" spc="30">
                <a:latin typeface="Microsoft JhengHei UI"/>
                <a:cs typeface="Microsoft JhengHei UI"/>
              </a:rPr>
              <a:t>格式⼀致。</a:t>
            </a:r>
            <a:endParaRPr sz="2850">
              <a:latin typeface="Microsoft JhengHei UI"/>
              <a:cs typeface="Microsoft JhengHei U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778635" y="5992038"/>
          <a:ext cx="12688570" cy="885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345"/>
                <a:gridCol w="1868805"/>
                <a:gridCol w="1377950"/>
                <a:gridCol w="5861684"/>
                <a:gridCol w="1708150"/>
              </a:tblGrid>
              <a:tr h="884555"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dirty="0" sz="2450" spc="15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⽬的地址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48285">
                    <a:solidFill>
                      <a:srgbClr val="6C7C4E"/>
                    </a:solidFill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源地址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48285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dirty="0" sz="2300" spc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⻓度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2300" spc="0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类型</a:t>
                      </a:r>
                      <a:endParaRPr sz="23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63525">
                    <a:solidFill>
                      <a:srgbClr val="6C7C4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5"/>
                        </a:spcBef>
                        <a:tabLst>
                          <a:tab pos="662940" algn="l"/>
                        </a:tabLst>
                      </a:pPr>
                      <a:r>
                        <a:rPr dirty="0" sz="2450" spc="15">
                          <a:latin typeface="Microsoft JhengHei UI"/>
                          <a:cs typeface="Microsoft JhengHei UI"/>
                        </a:rPr>
                        <a:t>数	据</a:t>
                      </a:r>
                      <a:endParaRPr sz="24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248285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marL="538480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dirty="0" sz="24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FCS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36220">
                    <a:solidFill>
                      <a:srgbClr val="6C7C4E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012487" y="715916"/>
            <a:ext cx="20796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>
                <a:latin typeface="Arial"/>
                <a:cs typeface="Arial"/>
              </a:rPr>
              <a:t>802.</a:t>
            </a:r>
            <a:r>
              <a:rPr dirty="0">
                <a:latin typeface="Arial"/>
                <a:cs typeface="Arial"/>
              </a:rPr>
              <a:t>3</a:t>
            </a:r>
            <a:r>
              <a:rPr dirty="0" spc="10"/>
              <a:t>帧</a:t>
            </a: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00143" y="2496897"/>
            <a:ext cx="412115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常⽤协议类型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⽆效的帧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帧间间隔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帧的发送与接收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9289" y="6017537"/>
            <a:ext cx="15317469" cy="63500"/>
          </a:xfrm>
          <a:custGeom>
            <a:avLst/>
            <a:gdLst/>
            <a:ahLst/>
            <a:cxnLst/>
            <a:rect l="l" t="t" r="r" b="b"/>
            <a:pathLst>
              <a:path w="15317469" h="63500">
                <a:moveTo>
                  <a:pt x="0" y="63375"/>
                </a:moveTo>
                <a:lnTo>
                  <a:pt x="15317096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09289" y="6075894"/>
            <a:ext cx="15317469" cy="63500"/>
          </a:xfrm>
          <a:custGeom>
            <a:avLst/>
            <a:gdLst/>
            <a:ahLst/>
            <a:cxnLst/>
            <a:rect l="l" t="t" r="r" b="b"/>
            <a:pathLst>
              <a:path w="15317469" h="63500">
                <a:moveTo>
                  <a:pt x="0" y="63375"/>
                </a:moveTo>
                <a:lnTo>
                  <a:pt x="15317096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13207" y="4821086"/>
            <a:ext cx="1868805" cy="885190"/>
          </a:xfrm>
          <a:custGeom>
            <a:avLst/>
            <a:gdLst/>
            <a:ahLst/>
            <a:cxnLst/>
            <a:rect l="l" t="t" r="r" b="b"/>
            <a:pathLst>
              <a:path w="1868804" h="885189">
                <a:moveTo>
                  <a:pt x="0" y="885096"/>
                </a:moveTo>
                <a:lnTo>
                  <a:pt x="1868631" y="885096"/>
                </a:lnTo>
                <a:lnTo>
                  <a:pt x="1868631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45529" y="4821086"/>
            <a:ext cx="1396365" cy="885190"/>
          </a:xfrm>
          <a:custGeom>
            <a:avLst/>
            <a:gdLst/>
            <a:ahLst/>
            <a:cxnLst/>
            <a:rect l="l" t="t" r="r" b="b"/>
            <a:pathLst>
              <a:path w="1396365" h="885189">
                <a:moveTo>
                  <a:pt x="0" y="885096"/>
                </a:moveTo>
                <a:lnTo>
                  <a:pt x="1396044" y="885096"/>
                </a:lnTo>
                <a:lnTo>
                  <a:pt x="1396044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353015" y="5053666"/>
            <a:ext cx="1391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7592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类型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84385" y="4821086"/>
            <a:ext cx="1868805" cy="885190"/>
          </a:xfrm>
          <a:custGeom>
            <a:avLst/>
            <a:gdLst/>
            <a:ahLst/>
            <a:cxnLst/>
            <a:rect l="l" t="t" r="r" b="b"/>
            <a:pathLst>
              <a:path w="1868804" h="885189">
                <a:moveTo>
                  <a:pt x="0" y="885096"/>
                </a:moveTo>
                <a:lnTo>
                  <a:pt x="1868631" y="885096"/>
                </a:lnTo>
                <a:lnTo>
                  <a:pt x="1868631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25842" y="5053666"/>
            <a:ext cx="37274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120"/>
              </a:spcBef>
              <a:tabLst>
                <a:tab pos="2321560" algn="l"/>
              </a:tabLst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⽬的地址	</a:t>
            </a:r>
            <a:r>
              <a:rPr dirty="0" sz="2450" spc="15">
                <a:latin typeface="Microsoft JhengHei UI"/>
                <a:cs typeface="Microsoft JhengHei UI"/>
              </a:rPr>
              <a:t>源地址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43939" y="4821086"/>
            <a:ext cx="5870575" cy="885190"/>
          </a:xfrm>
          <a:custGeom>
            <a:avLst/>
            <a:gdLst/>
            <a:ahLst/>
            <a:cxnLst/>
            <a:rect l="l" t="t" r="r" b="b"/>
            <a:pathLst>
              <a:path w="5870575" h="885189">
                <a:moveTo>
                  <a:pt x="0" y="885096"/>
                </a:moveTo>
                <a:lnTo>
                  <a:pt x="5870212" y="885096"/>
                </a:lnTo>
                <a:lnTo>
                  <a:pt x="5870212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190371" y="5053666"/>
            <a:ext cx="9906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662940" algn="l"/>
              </a:tabLst>
            </a:pPr>
            <a:r>
              <a:rPr dirty="0" sz="2450" spc="15">
                <a:latin typeface="Microsoft JhengHei UI"/>
                <a:cs typeface="Microsoft JhengHei UI"/>
              </a:rPr>
              <a:t>数</a:t>
            </a:r>
            <a:r>
              <a:rPr dirty="0" sz="2450" spc="15">
                <a:latin typeface="Microsoft JhengHei UI"/>
                <a:cs typeface="Microsoft JhengHei UI"/>
              </a:rPr>
              <a:t>	</a:t>
            </a:r>
            <a:r>
              <a:rPr dirty="0" sz="2450" spc="15">
                <a:latin typeface="Microsoft JhengHei UI"/>
                <a:cs typeface="Microsoft JhengHei UI"/>
              </a:rPr>
              <a:t>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14152" y="4821086"/>
            <a:ext cx="1696085" cy="885190"/>
          </a:xfrm>
          <a:prstGeom prst="rect">
            <a:avLst/>
          </a:prstGeom>
          <a:solidFill>
            <a:srgbClr val="6C7C4E"/>
          </a:solidFill>
        </p:spPr>
        <p:txBody>
          <a:bodyPr wrap="square" lIns="0" tIns="236220" rIns="0" bIns="0" rtlCol="0" vert="horz">
            <a:spAutoFit/>
          </a:bodyPr>
          <a:lstStyle/>
          <a:p>
            <a:pPr marL="538480">
              <a:lnSpc>
                <a:spcPct val="100000"/>
              </a:lnSpc>
              <a:spcBef>
                <a:spcPts val="186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FCS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07813" y="6446266"/>
            <a:ext cx="12720320" cy="885190"/>
          </a:xfrm>
          <a:custGeom>
            <a:avLst/>
            <a:gdLst/>
            <a:ahLst/>
            <a:cxnLst/>
            <a:rect l="l" t="t" r="r" b="b"/>
            <a:pathLst>
              <a:path w="12720319" h="885190">
                <a:moveTo>
                  <a:pt x="0" y="885096"/>
                </a:moveTo>
                <a:lnTo>
                  <a:pt x="12720042" y="885096"/>
                </a:lnTo>
                <a:lnTo>
                  <a:pt x="12720042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07813" y="6446266"/>
            <a:ext cx="12720320" cy="885190"/>
          </a:xfrm>
          <a:custGeom>
            <a:avLst/>
            <a:gdLst/>
            <a:ahLst/>
            <a:cxnLst/>
            <a:rect l="l" t="t" r="r" b="b"/>
            <a:pathLst>
              <a:path w="12720319" h="885190">
                <a:moveTo>
                  <a:pt x="0" y="0"/>
                </a:moveTo>
                <a:lnTo>
                  <a:pt x="12720042" y="0"/>
                </a:lnTo>
                <a:lnTo>
                  <a:pt x="12720042" y="885096"/>
                </a:lnTo>
                <a:lnTo>
                  <a:pt x="0" y="8850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625842" y="6678846"/>
            <a:ext cx="126841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23758" y="4278530"/>
            <a:ext cx="13881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r>
              <a:rPr dirty="0" sz="2450" spc="0">
                <a:latin typeface="Arial"/>
                <a:cs typeface="Arial"/>
              </a:rPr>
              <a:t>6</a:t>
            </a:r>
            <a:r>
              <a:rPr dirty="0" sz="2450" spc="15">
                <a:latin typeface="Microsoft JhengHei UI"/>
                <a:cs typeface="Microsoft JhengHei UI"/>
              </a:rPr>
              <a:t>〜</a:t>
            </a:r>
            <a:r>
              <a:rPr dirty="0" sz="2450" spc="5">
                <a:latin typeface="Arial"/>
                <a:cs typeface="Arial"/>
              </a:rPr>
              <a:t>1500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06473" y="4271744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58306" y="4271744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10136" y="3342303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3164435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325533" y="3342302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3164436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873636" y="4273294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77587" y="5049893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309827" y="4418976"/>
            <a:ext cx="1399540" cy="0"/>
          </a:xfrm>
          <a:custGeom>
            <a:avLst/>
            <a:gdLst/>
            <a:ahLst/>
            <a:cxnLst/>
            <a:rect l="l" t="t" r="r" b="b"/>
            <a:pathLst>
              <a:path w="1399540" h="0">
                <a:moveTo>
                  <a:pt x="0" y="0"/>
                </a:moveTo>
                <a:lnTo>
                  <a:pt x="1399088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674958" y="3424713"/>
            <a:ext cx="636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latin typeface="Arial"/>
                <a:cs typeface="Arial"/>
              </a:rPr>
              <a:t>I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433040" y="5049893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433040" y="6675072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物理层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25920" y="3339605"/>
            <a:ext cx="5819140" cy="1792605"/>
          </a:xfrm>
          <a:custGeom>
            <a:avLst/>
            <a:gdLst/>
            <a:ahLst/>
            <a:cxnLst/>
            <a:rect l="l" t="t" r="r" b="b"/>
            <a:pathLst>
              <a:path w="5819140" h="1792604">
                <a:moveTo>
                  <a:pt x="4018529" y="0"/>
                </a:moveTo>
                <a:lnTo>
                  <a:pt x="52354" y="0"/>
                </a:lnTo>
                <a:lnTo>
                  <a:pt x="31975" y="4114"/>
                </a:lnTo>
                <a:lnTo>
                  <a:pt x="15334" y="15334"/>
                </a:lnTo>
                <a:lnTo>
                  <a:pt x="4114" y="31975"/>
                </a:lnTo>
                <a:lnTo>
                  <a:pt x="0" y="52354"/>
                </a:lnTo>
                <a:lnTo>
                  <a:pt x="0" y="665883"/>
                </a:lnTo>
                <a:lnTo>
                  <a:pt x="4114" y="686261"/>
                </a:lnTo>
                <a:lnTo>
                  <a:pt x="15334" y="702903"/>
                </a:lnTo>
                <a:lnTo>
                  <a:pt x="31975" y="714123"/>
                </a:lnTo>
                <a:lnTo>
                  <a:pt x="52354" y="718237"/>
                </a:lnTo>
                <a:lnTo>
                  <a:pt x="3892551" y="718237"/>
                </a:lnTo>
                <a:lnTo>
                  <a:pt x="5818867" y="1792157"/>
                </a:lnTo>
                <a:lnTo>
                  <a:pt x="4070884" y="571317"/>
                </a:lnTo>
                <a:lnTo>
                  <a:pt x="4070884" y="52354"/>
                </a:lnTo>
                <a:lnTo>
                  <a:pt x="4066770" y="31975"/>
                </a:lnTo>
                <a:lnTo>
                  <a:pt x="4055550" y="15334"/>
                </a:lnTo>
                <a:lnTo>
                  <a:pt x="4038908" y="4114"/>
                </a:lnTo>
                <a:lnTo>
                  <a:pt x="4018529" y="0"/>
                </a:lnTo>
                <a:close/>
              </a:path>
            </a:pathLst>
          </a:custGeom>
          <a:solidFill>
            <a:srgbClr val="1767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586549" y="3480238"/>
            <a:ext cx="3311525" cy="11944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数据字段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46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〜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1500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862455" algn="l"/>
              </a:tabLst>
            </a:pPr>
            <a:r>
              <a:rPr dirty="0" sz="2450" spc="5">
                <a:latin typeface="Arial"/>
                <a:cs typeface="Arial"/>
              </a:rPr>
              <a:t>6	6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46375" y="3195644"/>
            <a:ext cx="5870575" cy="885190"/>
          </a:xfrm>
          <a:prstGeom prst="rect">
            <a:avLst/>
          </a:prstGeom>
          <a:solidFill>
            <a:srgbClr val="438F8B"/>
          </a:solidFill>
          <a:ln w="20941">
            <a:solidFill>
              <a:srgbClr val="000000"/>
            </a:solidFill>
          </a:ln>
        </p:spPr>
        <p:txBody>
          <a:bodyPr wrap="square" lIns="0" tIns="2108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60"/>
              </a:spcBef>
            </a:pP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数据报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382637" y="4648777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89">
                <a:moveTo>
                  <a:pt x="597688" y="0"/>
                </a:moveTo>
                <a:lnTo>
                  <a:pt x="0" y="0"/>
                </a:lnTo>
                <a:lnTo>
                  <a:pt x="298849" y="504012"/>
                </a:lnTo>
                <a:lnTo>
                  <a:pt x="597688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527470" y="4092614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71420" y="6256870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90">
                <a:moveTo>
                  <a:pt x="597698" y="0"/>
                </a:moveTo>
                <a:lnTo>
                  <a:pt x="0" y="0"/>
                </a:lnTo>
                <a:lnTo>
                  <a:pt x="298849" y="504012"/>
                </a:lnTo>
                <a:lnTo>
                  <a:pt x="597698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816260" y="5700706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694383" y="7663060"/>
            <a:ext cx="14582140" cy="2428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3189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数据部分不⾜</a:t>
            </a:r>
            <a:r>
              <a:rPr dirty="0" sz="3300" spc="-5">
                <a:latin typeface="Arial"/>
                <a:cs typeface="Arial"/>
              </a:rPr>
              <a:t>46</a:t>
            </a:r>
            <a:r>
              <a:rPr dirty="0" sz="3300" spc="-5">
                <a:latin typeface="Microsoft JhengHei UI"/>
                <a:cs typeface="Microsoft JhengHei UI"/>
              </a:rPr>
              <a:t>字节或超过</a:t>
            </a:r>
            <a:r>
              <a:rPr dirty="0" sz="3300" spc="-5">
                <a:latin typeface="Arial"/>
                <a:cs typeface="Arial"/>
              </a:rPr>
              <a:t>1500</a:t>
            </a:r>
            <a:r>
              <a:rPr dirty="0" sz="3300" spc="-5">
                <a:latin typeface="Microsoft JhengHei UI"/>
                <a:cs typeface="Microsoft JhengHei UI"/>
              </a:rPr>
              <a:t>字节如何处理？</a:t>
            </a:r>
            <a:endParaRPr sz="33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数据字段的正式名称：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MAC</a:t>
            </a:r>
            <a:r>
              <a:rPr dirty="0" sz="3300" spc="-1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客户数据字段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7761605" algn="l"/>
                <a:tab pos="8239125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最⼩⻓度</a:t>
            </a:r>
            <a:r>
              <a:rPr dirty="0" sz="3300" spc="9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64</a:t>
            </a:r>
            <a:r>
              <a:rPr dirty="0" sz="3300" spc="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字节</a:t>
            </a:r>
            <a:r>
              <a:rPr dirty="0" sz="3300" spc="90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-</a:t>
            </a:r>
            <a:r>
              <a:rPr dirty="0" sz="330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18</a:t>
            </a:r>
            <a:r>
              <a:rPr dirty="0" sz="330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字节的⾸部和尾部	</a:t>
            </a:r>
            <a:r>
              <a:rPr dirty="0" sz="3300" spc="-5">
                <a:latin typeface="Arial"/>
                <a:cs typeface="Arial"/>
              </a:rPr>
              <a:t>=	</a:t>
            </a:r>
            <a:r>
              <a:rPr dirty="0" sz="3300" spc="-5">
                <a:latin typeface="Microsoft JhengHei UI"/>
                <a:cs typeface="Microsoft JhengHei UI"/>
              </a:rPr>
              <a:t>数据字段的最⼩⻓度（</a:t>
            </a:r>
            <a:r>
              <a:rPr dirty="0" sz="3300" spc="-5">
                <a:latin typeface="Arial"/>
                <a:cs typeface="Arial"/>
              </a:rPr>
              <a:t>46</a:t>
            </a:r>
            <a:r>
              <a:rPr dirty="0" sz="3300" spc="-5">
                <a:latin typeface="Microsoft JhengHei UI"/>
                <a:cs typeface="Microsoft JhengHei UI"/>
              </a:rPr>
              <a:t>字节）。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598825" y="715916"/>
            <a:ext cx="10906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</a:t>
            </a:r>
            <a:r>
              <a:rPr dirty="0" spc="110"/>
              <a:t> </a:t>
            </a:r>
            <a:r>
              <a:rPr dirty="0" spc="5">
                <a:latin typeface="Arial"/>
                <a:cs typeface="Arial"/>
              </a:rPr>
              <a:t>V2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的</a:t>
            </a:r>
            <a:r>
              <a:rPr dirty="0" spc="110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帧格式（语法、语义）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1871" y="8663754"/>
            <a:ext cx="8526145" cy="1390015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1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当传输媒体的误码率为</a:t>
            </a:r>
            <a:r>
              <a:rPr dirty="0" sz="3300" spc="80">
                <a:latin typeface="Microsoft JhengHei UI"/>
                <a:cs typeface="Microsoft JhengHei UI"/>
              </a:rPr>
              <a:t> </a:t>
            </a:r>
            <a:r>
              <a:rPr dirty="0" sz="3300">
                <a:latin typeface="Arial"/>
                <a:cs typeface="Arial"/>
              </a:rPr>
              <a:t>1×10</a:t>
            </a:r>
            <a:r>
              <a:rPr dirty="0" baseline="20467" sz="4275">
                <a:latin typeface="Arial"/>
                <a:cs typeface="Arial"/>
              </a:rPr>
              <a:t>-8 </a:t>
            </a:r>
            <a:r>
              <a:rPr dirty="0" sz="3300" spc="-5">
                <a:latin typeface="Microsoft JhengHei UI"/>
                <a:cs typeface="Microsoft JhengHei UI"/>
              </a:rPr>
              <a:t>时，</a:t>
            </a:r>
            <a:endParaRPr sz="330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1410"/>
              </a:spcBef>
            </a:pPr>
            <a:r>
              <a:rPr dirty="0" sz="3300" spc="-5">
                <a:latin typeface="Arial"/>
                <a:cs typeface="Arial"/>
              </a:rPr>
              <a:t>MAC</a:t>
            </a:r>
            <a:r>
              <a:rPr dirty="0" sz="3300" spc="-20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⼦层可使未检测到的差错⼩于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>
                <a:latin typeface="Arial"/>
                <a:cs typeface="Arial"/>
              </a:rPr>
              <a:t>1×10</a:t>
            </a:r>
            <a:r>
              <a:rPr dirty="0" baseline="20467" sz="4275">
                <a:latin typeface="Arial"/>
                <a:cs typeface="Arial"/>
              </a:rPr>
              <a:t>-14</a:t>
            </a:r>
            <a:r>
              <a:rPr dirty="0" sz="3300" spc="-5">
                <a:latin typeface="Microsoft JhengHei UI"/>
                <a:cs typeface="Microsoft JhengHei UI"/>
              </a:rPr>
              <a:t>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78929" y="6696755"/>
            <a:ext cx="15317469" cy="63500"/>
          </a:xfrm>
          <a:custGeom>
            <a:avLst/>
            <a:gdLst/>
            <a:ahLst/>
            <a:cxnLst/>
            <a:rect l="l" t="t" r="r" b="b"/>
            <a:pathLst>
              <a:path w="15317469" h="63500">
                <a:moveTo>
                  <a:pt x="0" y="63375"/>
                </a:moveTo>
                <a:lnTo>
                  <a:pt x="15317096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78929" y="6755112"/>
            <a:ext cx="15317469" cy="63500"/>
          </a:xfrm>
          <a:custGeom>
            <a:avLst/>
            <a:gdLst/>
            <a:ahLst/>
            <a:cxnLst/>
            <a:rect l="l" t="t" r="r" b="b"/>
            <a:pathLst>
              <a:path w="15317469" h="63500">
                <a:moveTo>
                  <a:pt x="0" y="63375"/>
                </a:moveTo>
                <a:lnTo>
                  <a:pt x="15317096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2847" y="5500304"/>
            <a:ext cx="1868805" cy="885190"/>
          </a:xfrm>
          <a:custGeom>
            <a:avLst/>
            <a:gdLst/>
            <a:ahLst/>
            <a:cxnLst/>
            <a:rect l="l" t="t" r="r" b="b"/>
            <a:pathLst>
              <a:path w="1868804" h="885189">
                <a:moveTo>
                  <a:pt x="0" y="885096"/>
                </a:moveTo>
                <a:lnTo>
                  <a:pt x="1868631" y="885096"/>
                </a:lnTo>
                <a:lnTo>
                  <a:pt x="1868631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76209" y="5732885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⽬的地址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15169" y="5500304"/>
            <a:ext cx="1396365" cy="885190"/>
          </a:xfrm>
          <a:custGeom>
            <a:avLst/>
            <a:gdLst/>
            <a:ahLst/>
            <a:cxnLst/>
            <a:rect l="l" t="t" r="r" b="b"/>
            <a:pathLst>
              <a:path w="1396365" h="885189">
                <a:moveTo>
                  <a:pt x="0" y="885096"/>
                </a:moveTo>
                <a:lnTo>
                  <a:pt x="1396044" y="885096"/>
                </a:lnTo>
                <a:lnTo>
                  <a:pt x="1396044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486366" y="5732885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类型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54025" y="5500304"/>
            <a:ext cx="1868805" cy="885190"/>
          </a:xfrm>
          <a:custGeom>
            <a:avLst/>
            <a:gdLst/>
            <a:ahLst/>
            <a:cxnLst/>
            <a:rect l="l" t="t" r="r" b="b"/>
            <a:pathLst>
              <a:path w="1868804" h="885189">
                <a:moveTo>
                  <a:pt x="0" y="885096"/>
                </a:moveTo>
                <a:lnTo>
                  <a:pt x="1868631" y="885096"/>
                </a:lnTo>
                <a:lnTo>
                  <a:pt x="1868631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04450" y="5732885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源地址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13580" y="5500304"/>
            <a:ext cx="5870575" cy="885190"/>
          </a:xfrm>
          <a:custGeom>
            <a:avLst/>
            <a:gdLst/>
            <a:ahLst/>
            <a:cxnLst/>
            <a:rect l="l" t="t" r="r" b="b"/>
            <a:pathLst>
              <a:path w="5870575" h="885189">
                <a:moveTo>
                  <a:pt x="0" y="885096"/>
                </a:moveTo>
                <a:lnTo>
                  <a:pt x="5870212" y="885096"/>
                </a:lnTo>
                <a:lnTo>
                  <a:pt x="5870212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947311" y="5732885"/>
            <a:ext cx="10033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75640" algn="l"/>
              </a:tabLst>
            </a:pPr>
            <a:r>
              <a:rPr dirty="0" sz="2450" spc="15">
                <a:latin typeface="Microsoft JhengHei UI"/>
                <a:cs typeface="Microsoft JhengHei UI"/>
              </a:rPr>
              <a:t>数</a:t>
            </a:r>
            <a:r>
              <a:rPr dirty="0" sz="2450" spc="15">
                <a:latin typeface="Microsoft JhengHei UI"/>
                <a:cs typeface="Microsoft JhengHei UI"/>
              </a:rPr>
              <a:t>	</a:t>
            </a:r>
            <a:r>
              <a:rPr dirty="0" sz="2450" spc="15">
                <a:latin typeface="Microsoft JhengHei UI"/>
                <a:cs typeface="Microsoft JhengHei UI"/>
              </a:rPr>
              <a:t>据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380776" y="5500304"/>
            <a:ext cx="1711325" cy="885190"/>
          </a:xfrm>
          <a:custGeom>
            <a:avLst/>
            <a:gdLst/>
            <a:ahLst/>
            <a:cxnLst/>
            <a:rect l="l" t="t" r="r" b="b"/>
            <a:pathLst>
              <a:path w="1711325" h="885189">
                <a:moveTo>
                  <a:pt x="0" y="885096"/>
                </a:moveTo>
                <a:lnTo>
                  <a:pt x="1711321" y="885096"/>
                </a:lnTo>
                <a:lnTo>
                  <a:pt x="1711321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909620" y="5720960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FCS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77454" y="7125485"/>
            <a:ext cx="12720320" cy="885190"/>
          </a:xfrm>
          <a:custGeom>
            <a:avLst/>
            <a:gdLst/>
            <a:ahLst/>
            <a:cxnLst/>
            <a:rect l="l" t="t" r="r" b="b"/>
            <a:pathLst>
              <a:path w="12720319" h="885190">
                <a:moveTo>
                  <a:pt x="0" y="885096"/>
                </a:moveTo>
                <a:lnTo>
                  <a:pt x="12720042" y="885096"/>
                </a:lnTo>
                <a:lnTo>
                  <a:pt x="12720042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6C7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77454" y="7125485"/>
            <a:ext cx="12720320" cy="885190"/>
          </a:xfrm>
          <a:custGeom>
            <a:avLst/>
            <a:gdLst/>
            <a:ahLst/>
            <a:cxnLst/>
            <a:rect l="l" t="t" r="r" b="b"/>
            <a:pathLst>
              <a:path w="12720319" h="885190">
                <a:moveTo>
                  <a:pt x="0" y="0"/>
                </a:moveTo>
                <a:lnTo>
                  <a:pt x="12720042" y="0"/>
                </a:lnTo>
                <a:lnTo>
                  <a:pt x="12720042" y="885096"/>
                </a:lnTo>
                <a:lnTo>
                  <a:pt x="0" y="8850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747502" y="7358066"/>
            <a:ext cx="198056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以太⽹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93399" y="4957749"/>
            <a:ext cx="13881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r>
              <a:rPr dirty="0" sz="2450" spc="0">
                <a:latin typeface="Arial"/>
                <a:cs typeface="Arial"/>
              </a:rPr>
              <a:t>6</a:t>
            </a:r>
            <a:r>
              <a:rPr dirty="0" sz="2450" spc="15">
                <a:latin typeface="Microsoft JhengHei UI"/>
                <a:cs typeface="Microsoft JhengHei UI"/>
              </a:rPr>
              <a:t>〜</a:t>
            </a:r>
            <a:r>
              <a:rPr dirty="0" sz="2450" spc="5">
                <a:latin typeface="Arial"/>
                <a:cs typeface="Arial"/>
              </a:rPr>
              <a:t>1500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56189" y="495096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06339" y="495096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76114" y="495096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227946" y="495096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79776" y="4021521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3164435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095174" y="4021520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3164436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643275" y="4952514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47228" y="5729111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079468" y="5098194"/>
            <a:ext cx="1399540" cy="0"/>
          </a:xfrm>
          <a:custGeom>
            <a:avLst/>
            <a:gdLst/>
            <a:ahLst/>
            <a:cxnLst/>
            <a:rect l="l" t="t" r="r" b="b"/>
            <a:pathLst>
              <a:path w="1399540" h="0">
                <a:moveTo>
                  <a:pt x="0" y="0"/>
                </a:moveTo>
                <a:lnTo>
                  <a:pt x="1399088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6444599" y="4103932"/>
            <a:ext cx="636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latin typeface="Arial"/>
                <a:cs typeface="Arial"/>
              </a:rPr>
              <a:t>I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202680" y="5729111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202680" y="7354291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物理层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516015" y="3874862"/>
            <a:ext cx="5870575" cy="885190"/>
          </a:xfrm>
          <a:custGeom>
            <a:avLst/>
            <a:gdLst/>
            <a:ahLst/>
            <a:cxnLst/>
            <a:rect l="l" t="t" r="r" b="b"/>
            <a:pathLst>
              <a:path w="5870575" h="885189">
                <a:moveTo>
                  <a:pt x="0" y="885096"/>
                </a:moveTo>
                <a:lnTo>
                  <a:pt x="5870212" y="885096"/>
                </a:lnTo>
                <a:lnTo>
                  <a:pt x="5870212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438F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16015" y="3874862"/>
            <a:ext cx="5870575" cy="885190"/>
          </a:xfrm>
          <a:custGeom>
            <a:avLst/>
            <a:gdLst/>
            <a:ahLst/>
            <a:cxnLst/>
            <a:rect l="l" t="t" r="r" b="b"/>
            <a:pathLst>
              <a:path w="5870575" h="885189">
                <a:moveTo>
                  <a:pt x="0" y="0"/>
                </a:moveTo>
                <a:lnTo>
                  <a:pt x="5870212" y="0"/>
                </a:lnTo>
                <a:lnTo>
                  <a:pt x="5870212" y="885096"/>
                </a:lnTo>
                <a:lnTo>
                  <a:pt x="0" y="8850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0715569" y="4068700"/>
            <a:ext cx="147129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1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数据报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52278" y="5327996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89">
                <a:moveTo>
                  <a:pt x="597688" y="0"/>
                </a:moveTo>
                <a:lnTo>
                  <a:pt x="0" y="0"/>
                </a:lnTo>
                <a:lnTo>
                  <a:pt x="298839" y="504012"/>
                </a:lnTo>
                <a:lnTo>
                  <a:pt x="597688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297111" y="4771831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441060" y="6936089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90">
                <a:moveTo>
                  <a:pt x="597698" y="0"/>
                </a:moveTo>
                <a:lnTo>
                  <a:pt x="0" y="0"/>
                </a:lnTo>
                <a:lnTo>
                  <a:pt x="298849" y="504012"/>
                </a:lnTo>
                <a:lnTo>
                  <a:pt x="597698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85900" y="6379924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097408" y="2730582"/>
            <a:ext cx="6734175" cy="3061970"/>
          </a:xfrm>
          <a:custGeom>
            <a:avLst/>
            <a:gdLst/>
            <a:ahLst/>
            <a:cxnLst/>
            <a:rect l="l" t="t" r="r" b="b"/>
            <a:pathLst>
              <a:path w="6734175" h="3061970">
                <a:moveTo>
                  <a:pt x="4018526" y="0"/>
                </a:moveTo>
                <a:lnTo>
                  <a:pt x="52354" y="0"/>
                </a:lnTo>
                <a:lnTo>
                  <a:pt x="31975" y="4114"/>
                </a:lnTo>
                <a:lnTo>
                  <a:pt x="15334" y="15334"/>
                </a:lnTo>
                <a:lnTo>
                  <a:pt x="4114" y="31975"/>
                </a:lnTo>
                <a:lnTo>
                  <a:pt x="0" y="52354"/>
                </a:lnTo>
                <a:lnTo>
                  <a:pt x="0" y="665883"/>
                </a:lnTo>
                <a:lnTo>
                  <a:pt x="4114" y="686261"/>
                </a:lnTo>
                <a:lnTo>
                  <a:pt x="15334" y="702903"/>
                </a:lnTo>
                <a:lnTo>
                  <a:pt x="31975" y="714123"/>
                </a:lnTo>
                <a:lnTo>
                  <a:pt x="52354" y="718237"/>
                </a:lnTo>
                <a:lnTo>
                  <a:pt x="3915461" y="718237"/>
                </a:lnTo>
                <a:lnTo>
                  <a:pt x="6733763" y="3061425"/>
                </a:lnTo>
                <a:lnTo>
                  <a:pt x="4070881" y="569354"/>
                </a:lnTo>
                <a:lnTo>
                  <a:pt x="4070881" y="52354"/>
                </a:lnTo>
                <a:lnTo>
                  <a:pt x="4066767" y="31975"/>
                </a:lnTo>
                <a:lnTo>
                  <a:pt x="4055549" y="15334"/>
                </a:lnTo>
                <a:lnTo>
                  <a:pt x="4038908" y="4114"/>
                </a:lnTo>
                <a:lnTo>
                  <a:pt x="4018526" y="0"/>
                </a:lnTo>
                <a:close/>
              </a:path>
            </a:pathLst>
          </a:custGeom>
          <a:solidFill>
            <a:srgbClr val="1767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8959507" y="2871216"/>
            <a:ext cx="23469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FCS</a:t>
            </a:r>
            <a:r>
              <a:rPr dirty="0" sz="24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字段</a:t>
            </a:r>
            <a:r>
              <a:rPr dirty="0" sz="2450" spc="4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4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598825" y="715916"/>
            <a:ext cx="10906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</a:t>
            </a:r>
            <a:r>
              <a:rPr dirty="0" spc="110"/>
              <a:t> </a:t>
            </a:r>
            <a:r>
              <a:rPr dirty="0" spc="5">
                <a:latin typeface="Arial"/>
                <a:cs typeface="Arial"/>
              </a:rPr>
              <a:t>V2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的</a:t>
            </a:r>
            <a:r>
              <a:rPr dirty="0" spc="110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帧格式（语法、语义）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245" y="8495943"/>
            <a:ext cx="5822950" cy="1382395"/>
          </a:xfrm>
          <a:prstGeom prst="rect">
            <a:avLst/>
          </a:prstGeom>
          <a:ln w="20941">
            <a:solidFill>
              <a:srgbClr val="46532E"/>
            </a:solidFill>
          </a:ln>
        </p:spPr>
        <p:txBody>
          <a:bodyPr wrap="square" lIns="0" tIns="64135" rIns="0" bIns="0" rtlCol="0" vert="horz">
            <a:spAutoFit/>
          </a:bodyPr>
          <a:lstStyle/>
          <a:p>
            <a:pPr marL="332105" marR="177165">
              <a:lnSpc>
                <a:spcPct val="141300"/>
              </a:lnSpc>
              <a:spcBef>
                <a:spcPts val="50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为了达到⽐特同步，在传输媒体上实 际传送的要⽐</a:t>
            </a:r>
            <a:r>
              <a:rPr dirty="0" sz="2450" spc="50">
                <a:latin typeface="Microsoft JhengHei UI"/>
                <a:cs typeface="Microsoft JhengHei UI"/>
              </a:rPr>
              <a:t> </a:t>
            </a:r>
            <a:r>
              <a:rPr dirty="0" sz="2450" spc="5">
                <a:latin typeface="Arial"/>
                <a:cs typeface="Arial"/>
              </a:rPr>
              <a:t>MAC</a:t>
            </a:r>
            <a:r>
              <a:rPr dirty="0" sz="2450" spc="-5">
                <a:latin typeface="Arial"/>
                <a:cs typeface="Arial"/>
              </a:rPr>
              <a:t> </a:t>
            </a:r>
            <a:r>
              <a:rPr dirty="0" sz="2450" spc="15">
                <a:latin typeface="Microsoft JhengHei UI"/>
                <a:cs typeface="Microsoft JhengHei UI"/>
              </a:rPr>
              <a:t>帧还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多</a:t>
            </a:r>
            <a:r>
              <a:rPr dirty="0" sz="2450" spc="50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8</a:t>
            </a:r>
            <a:r>
              <a:rPr dirty="0" sz="24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450" spc="15">
                <a:solidFill>
                  <a:srgbClr val="FF2600"/>
                </a:solidFill>
                <a:latin typeface="Microsoft JhengHei UI"/>
                <a:cs typeface="Microsoft JhengHei UI"/>
              </a:rPr>
              <a:t>个字节。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8825" y="715916"/>
            <a:ext cx="10906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以太⽹</a:t>
            </a:r>
            <a:r>
              <a:rPr dirty="0" spc="110"/>
              <a:t> </a:t>
            </a:r>
            <a:r>
              <a:rPr dirty="0" spc="5">
                <a:latin typeface="Arial"/>
                <a:cs typeface="Arial"/>
              </a:rPr>
              <a:t>V2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的</a:t>
            </a:r>
            <a:r>
              <a:rPr dirty="0" spc="110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10"/>
              <a:t>帧格式（语法、语义）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64439" y="3145222"/>
            <a:ext cx="636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latin typeface="Arial"/>
                <a:cs typeface="Arial"/>
              </a:rPr>
              <a:t>I</a:t>
            </a:r>
            <a:r>
              <a:rPr dirty="0" sz="2450" spc="10">
                <a:latin typeface="Arial"/>
                <a:cs typeface="Arial"/>
              </a:rPr>
              <a:t>P</a:t>
            </a:r>
            <a:r>
              <a:rPr dirty="0" sz="2450" spc="15"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15005" y="2656815"/>
            <a:ext cx="0" cy="3570604"/>
          </a:xfrm>
          <a:custGeom>
            <a:avLst/>
            <a:gdLst/>
            <a:ahLst/>
            <a:cxnLst/>
            <a:rect l="l" t="t" r="r" b="b"/>
            <a:pathLst>
              <a:path w="0" h="3570604">
                <a:moveTo>
                  <a:pt x="0" y="3570432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199299" y="4139485"/>
            <a:ext cx="1399540" cy="0"/>
          </a:xfrm>
          <a:custGeom>
            <a:avLst/>
            <a:gdLst/>
            <a:ahLst/>
            <a:cxnLst/>
            <a:rect l="l" t="t" r="r" b="b"/>
            <a:pathLst>
              <a:path w="1399540" h="0">
                <a:moveTo>
                  <a:pt x="0" y="0"/>
                </a:moveTo>
                <a:lnTo>
                  <a:pt x="1399088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322520" y="4770402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22520" y="6395581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物理层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11488" y="5715051"/>
            <a:ext cx="16572865" cy="63500"/>
          </a:xfrm>
          <a:custGeom>
            <a:avLst/>
            <a:gdLst/>
            <a:ahLst/>
            <a:cxnLst/>
            <a:rect l="l" t="t" r="r" b="b"/>
            <a:pathLst>
              <a:path w="16572865" h="63500">
                <a:moveTo>
                  <a:pt x="0" y="63374"/>
                </a:moveTo>
                <a:lnTo>
                  <a:pt x="16572363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11488" y="5773408"/>
            <a:ext cx="16572865" cy="63500"/>
          </a:xfrm>
          <a:custGeom>
            <a:avLst/>
            <a:gdLst/>
            <a:ahLst/>
            <a:cxnLst/>
            <a:rect l="l" t="t" r="r" b="b"/>
            <a:pathLst>
              <a:path w="16572865" h="63500">
                <a:moveTo>
                  <a:pt x="0" y="63374"/>
                </a:moveTo>
                <a:lnTo>
                  <a:pt x="16572363" y="0"/>
                </a:lnTo>
              </a:path>
            </a:pathLst>
          </a:custGeom>
          <a:ln w="31412">
            <a:solidFill>
              <a:srgbClr val="41414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5753" y="9246695"/>
            <a:ext cx="1617980" cy="0"/>
          </a:xfrm>
          <a:custGeom>
            <a:avLst/>
            <a:gdLst/>
            <a:ahLst/>
            <a:cxnLst/>
            <a:rect l="l" t="t" r="r" b="b"/>
            <a:pathLst>
              <a:path w="1617979" h="0">
                <a:moveTo>
                  <a:pt x="0" y="0"/>
                </a:moveTo>
                <a:lnTo>
                  <a:pt x="1617946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54201" y="9246695"/>
            <a:ext cx="1304290" cy="0"/>
          </a:xfrm>
          <a:custGeom>
            <a:avLst/>
            <a:gdLst/>
            <a:ahLst/>
            <a:cxnLst/>
            <a:rect l="l" t="t" r="r" b="b"/>
            <a:pathLst>
              <a:path w="1304289" h="0">
                <a:moveTo>
                  <a:pt x="0" y="0"/>
                </a:moveTo>
                <a:lnTo>
                  <a:pt x="1303822" y="0"/>
                </a:lnTo>
              </a:path>
            </a:pathLst>
          </a:custGeom>
          <a:ln w="20941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53229" y="919643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64151" y="919643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57857" y="6166775"/>
            <a:ext cx="1944370" cy="885190"/>
          </a:xfrm>
          <a:custGeom>
            <a:avLst/>
            <a:gdLst/>
            <a:ahLst/>
            <a:cxnLst/>
            <a:rect l="l" t="t" r="r" b="b"/>
            <a:pathLst>
              <a:path w="1944370" h="885190">
                <a:moveTo>
                  <a:pt x="0" y="0"/>
                </a:moveTo>
                <a:lnTo>
                  <a:pt x="1944041" y="0"/>
                </a:lnTo>
                <a:lnTo>
                  <a:pt x="1944041" y="885096"/>
                </a:lnTo>
                <a:lnTo>
                  <a:pt x="0" y="8850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568328" y="6399356"/>
            <a:ext cx="19227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9022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前导码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5787" y="4541594"/>
            <a:ext cx="1856105" cy="885190"/>
          </a:xfrm>
          <a:prstGeom prst="rect">
            <a:avLst/>
          </a:prstGeom>
          <a:solidFill>
            <a:srgbClr val="6C7C4E"/>
          </a:solidFill>
        </p:spPr>
        <p:txBody>
          <a:bodyPr wrap="square" lIns="0" tIns="248285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195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⽬的地址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42490" y="4541594"/>
            <a:ext cx="1391285" cy="885190"/>
          </a:xfrm>
          <a:prstGeom prst="rect">
            <a:avLst/>
          </a:prstGeom>
          <a:solidFill>
            <a:srgbClr val="6C7C4E"/>
          </a:solidFill>
        </p:spPr>
        <p:txBody>
          <a:bodyPr wrap="square" lIns="0" tIns="248285" rIns="0" bIns="0" rtlCol="0" vert="horz">
            <a:spAutoFit/>
          </a:bodyPr>
          <a:lstStyle/>
          <a:p>
            <a:pPr marL="375920">
              <a:lnSpc>
                <a:spcPct val="100000"/>
              </a:lnSpc>
              <a:spcBef>
                <a:spcPts val="1955"/>
              </a:spcBef>
            </a:pPr>
            <a:r>
              <a:rPr dirty="0" sz="2450" spc="15">
                <a:solidFill>
                  <a:srgbClr val="FFFFFF"/>
                </a:solidFill>
                <a:latin typeface="Microsoft JhengHei UI"/>
                <a:cs typeface="Microsoft JhengHei UI"/>
              </a:rPr>
              <a:t>类型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81783" y="4541594"/>
            <a:ext cx="1861185" cy="885190"/>
          </a:xfrm>
          <a:prstGeom prst="rect">
            <a:avLst/>
          </a:prstGeom>
          <a:solidFill>
            <a:srgbClr val="C9C3BA"/>
          </a:solidFill>
        </p:spPr>
        <p:txBody>
          <a:bodyPr wrap="square" lIns="0" tIns="248285" rIns="0" bIns="0" rtlCol="0" vert="horz">
            <a:spAutoFit/>
          </a:bodyPr>
          <a:lstStyle/>
          <a:p>
            <a:pPr marL="454659">
              <a:lnSpc>
                <a:spcPct val="100000"/>
              </a:lnSpc>
              <a:spcBef>
                <a:spcPts val="195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源地址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633414" y="4541594"/>
            <a:ext cx="5870575" cy="885190"/>
          </a:xfrm>
          <a:custGeom>
            <a:avLst/>
            <a:gdLst/>
            <a:ahLst/>
            <a:cxnLst/>
            <a:rect l="l" t="t" r="r" b="b"/>
            <a:pathLst>
              <a:path w="5870575" h="885189">
                <a:moveTo>
                  <a:pt x="0" y="885096"/>
                </a:moveTo>
                <a:lnTo>
                  <a:pt x="5870212" y="885096"/>
                </a:lnTo>
                <a:lnTo>
                  <a:pt x="5870212" y="0"/>
                </a:lnTo>
                <a:lnTo>
                  <a:pt x="0" y="0"/>
                </a:lnTo>
                <a:lnTo>
                  <a:pt x="0" y="885096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998399" y="4735432"/>
            <a:ext cx="11531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773430" algn="l"/>
              </a:tabLst>
            </a:pPr>
            <a:r>
              <a:rPr dirty="0" sz="2850" spc="30">
                <a:latin typeface="Microsoft JhengHei UI"/>
                <a:cs typeface="Microsoft JhengHei UI"/>
              </a:rPr>
              <a:t>数</a:t>
            </a:r>
            <a:r>
              <a:rPr dirty="0" sz="2850" spc="30">
                <a:latin typeface="Microsoft JhengHei UI"/>
                <a:cs typeface="Microsoft JhengHei UI"/>
              </a:rPr>
              <a:t>	</a:t>
            </a:r>
            <a:r>
              <a:rPr dirty="0" sz="2850" spc="30">
                <a:latin typeface="Microsoft JhengHei UI"/>
                <a:cs typeface="Microsoft JhengHei UI"/>
              </a:rPr>
              <a:t>据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03627" y="4541594"/>
            <a:ext cx="1696085" cy="885190"/>
          </a:xfrm>
          <a:prstGeom prst="rect">
            <a:avLst/>
          </a:prstGeom>
          <a:solidFill>
            <a:srgbClr val="6C7C4E"/>
          </a:solidFill>
        </p:spPr>
        <p:txBody>
          <a:bodyPr wrap="square" lIns="0" tIns="236220" rIns="0" bIns="0" rtlCol="0" vert="horz">
            <a:spAutoFit/>
          </a:bodyPr>
          <a:lstStyle/>
          <a:p>
            <a:pPr marL="538480">
              <a:lnSpc>
                <a:spcPct val="100000"/>
              </a:lnSpc>
              <a:spcBef>
                <a:spcPts val="1860"/>
              </a:spcBef>
            </a:pP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FCS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33415" y="2916414"/>
            <a:ext cx="5870575" cy="885190"/>
          </a:xfrm>
          <a:prstGeom prst="rect">
            <a:avLst/>
          </a:prstGeom>
          <a:solidFill>
            <a:srgbClr val="438F8B"/>
          </a:solidFill>
          <a:ln w="20941">
            <a:solidFill>
              <a:srgbClr val="000000"/>
            </a:solidFill>
          </a:ln>
        </p:spPr>
        <p:txBody>
          <a:bodyPr wrap="square" lIns="0" tIns="2108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60"/>
              </a:spcBef>
            </a:pPr>
            <a:r>
              <a:rPr dirty="0" sz="2850" spc="5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数据报</a:t>
            </a:r>
            <a:endParaRPr sz="28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97288" y="6166775"/>
            <a:ext cx="12720320" cy="885190"/>
          </a:xfrm>
          <a:custGeom>
            <a:avLst/>
            <a:gdLst/>
            <a:ahLst/>
            <a:cxnLst/>
            <a:rect l="l" t="t" r="r" b="b"/>
            <a:pathLst>
              <a:path w="12720319" h="885190">
                <a:moveTo>
                  <a:pt x="0" y="0"/>
                </a:moveTo>
                <a:lnTo>
                  <a:pt x="12720042" y="0"/>
                </a:lnTo>
                <a:lnTo>
                  <a:pt x="12720042" y="885096"/>
                </a:lnTo>
                <a:lnTo>
                  <a:pt x="0" y="88509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529566" y="6399356"/>
            <a:ext cx="126701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R="635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以太⽹</a:t>
            </a:r>
            <a:r>
              <a:rPr dirty="0" sz="2450" spc="5">
                <a:latin typeface="Arial"/>
                <a:cs typeface="Arial"/>
              </a:rPr>
              <a:t>MAC</a:t>
            </a:r>
            <a:r>
              <a:rPr dirty="0" sz="2450" spc="15"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85093" y="8145646"/>
            <a:ext cx="52362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135"/>
              </a:spcBef>
            </a:pPr>
            <a:r>
              <a:rPr dirty="0" sz="2850" spc="15">
                <a:latin typeface="Arial"/>
                <a:cs typeface="Arial"/>
              </a:rPr>
              <a:t>10101010101010…10101010</a:t>
            </a:r>
            <a:endParaRPr sz="28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31533" y="8032036"/>
            <a:ext cx="1944370" cy="739775"/>
          </a:xfrm>
          <a:custGeom>
            <a:avLst/>
            <a:gdLst/>
            <a:ahLst/>
            <a:cxnLst/>
            <a:rect l="l" t="t" r="r" b="b"/>
            <a:pathLst>
              <a:path w="1944370" h="739775">
                <a:moveTo>
                  <a:pt x="0" y="0"/>
                </a:moveTo>
                <a:lnTo>
                  <a:pt x="1944041" y="0"/>
                </a:lnTo>
                <a:lnTo>
                  <a:pt x="1944041" y="739287"/>
                </a:lnTo>
                <a:lnTo>
                  <a:pt x="0" y="73928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953749" y="8145646"/>
            <a:ext cx="19119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135"/>
              </a:spcBef>
            </a:pPr>
            <a:r>
              <a:rPr dirty="0" sz="2850" spc="-35">
                <a:latin typeface="Arial"/>
                <a:cs typeface="Arial"/>
              </a:rPr>
              <a:t>101010</a:t>
            </a:r>
            <a:r>
              <a:rPr dirty="0" sz="2850" spc="-35">
                <a:solidFill>
                  <a:srgbClr val="FF2600"/>
                </a:solidFill>
                <a:latin typeface="Arial"/>
                <a:cs typeface="Arial"/>
              </a:rPr>
              <a:t>11</a:t>
            </a:r>
            <a:endParaRPr sz="28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63818" y="7052957"/>
            <a:ext cx="904875" cy="988060"/>
          </a:xfrm>
          <a:custGeom>
            <a:avLst/>
            <a:gdLst/>
            <a:ahLst/>
            <a:cxnLst/>
            <a:rect l="l" t="t" r="r" b="b"/>
            <a:pathLst>
              <a:path w="904875" h="988059">
                <a:moveTo>
                  <a:pt x="0" y="973792"/>
                </a:moveTo>
                <a:lnTo>
                  <a:pt x="889217" y="0"/>
                </a:lnTo>
                <a:lnTo>
                  <a:pt x="904681" y="14121"/>
                </a:lnTo>
                <a:lnTo>
                  <a:pt x="15464" y="987913"/>
                </a:lnTo>
                <a:lnTo>
                  <a:pt x="0" y="973792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492774" y="7049793"/>
            <a:ext cx="4364990" cy="984885"/>
          </a:xfrm>
          <a:custGeom>
            <a:avLst/>
            <a:gdLst/>
            <a:ahLst/>
            <a:cxnLst/>
            <a:rect l="l" t="t" r="r" b="b"/>
            <a:pathLst>
              <a:path w="4364990" h="984884">
                <a:moveTo>
                  <a:pt x="4360326" y="984319"/>
                </a:moveTo>
                <a:lnTo>
                  <a:pt x="0" y="20448"/>
                </a:lnTo>
                <a:lnTo>
                  <a:pt x="4520" y="0"/>
                </a:lnTo>
                <a:lnTo>
                  <a:pt x="4364847" y="963871"/>
                </a:lnTo>
                <a:lnTo>
                  <a:pt x="4360326" y="98431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104221" y="9032954"/>
            <a:ext cx="208533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同步码：</a:t>
            </a:r>
            <a:r>
              <a:rPr dirty="0" sz="2450" spc="5">
                <a:latin typeface="Arial"/>
                <a:cs typeface="Arial"/>
              </a:rPr>
              <a:t>7</a:t>
            </a:r>
            <a:r>
              <a:rPr dirty="0" sz="2450" spc="15"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36440" y="8618307"/>
            <a:ext cx="968375" cy="1081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帧开始 定界符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81671" y="8866581"/>
            <a:ext cx="0" cy="760730"/>
          </a:xfrm>
          <a:custGeom>
            <a:avLst/>
            <a:gdLst/>
            <a:ahLst/>
            <a:cxnLst/>
            <a:rect l="l" t="t" r="r" b="b"/>
            <a:pathLst>
              <a:path w="0" h="760729">
                <a:moveTo>
                  <a:pt x="0" y="76022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36230" y="8866581"/>
            <a:ext cx="0" cy="760730"/>
          </a:xfrm>
          <a:custGeom>
            <a:avLst/>
            <a:gdLst/>
            <a:ahLst/>
            <a:cxnLst/>
            <a:rect l="l" t="t" r="r" b="b"/>
            <a:pathLst>
              <a:path w="0" h="760729">
                <a:moveTo>
                  <a:pt x="0" y="760228"/>
                </a:moveTo>
                <a:lnTo>
                  <a:pt x="0" y="0"/>
                </a:lnTo>
              </a:path>
            </a:pathLst>
          </a:custGeom>
          <a:ln w="20941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269668" y="4369549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89">
                <a:moveTo>
                  <a:pt x="597699" y="0"/>
                </a:moveTo>
                <a:lnTo>
                  <a:pt x="0" y="0"/>
                </a:lnTo>
                <a:lnTo>
                  <a:pt x="298849" y="504012"/>
                </a:lnTo>
                <a:lnTo>
                  <a:pt x="597699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414511" y="3813385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558464" y="5977642"/>
            <a:ext cx="598170" cy="504190"/>
          </a:xfrm>
          <a:custGeom>
            <a:avLst/>
            <a:gdLst/>
            <a:ahLst/>
            <a:cxnLst/>
            <a:rect l="l" t="t" r="r" b="b"/>
            <a:pathLst>
              <a:path w="598170" h="504189">
                <a:moveTo>
                  <a:pt x="597699" y="0"/>
                </a:moveTo>
                <a:lnTo>
                  <a:pt x="0" y="0"/>
                </a:lnTo>
                <a:lnTo>
                  <a:pt x="298849" y="504012"/>
                </a:lnTo>
                <a:lnTo>
                  <a:pt x="597699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703297" y="5421477"/>
            <a:ext cx="308610" cy="779145"/>
          </a:xfrm>
          <a:custGeom>
            <a:avLst/>
            <a:gdLst/>
            <a:ahLst/>
            <a:cxnLst/>
            <a:rect l="l" t="t" r="r" b="b"/>
            <a:pathLst>
              <a:path w="308609" h="779145">
                <a:moveTo>
                  <a:pt x="0" y="778701"/>
                </a:moveTo>
                <a:lnTo>
                  <a:pt x="308020" y="778701"/>
                </a:lnTo>
                <a:lnTo>
                  <a:pt x="308020" y="0"/>
                </a:lnTo>
                <a:lnTo>
                  <a:pt x="0" y="0"/>
                </a:lnTo>
                <a:lnTo>
                  <a:pt x="0" y="778701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3313229" y="3999039"/>
            <a:ext cx="13881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r>
              <a:rPr dirty="0" sz="2450" spc="0">
                <a:latin typeface="Arial"/>
                <a:cs typeface="Arial"/>
              </a:rPr>
              <a:t>6</a:t>
            </a:r>
            <a:r>
              <a:rPr dirty="0" sz="2450" spc="15">
                <a:latin typeface="Microsoft JhengHei UI"/>
                <a:cs typeface="Microsoft JhengHei UI"/>
              </a:rPr>
              <a:t>〜</a:t>
            </a:r>
            <a:r>
              <a:rPr dirty="0" sz="2450" spc="5">
                <a:latin typeface="Arial"/>
                <a:cs typeface="Arial"/>
              </a:rPr>
              <a:t>1500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76023" y="399225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26172" y="399225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6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895948" y="399225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347786" y="3992253"/>
            <a:ext cx="2006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4</a:t>
            </a:r>
            <a:endParaRPr sz="24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510081" y="2656410"/>
            <a:ext cx="0" cy="3571240"/>
          </a:xfrm>
          <a:custGeom>
            <a:avLst/>
            <a:gdLst/>
            <a:ahLst/>
            <a:cxnLst/>
            <a:rect l="l" t="t" r="r" b="b"/>
            <a:pathLst>
              <a:path w="0" h="3571240">
                <a:moveTo>
                  <a:pt x="0" y="3570836"/>
                </a:moveTo>
                <a:lnTo>
                  <a:pt x="0" y="0"/>
                </a:lnTo>
              </a:path>
            </a:pathLst>
          </a:custGeom>
          <a:ln w="31412">
            <a:solidFill>
              <a:srgbClr val="41414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763110" y="3993804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>
                <a:latin typeface="Microsoft JhengHei UI"/>
                <a:cs typeface="Microsoft JhengHei UI"/>
              </a:rPr>
              <a:t>字节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67061" y="4770402"/>
            <a:ext cx="10375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>
                <a:latin typeface="Arial"/>
                <a:cs typeface="Arial"/>
              </a:rPr>
              <a:t>MA</a:t>
            </a:r>
            <a:r>
              <a:rPr dirty="0" sz="2450" spc="10">
                <a:latin typeface="Arial"/>
                <a:cs typeface="Arial"/>
              </a:rPr>
              <a:t>C</a:t>
            </a:r>
            <a:r>
              <a:rPr dirty="0" sz="2450" spc="15">
                <a:latin typeface="Microsoft JhengHei UI"/>
                <a:cs typeface="Microsoft JhengHei UI"/>
              </a:rPr>
              <a:t>帧</a:t>
            </a:r>
            <a:endParaRPr sz="2450">
              <a:latin typeface="Microsoft JhengHei UI"/>
              <a:cs typeface="Microsoft JhengHei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320245" y="5439286"/>
            <a:ext cx="1835150" cy="951230"/>
          </a:xfrm>
          <a:custGeom>
            <a:avLst/>
            <a:gdLst/>
            <a:ahLst/>
            <a:cxnLst/>
            <a:rect l="l" t="t" r="r" b="b"/>
            <a:pathLst>
              <a:path w="1835150" h="951229">
                <a:moveTo>
                  <a:pt x="1132818" y="0"/>
                </a:moveTo>
                <a:lnTo>
                  <a:pt x="52354" y="0"/>
                </a:lnTo>
                <a:lnTo>
                  <a:pt x="31975" y="4114"/>
                </a:lnTo>
                <a:lnTo>
                  <a:pt x="15334" y="15334"/>
                </a:lnTo>
                <a:lnTo>
                  <a:pt x="4114" y="31975"/>
                </a:lnTo>
                <a:lnTo>
                  <a:pt x="0" y="52354"/>
                </a:lnTo>
                <a:lnTo>
                  <a:pt x="0" y="671118"/>
                </a:lnTo>
                <a:lnTo>
                  <a:pt x="4114" y="691497"/>
                </a:lnTo>
                <a:lnTo>
                  <a:pt x="15334" y="708138"/>
                </a:lnTo>
                <a:lnTo>
                  <a:pt x="31975" y="719358"/>
                </a:lnTo>
                <a:lnTo>
                  <a:pt x="52354" y="723473"/>
                </a:lnTo>
                <a:lnTo>
                  <a:pt x="869410" y="723473"/>
                </a:lnTo>
                <a:lnTo>
                  <a:pt x="1835022" y="950887"/>
                </a:lnTo>
                <a:lnTo>
                  <a:pt x="1185173" y="572626"/>
                </a:lnTo>
                <a:lnTo>
                  <a:pt x="1185173" y="52354"/>
                </a:lnTo>
                <a:lnTo>
                  <a:pt x="1181059" y="31975"/>
                </a:lnTo>
                <a:lnTo>
                  <a:pt x="1169838" y="15334"/>
                </a:lnTo>
                <a:lnTo>
                  <a:pt x="1153197" y="4114"/>
                </a:lnTo>
                <a:lnTo>
                  <a:pt x="1132818" y="0"/>
                </a:lnTo>
                <a:close/>
              </a:path>
            </a:pathLst>
          </a:custGeom>
          <a:solidFill>
            <a:srgbClr val="BB3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533650" y="5554715"/>
            <a:ext cx="7588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>
                <a:solidFill>
                  <a:srgbClr val="FFFFFF"/>
                </a:solidFill>
                <a:latin typeface="Microsoft JhengHei UI"/>
                <a:cs typeface="Microsoft JhengHei UI"/>
              </a:rPr>
              <a:t>插⼊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6146004"/>
            <a:ext cx="13759235" cy="472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6522957"/>
            <a:ext cx="12963525" cy="3934460"/>
          </a:xfrm>
          <a:custGeom>
            <a:avLst/>
            <a:gdLst/>
            <a:ahLst/>
            <a:cxnLst/>
            <a:rect l="l" t="t" r="r" b="b"/>
            <a:pathLst>
              <a:path w="12963525" h="39344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3675979"/>
                </a:lnTo>
                <a:lnTo>
                  <a:pt x="197" y="3727348"/>
                </a:lnTo>
                <a:lnTo>
                  <a:pt x="1581" y="3768775"/>
                </a:lnTo>
                <a:lnTo>
                  <a:pt x="12649" y="3827484"/>
                </a:lnTo>
                <a:lnTo>
                  <a:pt x="49226" y="3884897"/>
                </a:lnTo>
                <a:lnTo>
                  <a:pt x="106640" y="3921474"/>
                </a:lnTo>
                <a:lnTo>
                  <a:pt x="165348" y="3932543"/>
                </a:lnTo>
                <a:lnTo>
                  <a:pt x="206776" y="3933926"/>
                </a:lnTo>
                <a:lnTo>
                  <a:pt x="258146" y="3934124"/>
                </a:lnTo>
                <a:lnTo>
                  <a:pt x="12705299" y="3934124"/>
                </a:lnTo>
                <a:lnTo>
                  <a:pt x="12756671" y="3933926"/>
                </a:lnTo>
                <a:lnTo>
                  <a:pt x="12798099" y="3932543"/>
                </a:lnTo>
                <a:lnTo>
                  <a:pt x="12856802" y="3921474"/>
                </a:lnTo>
                <a:lnTo>
                  <a:pt x="12914218" y="3884897"/>
                </a:lnTo>
                <a:lnTo>
                  <a:pt x="12950799" y="3827484"/>
                </a:lnTo>
                <a:lnTo>
                  <a:pt x="12961867" y="3768775"/>
                </a:lnTo>
                <a:lnTo>
                  <a:pt x="12963250" y="3727348"/>
                </a:lnTo>
                <a:lnTo>
                  <a:pt x="12963448" y="3675979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6522957"/>
            <a:ext cx="12963525" cy="3934460"/>
          </a:xfrm>
          <a:custGeom>
            <a:avLst/>
            <a:gdLst/>
            <a:ahLst/>
            <a:cxnLst/>
            <a:rect l="l" t="t" r="r" b="b"/>
            <a:pathLst>
              <a:path w="12963525" h="39344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75979"/>
                </a:lnTo>
                <a:lnTo>
                  <a:pt x="12963250" y="3727349"/>
                </a:lnTo>
                <a:lnTo>
                  <a:pt x="12961867" y="3768776"/>
                </a:lnTo>
                <a:lnTo>
                  <a:pt x="12950799" y="3827484"/>
                </a:lnTo>
                <a:lnTo>
                  <a:pt x="12914218" y="3884897"/>
                </a:lnTo>
                <a:lnTo>
                  <a:pt x="12856802" y="3921474"/>
                </a:lnTo>
                <a:lnTo>
                  <a:pt x="12798099" y="3932543"/>
                </a:lnTo>
                <a:lnTo>
                  <a:pt x="12756671" y="3933927"/>
                </a:lnTo>
                <a:lnTo>
                  <a:pt x="12705299" y="3934125"/>
                </a:lnTo>
                <a:lnTo>
                  <a:pt x="258145" y="3934125"/>
                </a:lnTo>
                <a:lnTo>
                  <a:pt x="206775" y="3933927"/>
                </a:lnTo>
                <a:lnTo>
                  <a:pt x="165348" y="3932543"/>
                </a:lnTo>
                <a:lnTo>
                  <a:pt x="106640" y="3921474"/>
                </a:lnTo>
                <a:lnTo>
                  <a:pt x="49226" y="3884897"/>
                </a:lnTo>
                <a:lnTo>
                  <a:pt x="12650" y="3827484"/>
                </a:lnTo>
                <a:lnTo>
                  <a:pt x="1581" y="3768776"/>
                </a:lnTo>
                <a:lnTo>
                  <a:pt x="197" y="3727349"/>
                </a:lnTo>
                <a:lnTo>
                  <a:pt x="0" y="367597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52192" y="715916"/>
            <a:ext cx="39998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⽆效的</a:t>
            </a:r>
            <a:r>
              <a:rPr dirty="0" spc="85"/>
              <a:t> 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10"/>
              <a:t>帧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72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934460"/>
          </a:xfrm>
          <a:custGeom>
            <a:avLst/>
            <a:gdLst/>
            <a:ahLst/>
            <a:cxnLst/>
            <a:rect l="l" t="t" r="r" b="b"/>
            <a:pathLst>
              <a:path w="12963525" h="393446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75979"/>
                </a:lnTo>
                <a:lnTo>
                  <a:pt x="197" y="3727349"/>
                </a:lnTo>
                <a:lnTo>
                  <a:pt x="1581" y="3768776"/>
                </a:lnTo>
                <a:lnTo>
                  <a:pt x="12649" y="3827484"/>
                </a:lnTo>
                <a:lnTo>
                  <a:pt x="49226" y="3884897"/>
                </a:lnTo>
                <a:lnTo>
                  <a:pt x="106640" y="3921474"/>
                </a:lnTo>
                <a:lnTo>
                  <a:pt x="165348" y="3932543"/>
                </a:lnTo>
                <a:lnTo>
                  <a:pt x="206776" y="3933927"/>
                </a:lnTo>
                <a:lnTo>
                  <a:pt x="258146" y="3934125"/>
                </a:lnTo>
                <a:lnTo>
                  <a:pt x="12705299" y="3934125"/>
                </a:lnTo>
                <a:lnTo>
                  <a:pt x="12756671" y="3933927"/>
                </a:lnTo>
                <a:lnTo>
                  <a:pt x="12798099" y="3932543"/>
                </a:lnTo>
                <a:lnTo>
                  <a:pt x="12856802" y="3921474"/>
                </a:lnTo>
                <a:lnTo>
                  <a:pt x="12914218" y="3884897"/>
                </a:lnTo>
                <a:lnTo>
                  <a:pt x="12950799" y="3827484"/>
                </a:lnTo>
                <a:lnTo>
                  <a:pt x="12961867" y="3768776"/>
                </a:lnTo>
                <a:lnTo>
                  <a:pt x="12963250" y="3727349"/>
                </a:lnTo>
                <a:lnTo>
                  <a:pt x="12963448" y="367597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934460"/>
          </a:xfrm>
          <a:custGeom>
            <a:avLst/>
            <a:gdLst/>
            <a:ahLst/>
            <a:cxnLst/>
            <a:rect l="l" t="t" r="r" b="b"/>
            <a:pathLst>
              <a:path w="12963525" h="393446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75979"/>
                </a:lnTo>
                <a:lnTo>
                  <a:pt x="12963250" y="3727349"/>
                </a:lnTo>
                <a:lnTo>
                  <a:pt x="12961867" y="3768776"/>
                </a:lnTo>
                <a:lnTo>
                  <a:pt x="12950799" y="3827484"/>
                </a:lnTo>
                <a:lnTo>
                  <a:pt x="12914218" y="3884897"/>
                </a:lnTo>
                <a:lnTo>
                  <a:pt x="12856802" y="3921474"/>
                </a:lnTo>
                <a:lnTo>
                  <a:pt x="12798099" y="3932543"/>
                </a:lnTo>
                <a:lnTo>
                  <a:pt x="12756671" y="3933927"/>
                </a:lnTo>
                <a:lnTo>
                  <a:pt x="12705299" y="3934125"/>
                </a:lnTo>
                <a:lnTo>
                  <a:pt x="258145" y="3934125"/>
                </a:lnTo>
                <a:lnTo>
                  <a:pt x="206775" y="3933927"/>
                </a:lnTo>
                <a:lnTo>
                  <a:pt x="165348" y="3932543"/>
                </a:lnTo>
                <a:lnTo>
                  <a:pt x="106640" y="3921474"/>
                </a:lnTo>
                <a:lnTo>
                  <a:pt x="49226" y="3884897"/>
                </a:lnTo>
                <a:lnTo>
                  <a:pt x="12650" y="3827484"/>
                </a:lnTo>
                <a:lnTo>
                  <a:pt x="1581" y="3768776"/>
                </a:lnTo>
                <a:lnTo>
                  <a:pt x="197" y="3727349"/>
                </a:lnTo>
                <a:lnTo>
                  <a:pt x="0" y="367597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66645" y="2761119"/>
            <a:ext cx="182880" cy="25450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05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0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7115" y="2506465"/>
            <a:ext cx="8381365" cy="2866390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帧的⻓度不是整数个字节。</a:t>
            </a:r>
            <a:endParaRPr sz="3300">
              <a:latin typeface="Microsoft JhengHei UI"/>
              <a:cs typeface="Microsoft JhengHei UI"/>
            </a:endParaRPr>
          </a:p>
          <a:p>
            <a:pPr marL="12700" marR="354965">
              <a:lnSpc>
                <a:spcPts val="5640"/>
              </a:lnSpc>
              <a:spcBef>
                <a:spcPts val="37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⽤收到的帧检验序列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140">
                <a:latin typeface="Tahoma"/>
                <a:cs typeface="Tahoma"/>
              </a:rPr>
              <a:t>FCS</a:t>
            </a:r>
            <a:r>
              <a:rPr dirty="0" sz="3300" spc="-125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查出有差错。 数据字段的⻓度不在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25">
                <a:latin typeface="Tahoma"/>
                <a:cs typeface="Tahoma"/>
              </a:rPr>
              <a:t>46</a:t>
            </a:r>
            <a:r>
              <a:rPr dirty="0" sz="3300" spc="-130">
                <a:latin typeface="Tahoma"/>
                <a:cs typeface="Tahoma"/>
              </a:rPr>
              <a:t> </a:t>
            </a:r>
            <a:r>
              <a:rPr dirty="0" sz="3300" spc="-204">
                <a:latin typeface="Tahoma"/>
                <a:cs typeface="Tahoma"/>
              </a:rPr>
              <a:t>~</a:t>
            </a:r>
            <a:r>
              <a:rPr dirty="0" sz="3300" spc="-130">
                <a:latin typeface="Tahoma"/>
                <a:cs typeface="Tahoma"/>
              </a:rPr>
              <a:t> </a:t>
            </a:r>
            <a:r>
              <a:rPr dirty="0" sz="3300" spc="25">
                <a:latin typeface="Tahoma"/>
                <a:cs typeface="Tahoma"/>
              </a:rPr>
              <a:t>1500</a:t>
            </a:r>
            <a:r>
              <a:rPr dirty="0" sz="3300" spc="-130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字节之间。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有效的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330">
                <a:latin typeface="Tahoma"/>
                <a:cs typeface="Tahoma"/>
              </a:rPr>
              <a:t>MAC</a:t>
            </a:r>
            <a:r>
              <a:rPr dirty="0" sz="3300" spc="-125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帧⻓度为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25">
                <a:latin typeface="Tahoma"/>
                <a:cs typeface="Tahoma"/>
              </a:rPr>
              <a:t>64</a:t>
            </a:r>
            <a:r>
              <a:rPr dirty="0" sz="3300" spc="-125">
                <a:latin typeface="Tahoma"/>
                <a:cs typeface="Tahoma"/>
              </a:rPr>
              <a:t> </a:t>
            </a:r>
            <a:r>
              <a:rPr dirty="0" sz="3300" spc="-204">
                <a:latin typeface="Tahoma"/>
                <a:cs typeface="Tahoma"/>
              </a:rPr>
              <a:t>~</a:t>
            </a:r>
            <a:r>
              <a:rPr dirty="0" sz="3300" spc="-125">
                <a:latin typeface="Tahoma"/>
                <a:cs typeface="Tahoma"/>
              </a:rPr>
              <a:t> </a:t>
            </a:r>
            <a:r>
              <a:rPr dirty="0" sz="3300" spc="25">
                <a:latin typeface="Tahoma"/>
                <a:cs typeface="Tahoma"/>
              </a:rPr>
              <a:t>1518</a:t>
            </a:r>
            <a:r>
              <a:rPr dirty="0" sz="3300" spc="-125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字节之间。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7122047"/>
            <a:ext cx="182880" cy="2520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dirty="0" sz="2450" spc="114">
                <a:latin typeface="Tahoma"/>
                <a:cs typeface="Tahoma"/>
              </a:rPr>
              <a:t>•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7115" y="6848884"/>
            <a:ext cx="7914640" cy="2866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500"/>
              </a:lnSpc>
              <a:spcBef>
                <a:spcPts val="10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对于检查出的⽆效</a:t>
            </a:r>
            <a:r>
              <a:rPr dirty="0" sz="3300" spc="60">
                <a:latin typeface="Microsoft JhengHei UI"/>
                <a:cs typeface="Microsoft JhengHei UI"/>
              </a:rPr>
              <a:t> </a:t>
            </a:r>
            <a:r>
              <a:rPr dirty="0" sz="3300" spc="330">
                <a:latin typeface="Tahoma"/>
                <a:cs typeface="Tahoma"/>
              </a:rPr>
              <a:t>MAC</a:t>
            </a:r>
            <a:r>
              <a:rPr dirty="0" sz="3300" spc="-140">
                <a:latin typeface="Tahoma"/>
                <a:cs typeface="Tahoma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帧就简单地丢弃。 以太⽹不负责重传丢弃的帧。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可靠传输由⾼层负责。</a:t>
            </a:r>
            <a:endParaRPr sz="3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3300" spc="-5">
                <a:latin typeface="Microsoft JhengHei UI"/>
                <a:cs typeface="Microsoft JhengHei UI"/>
              </a:rPr>
              <a:t>可靠传输的三个要素是什么？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0143" y="2496897"/>
            <a:ext cx="412115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常⽤协议类型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⽆效的帧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帧间间隔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帧的发送与接收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80241" y="715916"/>
            <a:ext cx="35439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帧间最⼩间隔</a:t>
            </a:r>
          </a:p>
        </p:txBody>
      </p:sp>
      <p:sp>
        <p:nvSpPr>
          <p:cNvPr id="4" name="object 4"/>
          <p:cNvSpPr/>
          <p:nvPr/>
        </p:nvSpPr>
        <p:spPr>
          <a:xfrm>
            <a:off x="6083584" y="1790521"/>
            <a:ext cx="13759235" cy="5315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81478" y="2167473"/>
            <a:ext cx="12963525" cy="4520565"/>
          </a:xfrm>
          <a:custGeom>
            <a:avLst/>
            <a:gdLst/>
            <a:ahLst/>
            <a:cxnLst/>
            <a:rect l="l" t="t" r="r" b="b"/>
            <a:pathLst>
              <a:path w="12963525" h="452056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261816"/>
                </a:lnTo>
                <a:lnTo>
                  <a:pt x="197" y="4313186"/>
                </a:lnTo>
                <a:lnTo>
                  <a:pt x="1581" y="4354613"/>
                </a:lnTo>
                <a:lnTo>
                  <a:pt x="12649" y="4413322"/>
                </a:lnTo>
                <a:lnTo>
                  <a:pt x="49226" y="4470735"/>
                </a:lnTo>
                <a:lnTo>
                  <a:pt x="106640" y="4507311"/>
                </a:lnTo>
                <a:lnTo>
                  <a:pt x="165348" y="4518380"/>
                </a:lnTo>
                <a:lnTo>
                  <a:pt x="206776" y="4519764"/>
                </a:lnTo>
                <a:lnTo>
                  <a:pt x="258146" y="4519961"/>
                </a:lnTo>
                <a:lnTo>
                  <a:pt x="12705299" y="4519961"/>
                </a:lnTo>
                <a:lnTo>
                  <a:pt x="12756671" y="4519764"/>
                </a:lnTo>
                <a:lnTo>
                  <a:pt x="12798099" y="4518380"/>
                </a:lnTo>
                <a:lnTo>
                  <a:pt x="12856802" y="4507311"/>
                </a:lnTo>
                <a:lnTo>
                  <a:pt x="12914218" y="4470735"/>
                </a:lnTo>
                <a:lnTo>
                  <a:pt x="12950799" y="4413322"/>
                </a:lnTo>
                <a:lnTo>
                  <a:pt x="12961867" y="4354613"/>
                </a:lnTo>
                <a:lnTo>
                  <a:pt x="12963250" y="4313186"/>
                </a:lnTo>
                <a:lnTo>
                  <a:pt x="12963448" y="426181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4520565"/>
          </a:xfrm>
          <a:custGeom>
            <a:avLst/>
            <a:gdLst/>
            <a:ahLst/>
            <a:cxnLst/>
            <a:rect l="l" t="t" r="r" b="b"/>
            <a:pathLst>
              <a:path w="12963525" h="452056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261816"/>
                </a:lnTo>
                <a:lnTo>
                  <a:pt x="12963250" y="4313186"/>
                </a:lnTo>
                <a:lnTo>
                  <a:pt x="12961867" y="4354613"/>
                </a:lnTo>
                <a:lnTo>
                  <a:pt x="12950799" y="4413322"/>
                </a:lnTo>
                <a:lnTo>
                  <a:pt x="12914218" y="4470735"/>
                </a:lnTo>
                <a:lnTo>
                  <a:pt x="12856802" y="4507311"/>
                </a:lnTo>
                <a:lnTo>
                  <a:pt x="12798099" y="4518380"/>
                </a:lnTo>
                <a:lnTo>
                  <a:pt x="12756671" y="4519764"/>
                </a:lnTo>
                <a:lnTo>
                  <a:pt x="12705299" y="4519961"/>
                </a:lnTo>
                <a:lnTo>
                  <a:pt x="258145" y="4519961"/>
                </a:lnTo>
                <a:lnTo>
                  <a:pt x="206775" y="4519764"/>
                </a:lnTo>
                <a:lnTo>
                  <a:pt x="165348" y="4518380"/>
                </a:lnTo>
                <a:lnTo>
                  <a:pt x="106640" y="4507311"/>
                </a:lnTo>
                <a:lnTo>
                  <a:pt x="49226" y="4470735"/>
                </a:lnTo>
                <a:lnTo>
                  <a:pt x="12650" y="4413322"/>
                </a:lnTo>
                <a:lnTo>
                  <a:pt x="1581" y="4354613"/>
                </a:lnTo>
                <a:lnTo>
                  <a:pt x="197" y="4313186"/>
                </a:lnTo>
                <a:lnTo>
                  <a:pt x="0" y="426181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7734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7115" y="2707507"/>
            <a:ext cx="96691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solidFill>
                  <a:srgbClr val="FF2600"/>
                </a:solidFill>
                <a:latin typeface="Microsoft JhengHei UI"/>
                <a:cs typeface="Microsoft JhengHei UI"/>
              </a:rPr>
              <a:t>帧间最⼩间隔为</a:t>
            </a:r>
            <a:r>
              <a:rPr dirty="0" sz="3300" spc="75">
                <a:solidFill>
                  <a:srgbClr val="FF2600"/>
                </a:solidFill>
                <a:latin typeface="Microsoft JhengHei UI"/>
                <a:cs typeface="Microsoft JhengHei UI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9.6</a:t>
            </a:r>
            <a:r>
              <a:rPr dirty="0" sz="3300" spc="-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3300" spc="-5">
                <a:solidFill>
                  <a:srgbClr val="FF2600"/>
                </a:solidFill>
                <a:latin typeface="Arial"/>
                <a:cs typeface="Arial"/>
              </a:rPr>
              <a:t>µs</a:t>
            </a:r>
            <a:r>
              <a:rPr dirty="0" sz="3300" spc="-5">
                <a:latin typeface="Microsoft JhengHei UI"/>
                <a:cs typeface="Microsoft JhengHei UI"/>
              </a:rPr>
              <a:t>，相当于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96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bit </a:t>
            </a:r>
            <a:r>
              <a:rPr dirty="0" sz="3300" spc="-5">
                <a:latin typeface="Microsoft JhengHei UI"/>
                <a:cs typeface="Microsoft JhengHei UI"/>
              </a:rPr>
              <a:t>的发送时间：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4068" y="4906069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4068" y="3210110"/>
            <a:ext cx="11052810" cy="2867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5080" indent="-429895">
              <a:lnSpc>
                <a:spcPct val="142600"/>
              </a:lnSpc>
              <a:spcBef>
                <a:spcPts val="100"/>
              </a:spcBef>
              <a:buSzPct val="74242"/>
              <a:buFont typeface="Arial"/>
              <a:buChar char="•"/>
              <a:tabLst>
                <a:tab pos="442595" algn="l"/>
                <a:tab pos="443230" algn="l"/>
              </a:tabLst>
            </a:pPr>
            <a:r>
              <a:rPr dirty="0" sz="3300" spc="-5">
                <a:latin typeface="Microsoft JhengHei UI"/>
                <a:cs typeface="Microsoft JhengHei UI"/>
              </a:rPr>
              <a:t>⼀个站在检测到总线开始空闲后，还要等待</a:t>
            </a:r>
            <a:r>
              <a:rPr dirty="0" sz="3300" spc="75">
                <a:latin typeface="Microsoft JhengHei UI"/>
                <a:cs typeface="Microsoft JhengHei UI"/>
              </a:rPr>
              <a:t> </a:t>
            </a:r>
            <a:r>
              <a:rPr dirty="0" sz="3300" spc="-5">
                <a:latin typeface="Arial"/>
                <a:cs typeface="Arial"/>
              </a:rPr>
              <a:t>9.6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µs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5">
                <a:latin typeface="Microsoft JhengHei UI"/>
                <a:cs typeface="Microsoft JhengHei UI"/>
              </a:rPr>
              <a:t>才能再 次发送数据；</a:t>
            </a:r>
            <a:endParaRPr sz="3300">
              <a:latin typeface="Microsoft JhengHei UI"/>
              <a:cs typeface="Microsoft JhengHei UI"/>
            </a:endParaRPr>
          </a:p>
          <a:p>
            <a:pPr marL="442595" marR="130175">
              <a:lnSpc>
                <a:spcPct val="139900"/>
              </a:lnSpc>
            </a:pPr>
            <a:r>
              <a:rPr dirty="0" sz="3300" spc="-5">
                <a:latin typeface="Microsoft JhengHei UI"/>
                <a:cs typeface="Microsoft JhengHei UI"/>
              </a:rPr>
              <a:t>这样做是为了使刚刚收到数据帧的站的接收缓存来得及清 </a:t>
            </a:r>
            <a:r>
              <a:rPr dirty="0" sz="3300" spc="-5">
                <a:latin typeface="Microsoft JhengHei UI"/>
                <a:cs typeface="Microsoft JhengHei UI"/>
              </a:rPr>
              <a:t>理，做好接收下⼀帧的准备。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9403" y="7330996"/>
            <a:ext cx="765810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Microsoft JhengHei UI"/>
                <a:cs typeface="Microsoft JhengHei UI"/>
              </a:rPr>
              <a:t>为什么以太⽹</a:t>
            </a:r>
            <a:r>
              <a:rPr dirty="0" sz="3300" spc="-5">
                <a:latin typeface="Arial"/>
                <a:cs typeface="Arial"/>
              </a:rPr>
              <a:t>MAC</a:t>
            </a:r>
            <a:r>
              <a:rPr dirty="0" sz="3300" spc="-5">
                <a:latin typeface="Microsoft JhengHei UI"/>
                <a:cs typeface="Microsoft JhengHei UI"/>
              </a:rPr>
              <a:t>帧没有帧结束定界符？</a:t>
            </a:r>
            <a:endParaRPr sz="33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0143" y="2496897"/>
            <a:ext cx="4121150" cy="50114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数据链路层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MA</a:t>
            </a:r>
            <a:r>
              <a:rPr dirty="0" sz="3600" spc="15">
                <a:latin typeface="Arial"/>
                <a:cs typeface="Arial"/>
              </a:rPr>
              <a:t>C</a:t>
            </a:r>
            <a:r>
              <a:rPr dirty="0" sz="3600" spc="25">
                <a:latin typeface="Microsoft JhengHei UI"/>
                <a:cs typeface="Microsoft JhengHei UI"/>
              </a:rPr>
              <a:t>帧格式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常⽤协议类型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⽆效的帧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solidFill>
                  <a:srgbClr val="FF2600"/>
                </a:solidFill>
                <a:latin typeface="Microsoft JhengHei UI"/>
                <a:cs typeface="Microsoft JhengHei UI"/>
              </a:rPr>
              <a:t>帧间间隔</a:t>
            </a:r>
            <a:endParaRPr sz="3600">
              <a:latin typeface="Microsoft JhengHei UI"/>
              <a:cs typeface="Microsoft JhengHei UI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>
                <a:latin typeface="Microsoft JhengHei UI"/>
                <a:cs typeface="Microsoft JhengHei UI"/>
              </a:rPr>
              <a:t>帧的发送与接收</a:t>
            </a:r>
            <a:endParaRPr sz="36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3042" y="2543830"/>
            <a:ext cx="9963785" cy="308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3230" marR="272415" indent="-431165">
              <a:lnSpc>
                <a:spcPct val="131600"/>
              </a:lnSpc>
              <a:spcBef>
                <a:spcPts val="100"/>
              </a:spcBef>
            </a:pP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Ethernet II</a:t>
            </a:r>
            <a:r>
              <a:rPr dirty="0" sz="3050" spc="-5">
                <a:latin typeface="Arial"/>
                <a:cs typeface="Arial"/>
              </a:rPr>
              <a:t>, </a:t>
            </a:r>
            <a:r>
              <a:rPr dirty="0" sz="3050">
                <a:latin typeface="Arial"/>
                <a:cs typeface="Arial"/>
              </a:rPr>
              <a:t>Src: </a:t>
            </a:r>
            <a:r>
              <a:rPr dirty="0" sz="3050" spc="-5">
                <a:latin typeface="Arial"/>
                <a:cs typeface="Arial"/>
              </a:rPr>
              <a:t>7c:c3:a1:88:6f:32, Dst:00:0f:e2:e1:c9:06  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Destination</a:t>
            </a:r>
            <a:r>
              <a:rPr dirty="0" sz="3050" spc="-5">
                <a:latin typeface="Arial"/>
                <a:cs typeface="Arial"/>
              </a:rPr>
              <a:t>:</a:t>
            </a:r>
            <a:r>
              <a:rPr dirty="0" sz="305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00:0f:e2:e1:c9:06</a:t>
            </a:r>
            <a:endParaRPr sz="3050">
              <a:latin typeface="Arial"/>
              <a:cs typeface="Arial"/>
            </a:endParaRPr>
          </a:p>
          <a:p>
            <a:pPr marL="852169">
              <a:lnSpc>
                <a:spcPct val="100000"/>
              </a:lnSpc>
              <a:spcBef>
                <a:spcPts val="1155"/>
              </a:spcBef>
            </a:pPr>
            <a:r>
              <a:rPr dirty="0" sz="3050" spc="-5">
                <a:latin typeface="Arial"/>
                <a:cs typeface="Arial"/>
              </a:rPr>
              <a:t>Address: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00:0f:e2:e1:c9:06</a:t>
            </a:r>
            <a:endParaRPr sz="3050">
              <a:latin typeface="Arial"/>
              <a:cs typeface="Arial"/>
            </a:endParaRPr>
          </a:p>
          <a:p>
            <a:pPr marL="873125">
              <a:lnSpc>
                <a:spcPct val="100000"/>
              </a:lnSpc>
              <a:spcBef>
                <a:spcPts val="1155"/>
              </a:spcBef>
            </a:pPr>
            <a:r>
              <a:rPr dirty="0" sz="3050" spc="-5">
                <a:latin typeface="Arial"/>
                <a:cs typeface="Arial"/>
              </a:rPr>
              <a:t>.... ..0. .... .... .... .... </a:t>
            </a:r>
            <a:r>
              <a:rPr dirty="0" sz="3050">
                <a:latin typeface="Arial"/>
                <a:cs typeface="Arial"/>
              </a:rPr>
              <a:t>= 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LG bit</a:t>
            </a:r>
            <a:r>
              <a:rPr dirty="0" sz="3050" spc="-5">
                <a:latin typeface="Arial"/>
                <a:cs typeface="Arial"/>
              </a:rPr>
              <a:t>: Globally </a:t>
            </a:r>
            <a:r>
              <a:rPr dirty="0" sz="3050">
                <a:latin typeface="Arial"/>
                <a:cs typeface="Arial"/>
              </a:rPr>
              <a:t>unique</a:t>
            </a:r>
            <a:r>
              <a:rPr dirty="0" sz="3050" spc="55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address</a:t>
            </a:r>
            <a:endParaRPr sz="3050">
              <a:latin typeface="Arial"/>
              <a:cs typeface="Arial"/>
            </a:endParaRPr>
          </a:p>
          <a:p>
            <a:pPr marL="873125">
              <a:lnSpc>
                <a:spcPct val="100000"/>
              </a:lnSpc>
              <a:spcBef>
                <a:spcPts val="1155"/>
              </a:spcBef>
            </a:pPr>
            <a:r>
              <a:rPr dirty="0" sz="3050" spc="-5">
                <a:latin typeface="Arial"/>
                <a:cs typeface="Arial"/>
              </a:rPr>
              <a:t>.... ...0 .... .... .... .... </a:t>
            </a:r>
            <a:r>
              <a:rPr dirty="0" sz="3050">
                <a:latin typeface="Arial"/>
                <a:cs typeface="Arial"/>
              </a:rPr>
              <a:t>= </a:t>
            </a:r>
            <a:r>
              <a:rPr dirty="0" sz="3050">
                <a:solidFill>
                  <a:srgbClr val="FF360F"/>
                </a:solidFill>
                <a:latin typeface="Arial"/>
                <a:cs typeface="Arial"/>
              </a:rPr>
              <a:t>IG 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bit</a:t>
            </a:r>
            <a:r>
              <a:rPr dirty="0" sz="3050" spc="-5">
                <a:latin typeface="Arial"/>
                <a:cs typeface="Arial"/>
              </a:rPr>
              <a:t>: Individual</a:t>
            </a:r>
            <a:r>
              <a:rPr dirty="0" sz="3050" spc="35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address</a:t>
            </a:r>
            <a:endParaRPr sz="3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83370" y="2543830"/>
            <a:ext cx="2837180" cy="3083560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1255"/>
              </a:spcBef>
            </a:pPr>
            <a:r>
              <a:rPr dirty="0" sz="3050">
                <a:latin typeface="Arial"/>
                <a:cs typeface="Arial"/>
              </a:rPr>
              <a:t>#</a:t>
            </a:r>
            <a:r>
              <a:rPr dirty="0" sz="3050" spc="-3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Ethernet</a:t>
            </a:r>
            <a:r>
              <a:rPr dirty="0" sz="3050" spc="-3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VII</a:t>
            </a:r>
            <a:r>
              <a:rPr dirty="0" sz="3050">
                <a:latin typeface="Microsoft JhengHei UI"/>
                <a:cs typeface="Microsoft JhengHei UI"/>
              </a:rPr>
              <a:t>帧</a:t>
            </a:r>
            <a:endParaRPr sz="3050">
              <a:latin typeface="Microsoft JhengHei UI"/>
              <a:cs typeface="Microsoft JhengHei UI"/>
            </a:endParaRPr>
          </a:p>
          <a:p>
            <a:pPr marL="65405">
              <a:lnSpc>
                <a:spcPct val="100000"/>
              </a:lnSpc>
              <a:spcBef>
                <a:spcPts val="1155"/>
              </a:spcBef>
            </a:pPr>
            <a:r>
              <a:rPr dirty="0" sz="3050">
                <a:latin typeface="Arial"/>
                <a:cs typeface="Arial"/>
              </a:rPr>
              <a:t>#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⽬的地址</a:t>
            </a:r>
            <a:endParaRPr sz="3050">
              <a:latin typeface="Microsoft JhengHei UI"/>
              <a:cs typeface="Microsoft JhengHei UI"/>
            </a:endParaRPr>
          </a:p>
          <a:p>
            <a:pPr marL="65405">
              <a:lnSpc>
                <a:spcPct val="100000"/>
              </a:lnSpc>
              <a:spcBef>
                <a:spcPts val="1155"/>
              </a:spcBef>
            </a:pPr>
            <a:r>
              <a:rPr dirty="0" sz="3050">
                <a:latin typeface="Arial"/>
                <a:cs typeface="Arial"/>
              </a:rPr>
              <a:t>#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源地址</a:t>
            </a:r>
            <a:endParaRPr sz="30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3050">
                <a:latin typeface="Arial"/>
                <a:cs typeface="Arial"/>
              </a:rPr>
              <a:t>#</a:t>
            </a:r>
            <a:r>
              <a:rPr dirty="0" sz="3050" spc="-15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全球管理</a:t>
            </a:r>
            <a:endParaRPr sz="3050">
              <a:latin typeface="Microsoft JhengHei UI"/>
              <a:cs typeface="Microsoft JhengHei UI"/>
            </a:endParaRPr>
          </a:p>
          <a:p>
            <a:pPr marL="54610">
              <a:lnSpc>
                <a:spcPct val="100000"/>
              </a:lnSpc>
              <a:spcBef>
                <a:spcPts val="1155"/>
              </a:spcBef>
            </a:pPr>
            <a:r>
              <a:rPr dirty="0" sz="3050">
                <a:latin typeface="Arial"/>
                <a:cs typeface="Arial"/>
              </a:rPr>
              <a:t>#</a:t>
            </a:r>
            <a:r>
              <a:rPr dirty="0" sz="3050" spc="-15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单播地址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6597" y="6163307"/>
            <a:ext cx="9540240" cy="24885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28625" marR="4493895" indent="-409575">
              <a:lnSpc>
                <a:spcPts val="3800"/>
              </a:lnSpc>
              <a:spcBef>
                <a:spcPts val="110"/>
              </a:spcBef>
            </a:pP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Source</a:t>
            </a:r>
            <a:r>
              <a:rPr dirty="0" sz="3050" spc="-5">
                <a:latin typeface="Arial"/>
                <a:cs typeface="Arial"/>
              </a:rPr>
              <a:t>: 7c:c3:a1:88:6f:32  Address:</a:t>
            </a:r>
            <a:r>
              <a:rPr dirty="0" sz="3050" spc="-15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7c:c3:a1:88:6f:32</a:t>
            </a:r>
            <a:endParaRPr sz="3050">
              <a:latin typeface="Arial"/>
              <a:cs typeface="Arial"/>
            </a:endParaRPr>
          </a:p>
          <a:p>
            <a:pPr marL="449580">
              <a:lnSpc>
                <a:spcPts val="3650"/>
              </a:lnSpc>
            </a:pPr>
            <a:r>
              <a:rPr dirty="0" sz="3050" spc="-5">
                <a:latin typeface="Arial"/>
                <a:cs typeface="Arial"/>
              </a:rPr>
              <a:t>.... ..0. .... .... .... .... </a:t>
            </a:r>
            <a:r>
              <a:rPr dirty="0" sz="3050">
                <a:latin typeface="Arial"/>
                <a:cs typeface="Arial"/>
              </a:rPr>
              <a:t>= </a:t>
            </a:r>
            <a:r>
              <a:rPr dirty="0" sz="3050">
                <a:solidFill>
                  <a:srgbClr val="FF360F"/>
                </a:solidFill>
                <a:latin typeface="Arial"/>
                <a:cs typeface="Arial"/>
              </a:rPr>
              <a:t>LG </a:t>
            </a:r>
            <a:r>
              <a:rPr dirty="0" sz="3050" spc="-5">
                <a:latin typeface="Arial"/>
                <a:cs typeface="Arial"/>
              </a:rPr>
              <a:t>bit: Globally </a:t>
            </a:r>
            <a:r>
              <a:rPr dirty="0" sz="3050">
                <a:latin typeface="Arial"/>
                <a:cs typeface="Arial"/>
              </a:rPr>
              <a:t>unique</a:t>
            </a:r>
            <a:r>
              <a:rPr dirty="0" sz="3050" spc="5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address</a:t>
            </a:r>
            <a:endParaRPr sz="3050">
              <a:latin typeface="Arial"/>
              <a:cs typeface="Arial"/>
            </a:endParaRPr>
          </a:p>
          <a:p>
            <a:pPr marL="449580">
              <a:lnSpc>
                <a:spcPct val="100000"/>
              </a:lnSpc>
              <a:spcBef>
                <a:spcPts val="140"/>
              </a:spcBef>
            </a:pPr>
            <a:r>
              <a:rPr dirty="0" sz="3050" spc="-5">
                <a:latin typeface="Arial"/>
                <a:cs typeface="Arial"/>
              </a:rPr>
              <a:t>.... ...0 .... .... .... .... </a:t>
            </a:r>
            <a:r>
              <a:rPr dirty="0" sz="3050">
                <a:latin typeface="Arial"/>
                <a:cs typeface="Arial"/>
              </a:rPr>
              <a:t>= 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IG </a:t>
            </a:r>
            <a:r>
              <a:rPr dirty="0" sz="3050" spc="-5">
                <a:latin typeface="Arial"/>
                <a:cs typeface="Arial"/>
              </a:rPr>
              <a:t>bit: Individual</a:t>
            </a:r>
            <a:r>
              <a:rPr dirty="0" sz="3050" spc="5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address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3050" spc="-35">
                <a:solidFill>
                  <a:srgbClr val="FF360F"/>
                </a:solidFill>
                <a:latin typeface="Arial"/>
                <a:cs typeface="Arial"/>
              </a:rPr>
              <a:t>Type</a:t>
            </a:r>
            <a:r>
              <a:rPr dirty="0" sz="3050" spc="-35">
                <a:latin typeface="Arial"/>
                <a:cs typeface="Arial"/>
              </a:rPr>
              <a:t>: </a:t>
            </a:r>
            <a:r>
              <a:rPr dirty="0" sz="3050" spc="-5">
                <a:latin typeface="Arial"/>
                <a:cs typeface="Arial"/>
              </a:rPr>
              <a:t>IPv4</a:t>
            </a:r>
            <a:r>
              <a:rPr dirty="0" sz="3050" spc="25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(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0x0800</a:t>
            </a:r>
            <a:r>
              <a:rPr dirty="0" sz="3050" spc="-5">
                <a:latin typeface="Arial"/>
                <a:cs typeface="Arial"/>
              </a:rPr>
              <a:t>)</a:t>
            </a:r>
            <a:endParaRPr sz="3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70928" y="8161017"/>
            <a:ext cx="497776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>
                <a:latin typeface="Arial"/>
                <a:cs typeface="Arial"/>
              </a:rPr>
              <a:t>#</a:t>
            </a:r>
            <a:r>
              <a:rPr dirty="0" sz="3050" spc="-80">
                <a:latin typeface="Arial"/>
                <a:cs typeface="Arial"/>
              </a:rPr>
              <a:t> </a:t>
            </a:r>
            <a:r>
              <a:rPr dirty="0" sz="3050">
                <a:latin typeface="Microsoft JhengHei UI"/>
                <a:cs typeface="Microsoft JhengHei UI"/>
              </a:rPr>
              <a:t>类型，封装数据为</a:t>
            </a:r>
            <a:r>
              <a:rPr dirty="0" sz="3050" spc="-5">
                <a:latin typeface="Arial"/>
                <a:cs typeface="Arial"/>
              </a:rPr>
              <a:t>IP</a:t>
            </a:r>
            <a:r>
              <a:rPr dirty="0" sz="3050">
                <a:latin typeface="Microsoft JhengHei UI"/>
                <a:cs typeface="Microsoft JhengHei UI"/>
              </a:rPr>
              <a:t>数据报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3042" y="8625923"/>
            <a:ext cx="16306165" cy="1249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0530">
              <a:lnSpc>
                <a:spcPct val="131600"/>
              </a:lnSpc>
              <a:spcBef>
                <a:spcPts val="100"/>
              </a:spcBef>
              <a:tabLst>
                <a:tab pos="12202795" algn="l"/>
                <a:tab pos="12978130" algn="l"/>
              </a:tabLst>
            </a:pP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Fr</a:t>
            </a:r>
            <a:r>
              <a:rPr dirty="0" sz="3050">
                <a:solidFill>
                  <a:srgbClr val="FF360F"/>
                </a:solidFill>
                <a:latin typeface="Arial"/>
                <a:cs typeface="Arial"/>
              </a:rPr>
              <a:t>a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m</a:t>
            </a:r>
            <a:r>
              <a:rPr dirty="0" sz="3050">
                <a:solidFill>
                  <a:srgbClr val="FF360F"/>
                </a:solidFill>
                <a:latin typeface="Arial"/>
                <a:cs typeface="Arial"/>
              </a:rPr>
              <a:t>e check sequenc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e</a:t>
            </a:r>
            <a:r>
              <a:rPr dirty="0" sz="3050">
                <a:latin typeface="Arial"/>
                <a:cs typeface="Arial"/>
              </a:rPr>
              <a:t>: 0xe9e70000</a:t>
            </a:r>
            <a:r>
              <a:rPr dirty="0" sz="3050" spc="-5">
                <a:latin typeface="Arial"/>
                <a:cs typeface="Arial"/>
              </a:rPr>
              <a:t> </a:t>
            </a:r>
            <a:r>
              <a:rPr dirty="0" sz="3050">
                <a:solidFill>
                  <a:srgbClr val="FF360F"/>
                </a:solidFill>
                <a:latin typeface="Arial"/>
                <a:cs typeface="Arial"/>
              </a:rPr>
              <a:t>inco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rr</a:t>
            </a:r>
            <a:r>
              <a:rPr dirty="0" sz="3050">
                <a:solidFill>
                  <a:srgbClr val="FF360F"/>
                </a:solidFill>
                <a:latin typeface="Arial"/>
                <a:cs typeface="Arial"/>
              </a:rPr>
              <a:t>ec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t</a:t>
            </a:r>
            <a:r>
              <a:rPr dirty="0" sz="3050">
                <a:latin typeface="Arial"/>
                <a:cs typeface="Arial"/>
              </a:rPr>
              <a:t>, should be 0x4224d39e	#</a:t>
            </a:r>
            <a:r>
              <a:rPr dirty="0" sz="3050" spc="-5">
                <a:latin typeface="Arial"/>
                <a:cs typeface="Arial"/>
              </a:rPr>
              <a:t>F</a:t>
            </a:r>
            <a:r>
              <a:rPr dirty="0" sz="3050">
                <a:latin typeface="Arial"/>
                <a:cs typeface="Arial"/>
              </a:rPr>
              <a:t>C</a:t>
            </a:r>
            <a:r>
              <a:rPr dirty="0" sz="3050" spc="-5">
                <a:latin typeface="Arial"/>
                <a:cs typeface="Arial"/>
              </a:rPr>
              <a:t>S</a:t>
            </a:r>
            <a:r>
              <a:rPr dirty="0" sz="3050">
                <a:latin typeface="Microsoft JhengHei UI"/>
                <a:cs typeface="Microsoft JhengHei UI"/>
              </a:rPr>
              <a:t>，帧检验序列  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Internet Protocol </a:t>
            </a:r>
            <a:r>
              <a:rPr dirty="0" sz="3050" spc="-30">
                <a:solidFill>
                  <a:srgbClr val="FF360F"/>
                </a:solidFill>
                <a:latin typeface="Arial"/>
                <a:cs typeface="Arial"/>
              </a:rPr>
              <a:t>Version </a:t>
            </a:r>
            <a:r>
              <a:rPr dirty="0" sz="3050" spc="-5">
                <a:solidFill>
                  <a:srgbClr val="FF360F"/>
                </a:solidFill>
                <a:latin typeface="Arial"/>
                <a:cs typeface="Arial"/>
              </a:rPr>
              <a:t>4</a:t>
            </a:r>
            <a:r>
              <a:rPr dirty="0" sz="3050" spc="-5">
                <a:latin typeface="Arial"/>
                <a:cs typeface="Arial"/>
              </a:rPr>
              <a:t>, </a:t>
            </a:r>
            <a:r>
              <a:rPr dirty="0" sz="3050">
                <a:latin typeface="Arial"/>
                <a:cs typeface="Arial"/>
              </a:rPr>
              <a:t>Src: </a:t>
            </a:r>
            <a:r>
              <a:rPr dirty="0" sz="3050" spc="-5">
                <a:latin typeface="Arial"/>
                <a:cs typeface="Arial"/>
              </a:rPr>
              <a:t>172.20.32.217,</a:t>
            </a:r>
            <a:r>
              <a:rPr dirty="0" sz="3050" spc="160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Dst:</a:t>
            </a:r>
            <a:r>
              <a:rPr dirty="0" sz="3050" spc="15">
                <a:latin typeface="Arial"/>
                <a:cs typeface="Arial"/>
              </a:rPr>
              <a:t> </a:t>
            </a:r>
            <a:r>
              <a:rPr dirty="0" sz="3050" spc="-5">
                <a:latin typeface="Arial"/>
                <a:cs typeface="Arial"/>
              </a:rPr>
              <a:t>106.120.154.54	#IP</a:t>
            </a:r>
            <a:r>
              <a:rPr dirty="0" sz="3050">
                <a:latin typeface="Microsoft JhengHei UI"/>
                <a:cs typeface="Microsoft JhengHei UI"/>
              </a:rPr>
              <a:t>数据报</a:t>
            </a:r>
            <a:endParaRPr sz="30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49181" y="715916"/>
            <a:ext cx="66059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分析抓取的以太⽹</a:t>
            </a:r>
            <a:r>
              <a:rPr dirty="0" spc="0">
                <a:latin typeface="Arial"/>
                <a:cs typeface="Arial"/>
              </a:rPr>
              <a:t>MAC</a:t>
            </a:r>
            <a:r>
              <a:rPr dirty="0" spc="10"/>
              <a:t>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数据链路层</dc:title>
  <dcterms:created xsi:type="dcterms:W3CDTF">2022-02-16T13:22:33Z</dcterms:created>
  <dcterms:modified xsi:type="dcterms:W3CDTF">2022-02-16T13:22:33Z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2021-06-06T00:00:00Z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2022-02-16T00:00:00Z</vt:filetime>
  </property>
</Properties>
</file>